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20"/>
  </p:notesMasterIdLst>
  <p:sldIdLst>
    <p:sldId id="256" r:id="rId2"/>
    <p:sldId id="286" r:id="rId3"/>
    <p:sldId id="287" r:id="rId4"/>
    <p:sldId id="288" r:id="rId5"/>
    <p:sldId id="289" r:id="rId6"/>
    <p:sldId id="290" r:id="rId7"/>
    <p:sldId id="257" r:id="rId8"/>
    <p:sldId id="275" r:id="rId9"/>
    <p:sldId id="276" r:id="rId10"/>
    <p:sldId id="277" r:id="rId11"/>
    <p:sldId id="278" r:id="rId12"/>
    <p:sldId id="270" r:id="rId13"/>
    <p:sldId id="291" r:id="rId14"/>
    <p:sldId id="292" r:id="rId15"/>
    <p:sldId id="293" r:id="rId16"/>
    <p:sldId id="295" r:id="rId17"/>
    <p:sldId id="294" r:id="rId18"/>
    <p:sldId id="296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85"/>
    <a:srgbClr val="FFB575"/>
    <a:srgbClr val="AABC85"/>
    <a:srgbClr val="CDDDAC"/>
    <a:srgbClr val="4C7FB4"/>
    <a:srgbClr val="7DB7DC"/>
    <a:srgbClr val="AC2423"/>
    <a:srgbClr val="CAE08E"/>
    <a:srgbClr val="7E1919"/>
    <a:srgbClr val="A3B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D78B4-470D-4388-84A6-E1F1730CC047}" type="datetimeFigureOut">
              <a:rPr lang="nl-NL" smtClean="0"/>
              <a:t>24-10-2016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A2B74-B81E-4F41-9B5B-8A1B10E68A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294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A2B74-B81E-4F41-9B5B-8A1B10E68A48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6682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8" y="2728847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48"/>
            <a:ext cx="9248288" cy="2062065"/>
          </a:xfrm>
        </p:spPr>
        <p:txBody>
          <a:bodyPr anchor="b">
            <a:normAutofit/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3046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016538" y="2757740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48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8" y="1783699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b="1" dirty="0" smtClean="0">
                <a:solidFill>
                  <a:schemeClr val="bg1"/>
                </a:solidFill>
              </a:rPr>
              <a:t>Economielokaal.nl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486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6889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31972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4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62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16315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25544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8130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8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4" y="2777066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66944693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49180555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027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8" y="-2"/>
            <a:ext cx="1368490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900" dirty="0" smtClean="0"/>
              <a:t>vwo</a:t>
            </a:r>
            <a:endParaRPr lang="nl-NL" sz="900" dirty="0"/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0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900" dirty="0" smtClean="0"/>
              <a:t>havo</a:t>
            </a:r>
            <a:endParaRPr lang="nl-NL" sz="900" dirty="0"/>
          </a:p>
        </p:txBody>
      </p:sp>
      <p:sp>
        <p:nvSpPr>
          <p:cNvPr id="28" name="Rechthoek 27"/>
          <p:cNvSpPr/>
          <p:nvPr/>
        </p:nvSpPr>
        <p:spPr>
          <a:xfrm>
            <a:off x="7623966" y="1933"/>
            <a:ext cx="1368490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900" dirty="0" smtClean="0"/>
              <a:t>mavo</a:t>
            </a:r>
            <a:endParaRPr lang="nl-NL" sz="1200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2" y="352114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56889"/>
            <a:ext cx="9164638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07419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6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havo.economielokaal.nl</a:t>
            </a:r>
            <a:endParaRPr lang="nl-NL" sz="1200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6" y="2382889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7" y="1864570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2" y="1551647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0" y="1341366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6" y="1200575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398609" y="-24949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chemeClr val="tx1"/>
                </a:solidFill>
              </a:rPr>
              <a:t>&gt;&gt;</a:t>
            </a:r>
            <a:endParaRPr lang="nl-NL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0605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200" dirty="0" smtClean="0"/>
              <a:t>Accijns bij negatieve externe effecten</a:t>
            </a:r>
            <a:endParaRPr lang="nl-NL" sz="22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Overheid grijpt 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641303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Afgeronde rechthoek 54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Grafisch aflezen gevolgen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sz="1800" dirty="0" smtClean="0"/>
              <a:t>Oude </a:t>
            </a:r>
            <a:r>
              <a:rPr lang="nl-NL" sz="1800" dirty="0"/>
              <a:t>evenwichtsprijs: </a:t>
            </a:r>
            <a:r>
              <a:rPr lang="nl-NL" sz="1800" dirty="0" smtClean="0"/>
              <a:t>€ 30</a:t>
            </a:r>
          </a:p>
          <a:p>
            <a:pPr marL="0" indent="0">
              <a:buNone/>
            </a:pPr>
            <a:r>
              <a:rPr lang="nl-NL" sz="1800" dirty="0"/>
              <a:t>De accijns was € 10 per product</a:t>
            </a:r>
          </a:p>
          <a:p>
            <a:pPr marL="0" indent="0">
              <a:buNone/>
            </a:pPr>
            <a:endParaRPr lang="nl-NL" sz="1000" dirty="0"/>
          </a:p>
          <a:p>
            <a:pPr marL="0" indent="0">
              <a:buNone/>
            </a:pPr>
            <a:r>
              <a:rPr lang="nl-NL" sz="1800" dirty="0"/>
              <a:t>Door de </a:t>
            </a:r>
            <a:r>
              <a:rPr lang="nl-NL" sz="1800" dirty="0" smtClean="0"/>
              <a:t>accijns </a:t>
            </a:r>
            <a:r>
              <a:rPr lang="nl-NL" sz="1800" dirty="0"/>
              <a:t>schuift de aanbodlijn (leveringsbereidheid) </a:t>
            </a:r>
            <a:r>
              <a:rPr lang="nl-NL" sz="1800" dirty="0" smtClean="0"/>
              <a:t>€ 10 </a:t>
            </a:r>
            <a:r>
              <a:rPr lang="nl-NL" sz="1800" dirty="0"/>
              <a:t>naar boven.</a:t>
            </a:r>
          </a:p>
          <a:p>
            <a:pPr marL="0" indent="0">
              <a:buNone/>
            </a:pPr>
            <a:r>
              <a:rPr lang="nl-NL" sz="1800" dirty="0" smtClean="0"/>
              <a:t>Nieuwe </a:t>
            </a:r>
            <a:r>
              <a:rPr lang="nl-NL" sz="1800" dirty="0"/>
              <a:t>evenwichtsprijs: </a:t>
            </a:r>
            <a:r>
              <a:rPr lang="nl-NL" sz="1800" dirty="0" smtClean="0"/>
              <a:t>€ 35</a:t>
            </a:r>
            <a:endParaRPr lang="nl-NL" sz="1800" dirty="0"/>
          </a:p>
          <a:p>
            <a:pPr marL="0" indent="0">
              <a:buNone/>
            </a:pPr>
            <a:endParaRPr lang="nl-NL" sz="1000" dirty="0"/>
          </a:p>
          <a:p>
            <a:pPr marL="0" indent="0">
              <a:buNone/>
            </a:pPr>
            <a:r>
              <a:rPr lang="nl-NL" sz="1800" dirty="0"/>
              <a:t>De </a:t>
            </a:r>
            <a:r>
              <a:rPr lang="nl-NL" sz="1800" u="sng" dirty="0"/>
              <a:t>consumenten</a:t>
            </a:r>
            <a:r>
              <a:rPr lang="nl-NL" sz="1800" dirty="0"/>
              <a:t> betalen dus </a:t>
            </a:r>
            <a:r>
              <a:rPr lang="nl-NL" sz="1800" dirty="0" smtClean="0"/>
              <a:t>€ 5 </a:t>
            </a:r>
            <a:r>
              <a:rPr lang="nl-NL" sz="1800" dirty="0"/>
              <a:t>méér dan voorheen (terwijl de </a:t>
            </a:r>
            <a:r>
              <a:rPr lang="nl-NL" sz="1800" dirty="0" smtClean="0"/>
              <a:t>accijns € 10 </a:t>
            </a:r>
            <a:r>
              <a:rPr lang="nl-NL" sz="1800" dirty="0"/>
              <a:t>was)</a:t>
            </a:r>
          </a:p>
          <a:p>
            <a:pPr marL="0" indent="0">
              <a:buNone/>
            </a:pPr>
            <a:r>
              <a:rPr lang="nl-NL" sz="1800" dirty="0" smtClean="0"/>
              <a:t>De </a:t>
            </a:r>
            <a:r>
              <a:rPr lang="nl-NL" sz="1800" u="sng" dirty="0"/>
              <a:t>producenten</a:t>
            </a:r>
            <a:r>
              <a:rPr lang="nl-NL" sz="1800" dirty="0"/>
              <a:t> houden </a:t>
            </a:r>
            <a:r>
              <a:rPr lang="nl-NL" sz="1800" dirty="0" smtClean="0"/>
              <a:t>€ 25 </a:t>
            </a:r>
            <a:r>
              <a:rPr lang="nl-NL" sz="1800" dirty="0"/>
              <a:t>over (want zij moeten </a:t>
            </a:r>
            <a:r>
              <a:rPr lang="nl-NL" sz="1800" dirty="0" smtClean="0"/>
              <a:t>€ 10 </a:t>
            </a:r>
            <a:r>
              <a:rPr lang="nl-NL" sz="1800" dirty="0"/>
              <a:t>aan de overheid betalen)</a:t>
            </a:r>
          </a:p>
          <a:p>
            <a:pPr marL="0" indent="0">
              <a:buNone/>
            </a:pPr>
            <a:endParaRPr lang="nl-NL" sz="1000" dirty="0"/>
          </a:p>
          <a:p>
            <a:pPr marL="0" indent="0">
              <a:buNone/>
            </a:pPr>
            <a:r>
              <a:rPr lang="nl-NL" sz="1800" dirty="0"/>
              <a:t>Producenten weten </a:t>
            </a:r>
            <a:r>
              <a:rPr lang="nl-NL" sz="1800" dirty="0" smtClean="0"/>
              <a:t>€ 5 </a:t>
            </a:r>
            <a:r>
              <a:rPr lang="nl-NL" sz="1800" dirty="0"/>
              <a:t>van de </a:t>
            </a:r>
            <a:r>
              <a:rPr lang="nl-NL" sz="1800" dirty="0" smtClean="0"/>
              <a:t>€ 10 </a:t>
            </a:r>
            <a:r>
              <a:rPr lang="nl-NL" sz="1800" dirty="0"/>
              <a:t>(50%)  </a:t>
            </a:r>
            <a:r>
              <a:rPr lang="nl-NL" sz="1800" b="1" dirty="0"/>
              <a:t>af te wentelen</a:t>
            </a:r>
            <a:r>
              <a:rPr lang="nl-NL" sz="1800" dirty="0"/>
              <a:t> op de consument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7248128" y="2204864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7248128" y="5733256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248128" y="220486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248128" y="292494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248128" y="364502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248128" y="436510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248128" y="508518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968208" y="2204864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688288" y="2204864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408368" y="2204864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0128448" y="2204864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848528" y="2204864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8941280" y="6171127"/>
            <a:ext cx="2188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6400756" y="2423726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835836" y="4924576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835836" y="418602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835836" y="349177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7E1919"/>
                </a:solidFill>
              </a:rPr>
              <a:t>30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835836" y="276240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6835836" y="205161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7770656" y="574984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8504080" y="574984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9224160" y="574984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9944240" y="574984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10592312" y="574984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7248128" y="2204864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7540437" y="2236739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7248128" y="2204864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10060208" y="2127332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 flipV="1">
            <a:off x="7264048" y="2695866"/>
            <a:ext cx="2371714" cy="237344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Ovaal 41"/>
          <p:cNvSpPr/>
          <p:nvPr/>
        </p:nvSpPr>
        <p:spPr>
          <a:xfrm>
            <a:off x="8293209" y="3228092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4" name="Rechthoek 43"/>
          <p:cNvSpPr/>
          <p:nvPr/>
        </p:nvSpPr>
        <p:spPr>
          <a:xfrm>
            <a:off x="9608328" y="1828563"/>
            <a:ext cx="57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7248128" y="3645024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7257800" y="3275692"/>
            <a:ext cx="1008112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707949" y="3770128"/>
            <a:ext cx="2214" cy="1963128"/>
          </a:xfrm>
          <a:prstGeom prst="line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8351568" y="3347700"/>
            <a:ext cx="0" cy="2385556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al 48"/>
          <p:cNvSpPr/>
          <p:nvPr/>
        </p:nvSpPr>
        <p:spPr>
          <a:xfrm>
            <a:off x="8293209" y="3934524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50" name="Rechte verbindingslijn 49"/>
          <p:cNvCxnSpPr/>
          <p:nvPr/>
        </p:nvCxnSpPr>
        <p:spPr>
          <a:xfrm>
            <a:off x="7285096" y="3982124"/>
            <a:ext cx="1008112" cy="0"/>
          </a:xfrm>
          <a:prstGeom prst="line">
            <a:avLst/>
          </a:prstGeom>
          <a:ln>
            <a:solidFill>
              <a:srgbClr val="FFB575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kstvak 50"/>
          <p:cNvSpPr txBox="1"/>
          <p:nvPr/>
        </p:nvSpPr>
        <p:spPr>
          <a:xfrm>
            <a:off x="9195919" y="3434862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7E1919"/>
                </a:solidFill>
              </a:rPr>
              <a:t>oude </a:t>
            </a:r>
            <a:r>
              <a:rPr lang="nl-NL" dirty="0" smtClean="0">
                <a:solidFill>
                  <a:srgbClr val="7E1919"/>
                </a:solidFill>
              </a:rPr>
              <a:t>prijs</a:t>
            </a:r>
            <a:endParaRPr lang="nl-NL" dirty="0">
              <a:solidFill>
                <a:srgbClr val="7E1919"/>
              </a:solidFill>
            </a:endParaRPr>
          </a:p>
        </p:txBody>
      </p:sp>
      <p:cxnSp>
        <p:nvCxnSpPr>
          <p:cNvPr id="52" name="Rechte verbindingslijn met pijl 51"/>
          <p:cNvCxnSpPr>
            <a:stCxn id="51" idx="1"/>
          </p:cNvCxnSpPr>
          <p:nvPr/>
        </p:nvCxnSpPr>
        <p:spPr>
          <a:xfrm flipH="1">
            <a:off x="8785889" y="3619528"/>
            <a:ext cx="410030" cy="4268"/>
          </a:xfrm>
          <a:prstGeom prst="straightConnector1">
            <a:avLst/>
          </a:prstGeom>
          <a:ln>
            <a:solidFill>
              <a:srgbClr val="7E1919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9237697" y="3059668"/>
            <a:ext cx="2143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consumentenprijs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54" name="Rechte verbindingslijn met pijl 53"/>
          <p:cNvCxnSpPr>
            <a:stCxn id="53" idx="1"/>
          </p:cNvCxnSpPr>
          <p:nvPr/>
        </p:nvCxnSpPr>
        <p:spPr>
          <a:xfrm flipH="1">
            <a:off x="8485609" y="3244334"/>
            <a:ext cx="752088" cy="43562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8650360" y="3588132"/>
            <a:ext cx="119609" cy="11960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57" name="Rechte verbindingslijn met pijl 56"/>
          <p:cNvCxnSpPr/>
          <p:nvPr/>
        </p:nvCxnSpPr>
        <p:spPr>
          <a:xfrm flipV="1">
            <a:off x="7429112" y="3287895"/>
            <a:ext cx="0" cy="355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8" name="Tekstvak 57"/>
          <p:cNvSpPr txBox="1"/>
          <p:nvPr/>
        </p:nvSpPr>
        <p:spPr>
          <a:xfrm>
            <a:off x="7410305" y="3311072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9283400" y="3820069"/>
            <a:ext cx="2081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B575"/>
                </a:solidFill>
              </a:rPr>
              <a:t>producentenprijs</a:t>
            </a:r>
            <a:endParaRPr lang="nl-NL" dirty="0">
              <a:solidFill>
                <a:srgbClr val="FFB575"/>
              </a:solidFill>
            </a:endParaRPr>
          </a:p>
        </p:txBody>
      </p:sp>
      <p:cxnSp>
        <p:nvCxnSpPr>
          <p:cNvPr id="61" name="Rechte verbindingslijn met pijl 60"/>
          <p:cNvCxnSpPr>
            <a:stCxn id="56" idx="1"/>
          </p:cNvCxnSpPr>
          <p:nvPr/>
        </p:nvCxnSpPr>
        <p:spPr>
          <a:xfrm flipH="1" flipV="1">
            <a:off x="8460895" y="3997756"/>
            <a:ext cx="822505" cy="6979"/>
          </a:xfrm>
          <a:prstGeom prst="straightConnector1">
            <a:avLst/>
          </a:prstGeom>
          <a:ln>
            <a:solidFill>
              <a:srgbClr val="FFB575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Tekstvak 61"/>
          <p:cNvSpPr txBox="1"/>
          <p:nvPr/>
        </p:nvSpPr>
        <p:spPr>
          <a:xfrm>
            <a:off x="6932619" y="3139986"/>
            <a:ext cx="357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 smtClean="0">
                <a:solidFill>
                  <a:srgbClr val="AABC85"/>
                </a:solidFill>
              </a:rPr>
              <a:t>35</a:t>
            </a:r>
            <a:endParaRPr lang="nl-NL" sz="1600" b="1" dirty="0">
              <a:solidFill>
                <a:srgbClr val="AABC85"/>
              </a:solidFill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6938065" y="3843624"/>
            <a:ext cx="357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 smtClean="0">
                <a:solidFill>
                  <a:srgbClr val="FFB575"/>
                </a:solidFill>
              </a:rPr>
              <a:t>25</a:t>
            </a:r>
            <a:endParaRPr lang="nl-NL" sz="1600" b="1" dirty="0">
              <a:solidFill>
                <a:srgbClr val="FFB5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14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50"/>
                            </p:stCondLst>
                            <p:childTnLst>
                              <p:par>
                                <p:cTn id="3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22222E-6 L 0.00078 -0.1004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7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5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5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75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/>
      <p:bldP spid="49" grpId="0" animBg="1"/>
      <p:bldP spid="51" grpId="0"/>
      <p:bldP spid="53" grpId="0"/>
      <p:bldP spid="41" grpId="0" animBg="1"/>
      <p:bldP spid="58" grpId="0"/>
      <p:bldP spid="58" grpId="1"/>
      <p:bldP spid="56" grpId="0"/>
      <p:bldP spid="62" grpId="0"/>
      <p:bldP spid="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Afgeronde rechthoek 51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Vrije vorm 3"/>
          <p:cNvSpPr/>
          <p:nvPr/>
        </p:nvSpPr>
        <p:spPr>
          <a:xfrm>
            <a:off x="8274183" y="3207045"/>
            <a:ext cx="357188" cy="704850"/>
          </a:xfrm>
          <a:custGeom>
            <a:avLst/>
            <a:gdLst>
              <a:gd name="connsiteX0" fmla="*/ 4763 w 357188"/>
              <a:gd name="connsiteY0" fmla="*/ 0 h 704850"/>
              <a:gd name="connsiteX1" fmla="*/ 0 w 357188"/>
              <a:gd name="connsiteY1" fmla="*/ 704850 h 704850"/>
              <a:gd name="connsiteX2" fmla="*/ 357188 w 357188"/>
              <a:gd name="connsiteY2" fmla="*/ 347662 h 704850"/>
              <a:gd name="connsiteX3" fmla="*/ 4763 w 357188"/>
              <a:gd name="connsiteY3" fmla="*/ 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8" h="704850">
                <a:moveTo>
                  <a:pt x="4763" y="0"/>
                </a:moveTo>
                <a:cubicBezTo>
                  <a:pt x="3175" y="234950"/>
                  <a:pt x="1588" y="469900"/>
                  <a:pt x="0" y="704850"/>
                </a:cubicBezTo>
                <a:lnTo>
                  <a:pt x="357188" y="347662"/>
                </a:lnTo>
                <a:lnTo>
                  <a:pt x="4763" y="0"/>
                </a:lnTo>
                <a:close/>
              </a:path>
            </a:pathLst>
          </a:custGeom>
          <a:ln w="127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7174989" y="3192385"/>
            <a:ext cx="1106016" cy="706432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4" name="Rechthoekige driehoek 63"/>
          <p:cNvSpPr/>
          <p:nvPr/>
        </p:nvSpPr>
        <p:spPr>
          <a:xfrm rot="5400000">
            <a:off x="7195382" y="3914442"/>
            <a:ext cx="1082835" cy="1085521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2" name="Rechthoekige driehoek 61"/>
          <p:cNvSpPr/>
          <p:nvPr/>
        </p:nvSpPr>
        <p:spPr>
          <a:xfrm rot="5400000">
            <a:off x="7175486" y="3565848"/>
            <a:ext cx="1441429" cy="1440160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1" name="Rechthoekige driehoek 60"/>
          <p:cNvSpPr/>
          <p:nvPr/>
        </p:nvSpPr>
        <p:spPr>
          <a:xfrm>
            <a:off x="7174989" y="2117028"/>
            <a:ext cx="1106016" cy="1080120"/>
          </a:xfrm>
          <a:prstGeom prst="rt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5" name="Rechthoekige driehoek 54"/>
          <p:cNvSpPr/>
          <p:nvPr/>
        </p:nvSpPr>
        <p:spPr>
          <a:xfrm>
            <a:off x="7181524" y="2126320"/>
            <a:ext cx="1441429" cy="1440160"/>
          </a:xfrm>
          <a:prstGeom prst="rt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Grafisch aflezen surplus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dirty="0"/>
              <a:t>Door de </a:t>
            </a:r>
            <a:r>
              <a:rPr lang="nl-NL" dirty="0" smtClean="0"/>
              <a:t>accijns:</a:t>
            </a:r>
            <a:endParaRPr lang="nl-NL" dirty="0"/>
          </a:p>
          <a:p>
            <a:r>
              <a:rPr lang="nl-NL" dirty="0"/>
              <a:t>het </a:t>
            </a:r>
            <a:r>
              <a:rPr lang="nl-NL" dirty="0" err="1"/>
              <a:t>consumentensuplus</a:t>
            </a:r>
            <a:r>
              <a:rPr lang="nl-NL" dirty="0"/>
              <a:t> </a:t>
            </a:r>
          </a:p>
          <a:p>
            <a:pPr marL="400050" lvl="1" indent="0">
              <a:buNone/>
            </a:pPr>
            <a:r>
              <a:rPr lang="nl-NL" sz="2000" dirty="0"/>
              <a:t>neemt af</a:t>
            </a:r>
          </a:p>
          <a:p>
            <a:r>
              <a:rPr lang="nl-NL" dirty="0"/>
              <a:t>het </a:t>
            </a:r>
            <a:r>
              <a:rPr lang="nl-NL" dirty="0" err="1"/>
              <a:t>producentensuplus</a:t>
            </a:r>
            <a:r>
              <a:rPr lang="nl-NL" dirty="0"/>
              <a:t> </a:t>
            </a:r>
          </a:p>
          <a:p>
            <a:pPr marL="400050" lvl="1" indent="0">
              <a:buNone/>
            </a:pPr>
            <a:r>
              <a:rPr lang="nl-NL" sz="2000" dirty="0"/>
              <a:t>neemt af</a:t>
            </a:r>
          </a:p>
          <a:p>
            <a:r>
              <a:rPr lang="nl-NL" dirty="0"/>
              <a:t>de overheid ontvangt belasting (en zal daarmee welvaart creëren)</a:t>
            </a:r>
          </a:p>
          <a:p>
            <a:r>
              <a:rPr lang="nl-NL" dirty="0" smtClean="0"/>
              <a:t>verliezen </a:t>
            </a:r>
            <a:r>
              <a:rPr lang="nl-NL" dirty="0"/>
              <a:t>we een stukje welvaart </a:t>
            </a:r>
            <a:br>
              <a:rPr lang="nl-NL" dirty="0"/>
            </a:br>
            <a:r>
              <a:rPr lang="nl-NL" dirty="0"/>
              <a:t>(</a:t>
            </a:r>
            <a:r>
              <a:rPr lang="nl-NL" dirty="0" err="1" smtClean="0"/>
              <a:t>Harberger</a:t>
            </a:r>
            <a:r>
              <a:rPr lang="nl-NL" dirty="0" smtClean="0"/>
              <a:t>-driehoek) in dit plaatje</a:t>
            </a:r>
          </a:p>
          <a:p>
            <a:r>
              <a:rPr lang="nl-NL" dirty="0"/>
              <a:t>m</a:t>
            </a:r>
            <a:r>
              <a:rPr lang="nl-NL" dirty="0" smtClean="0"/>
              <a:t>aar we winnen ook welvaart door minder externe effecten!!</a:t>
            </a: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7176120" y="212632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7176120" y="565471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176120" y="2126320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176120" y="2846400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176120" y="3566480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176120" y="4286560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176120" y="5006640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896200" y="2126320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616280" y="2126320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336360" y="2126320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0056440" y="2126320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776520" y="2126320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8869272" y="6092583"/>
            <a:ext cx="2188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6354721" y="2345182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763828" y="483711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763828" y="411703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763828" y="341322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763828" y="2683856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6763828" y="197306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7696913" y="567048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8411865" y="567048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9131945" y="567048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9844524" y="567048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10520304" y="567048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7176120" y="212632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7468429" y="2158195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7176120" y="212632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9988200" y="204878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 flipV="1">
            <a:off x="7192040" y="1903827"/>
            <a:ext cx="2371714" cy="237344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Ovaal 41"/>
          <p:cNvSpPr/>
          <p:nvPr/>
        </p:nvSpPr>
        <p:spPr>
          <a:xfrm>
            <a:off x="8221201" y="3149548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4" name="Rechthoek 43"/>
          <p:cNvSpPr/>
          <p:nvPr/>
        </p:nvSpPr>
        <p:spPr>
          <a:xfrm>
            <a:off x="9536320" y="1750019"/>
            <a:ext cx="57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7176120" y="356648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7185792" y="3197148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635941" y="369158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8279560" y="3269156"/>
            <a:ext cx="0" cy="2385556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al 48"/>
          <p:cNvSpPr/>
          <p:nvPr/>
        </p:nvSpPr>
        <p:spPr>
          <a:xfrm>
            <a:off x="8221201" y="3855980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50" name="Rechte verbindingslijn 49"/>
          <p:cNvCxnSpPr/>
          <p:nvPr/>
        </p:nvCxnSpPr>
        <p:spPr>
          <a:xfrm>
            <a:off x="7213088" y="3903580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8578352" y="3509588"/>
            <a:ext cx="119609" cy="11960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6" name="Tekstvak 55"/>
          <p:cNvSpPr txBox="1"/>
          <p:nvPr/>
        </p:nvSpPr>
        <p:spPr>
          <a:xfrm>
            <a:off x="7236635" y="2514459"/>
            <a:ext cx="591829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7281211" y="3953254"/>
            <a:ext cx="478016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7239268" y="3209342"/>
            <a:ext cx="622286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853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3" grpId="0" animBg="1"/>
      <p:bldP spid="64" grpId="0" animBg="1"/>
      <p:bldP spid="62" grpId="0" animBg="1"/>
      <p:bldP spid="62" grpId="1" animBg="1"/>
      <p:bldP spid="61" grpId="0" animBg="1"/>
      <p:bldP spid="55" grpId="0" animBg="1"/>
      <p:bldP spid="55" grpId="1" animBg="1"/>
      <p:bldP spid="56" grpId="0"/>
      <p:bldP spid="63" grpId="0"/>
      <p:bldP spid="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fgeronde rechthoek 42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Verwerkingsopgave</a:t>
            </a:r>
            <a:endParaRPr lang="nl-NL" dirty="0"/>
          </a:p>
        </p:txBody>
      </p:sp>
      <p:sp>
        <p:nvSpPr>
          <p:cNvPr id="36" name="Tijdelijke aanduiding voor inhoud 3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1800" dirty="0"/>
              <a:t>Marktmodel in de uitgangssituatie: </a:t>
            </a:r>
          </a:p>
          <a:p>
            <a:pPr marL="400050" lvl="1" indent="0">
              <a:buNone/>
            </a:pPr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-¼P + 250</a:t>
            </a:r>
          </a:p>
          <a:p>
            <a:pPr marL="400050" lvl="1" indent="0">
              <a:buNone/>
            </a:pPr>
            <a:r>
              <a:rPr lang="nl-NL" dirty="0" err="1"/>
              <a:t>Q</a:t>
            </a:r>
            <a:r>
              <a:rPr lang="nl-NL" baseline="-25000" dirty="0" err="1"/>
              <a:t>a</a:t>
            </a:r>
            <a:r>
              <a:rPr lang="nl-NL" dirty="0"/>
              <a:t> = ¼</a:t>
            </a:r>
            <a:r>
              <a:rPr lang="nl-NL" dirty="0" smtClean="0"/>
              <a:t>P </a:t>
            </a:r>
            <a:r>
              <a:rPr lang="nl-NL" dirty="0"/>
              <a:t>– </a:t>
            </a:r>
            <a:r>
              <a:rPr lang="nl-NL" dirty="0" smtClean="0"/>
              <a:t>50</a:t>
            </a:r>
            <a:endParaRPr lang="nl-NL" dirty="0"/>
          </a:p>
          <a:p>
            <a:pPr marL="0" indent="0">
              <a:buNone/>
            </a:pPr>
            <a:endParaRPr lang="nl-NL" sz="1800" dirty="0"/>
          </a:p>
          <a:p>
            <a:pPr marL="0" lvl="1" indent="0">
              <a:buNone/>
            </a:pPr>
            <a:r>
              <a:rPr lang="nl-NL" dirty="0"/>
              <a:t>Er komt een </a:t>
            </a:r>
            <a:r>
              <a:rPr lang="nl-NL" dirty="0" smtClean="0"/>
              <a:t>accijns </a:t>
            </a:r>
            <a:r>
              <a:rPr lang="nl-NL" dirty="0"/>
              <a:t>van € </a:t>
            </a:r>
            <a:r>
              <a:rPr lang="nl-NL" dirty="0" smtClean="0"/>
              <a:t>200 </a:t>
            </a:r>
            <a:r>
              <a:rPr lang="nl-NL" dirty="0"/>
              <a:t>per stuk</a:t>
            </a:r>
          </a:p>
          <a:p>
            <a:pPr marL="0" indent="0">
              <a:buNone/>
            </a:pPr>
            <a:endParaRPr lang="nl-NL" sz="1050" dirty="0"/>
          </a:p>
          <a:p>
            <a:pPr marL="0" indent="0">
              <a:buNone/>
            </a:pPr>
            <a:r>
              <a:rPr lang="nl-NL" sz="1600" dirty="0" smtClean="0"/>
              <a:t>Opdracht:</a:t>
            </a:r>
            <a:endParaRPr lang="nl-NL" sz="1600" dirty="0"/>
          </a:p>
          <a:p>
            <a:r>
              <a:rPr lang="nl-NL" sz="1600" dirty="0" smtClean="0"/>
              <a:t>Teken de </a:t>
            </a:r>
            <a:r>
              <a:rPr lang="nl-NL" sz="1600" dirty="0"/>
              <a:t>nieuwe aanbodfunctie</a:t>
            </a:r>
          </a:p>
          <a:p>
            <a:r>
              <a:rPr lang="nl-NL" sz="1600" dirty="0" smtClean="0"/>
              <a:t>Geef de </a:t>
            </a:r>
            <a:r>
              <a:rPr lang="nl-NL" sz="1600" dirty="0"/>
              <a:t>oude en nieuwe </a:t>
            </a:r>
            <a:r>
              <a:rPr lang="nl-NL" sz="1600" dirty="0" smtClean="0"/>
              <a:t>evenwichtsprijs aan in de grafiek</a:t>
            </a:r>
            <a:endParaRPr lang="nl-NL" sz="1600" dirty="0"/>
          </a:p>
          <a:p>
            <a:r>
              <a:rPr lang="nl-NL" sz="1600" dirty="0" smtClean="0"/>
              <a:t>Bereken het afwentelingspercentage</a:t>
            </a:r>
          </a:p>
          <a:p>
            <a:r>
              <a:rPr lang="nl-NL" sz="1600" dirty="0" smtClean="0"/>
              <a:t>Geef de opbrengst per product van de producent weer</a:t>
            </a:r>
            <a:endParaRPr lang="nl-NL" sz="1600" dirty="0"/>
          </a:p>
          <a:p>
            <a:r>
              <a:rPr lang="nl-NL" sz="1600" dirty="0" smtClean="0"/>
              <a:t>Teken het verlies aan consumentensurplus</a:t>
            </a:r>
            <a:endParaRPr lang="nl-NL" sz="1600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7176120" y="2132856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7176120" y="5661248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7176120" y="213285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176120" y="285293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176120" y="357301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176120" y="429309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176120" y="501317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89620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61628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933636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1005644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77652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8869272" y="6099119"/>
            <a:ext cx="2188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6201892" y="240858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662631" y="485256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662631" y="413248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662631" y="342900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662631" y="269962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548818" y="198884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698648" y="569631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8358182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9078262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798342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10521856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7176120" y="2132856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7468429" y="2164731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7185923" y="2204860"/>
            <a:ext cx="2808312" cy="280831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9910578" y="2186193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7216805" y="3580033"/>
            <a:ext cx="1299393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8623869" y="3673132"/>
            <a:ext cx="0" cy="1923863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8574096" y="3510244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7" name="Rechthoek 46"/>
          <p:cNvSpPr/>
          <p:nvPr/>
        </p:nvSpPr>
        <p:spPr>
          <a:xfrm>
            <a:off x="850688" y="6434182"/>
            <a:ext cx="2322650" cy="20398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 47"/>
          <p:cNvSpPr/>
          <p:nvPr/>
        </p:nvSpPr>
        <p:spPr>
          <a:xfrm>
            <a:off x="852068" y="6434301"/>
            <a:ext cx="2322650" cy="203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Tekstvak 48"/>
          <p:cNvSpPr txBox="1"/>
          <p:nvPr/>
        </p:nvSpPr>
        <p:spPr>
          <a:xfrm>
            <a:off x="2519656" y="6384462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5 min.</a:t>
            </a:r>
            <a:endParaRPr lang="nl-NL" sz="1400" dirty="0"/>
          </a:p>
        </p:txBody>
      </p:sp>
      <p:sp>
        <p:nvSpPr>
          <p:cNvPr id="50" name="Tekstvak 49"/>
          <p:cNvSpPr txBox="1"/>
          <p:nvPr/>
        </p:nvSpPr>
        <p:spPr>
          <a:xfrm>
            <a:off x="1401578" y="6382287"/>
            <a:ext cx="1138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Tijd voorbij.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16635263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00"/>
                            </p:stCondLst>
                            <p:childTnLst>
                              <p:par>
                                <p:cTn id="34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8" grpId="1" animBg="1"/>
      <p:bldP spid="49" grpId="0"/>
      <p:bldP spid="49" grpId="1"/>
      <p:bldP spid="50" grpId="0"/>
      <p:bldP spid="5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fgeronde rechthoek 42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</a:t>
            </a:r>
            <a:endParaRPr lang="nl-NL" dirty="0"/>
          </a:p>
        </p:txBody>
      </p:sp>
      <p:sp>
        <p:nvSpPr>
          <p:cNvPr id="36" name="Tijdelijke aanduiding voor inhoud 3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sz="1400" dirty="0" smtClean="0">
                <a:solidFill>
                  <a:srgbClr val="4C7FB4"/>
                </a:solidFill>
              </a:rPr>
              <a:t>Teken de </a:t>
            </a:r>
            <a:r>
              <a:rPr lang="nl-NL" sz="1400" dirty="0">
                <a:solidFill>
                  <a:srgbClr val="4C7FB4"/>
                </a:solidFill>
              </a:rPr>
              <a:t>nieuwe aanbodfunctie</a:t>
            </a:r>
          </a:p>
          <a:p>
            <a:r>
              <a:rPr lang="nl-NL" sz="1400" dirty="0" smtClean="0"/>
              <a:t>Geef de </a:t>
            </a:r>
            <a:r>
              <a:rPr lang="nl-NL" sz="1400" dirty="0"/>
              <a:t>oude en nieuwe </a:t>
            </a:r>
            <a:r>
              <a:rPr lang="nl-NL" sz="1400" dirty="0" smtClean="0"/>
              <a:t>evenwichtsprijs aan in de grafiek</a:t>
            </a:r>
            <a:endParaRPr lang="nl-NL" sz="1400" dirty="0"/>
          </a:p>
          <a:p>
            <a:r>
              <a:rPr lang="nl-NL" sz="1400" dirty="0" smtClean="0"/>
              <a:t>Bereken het afwentelingspercentage</a:t>
            </a:r>
          </a:p>
          <a:p>
            <a:r>
              <a:rPr lang="nl-NL" sz="1400" dirty="0"/>
              <a:t>Geef de opbrengst per product van de producent weer</a:t>
            </a:r>
          </a:p>
          <a:p>
            <a:r>
              <a:rPr lang="nl-NL" sz="1400" dirty="0" smtClean="0"/>
              <a:t>Teken het verlies aan consumentensurplus</a:t>
            </a:r>
          </a:p>
          <a:p>
            <a:endParaRPr lang="nl-NL" sz="1400" dirty="0"/>
          </a:p>
          <a:p>
            <a:pPr marL="0" indent="0">
              <a:buNone/>
            </a:pPr>
            <a:r>
              <a:rPr lang="nl-NL" sz="1600" dirty="0" smtClean="0"/>
              <a:t>Door de accijns willen de aanbieders voortaan € 200 meer ontvangen van de consument voor een bepaalde hoeveelheid producten.</a:t>
            </a:r>
            <a:endParaRPr lang="nl-NL" sz="1800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7176120" y="2132856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7176120" y="5661248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7176120" y="213285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176120" y="285293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176120" y="357301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176120" y="429309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176120" y="501317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89620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61628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933636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1005644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77652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8869272" y="6099119"/>
            <a:ext cx="2188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6201892" y="240858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662631" y="485256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662631" y="413248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662631" y="342900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662631" y="269962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548818" y="198884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698648" y="569631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8358182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9078262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798342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10521856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7176120" y="2132856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7468429" y="2164731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7185923" y="2204860"/>
            <a:ext cx="2808312" cy="280831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9910578" y="2186193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7216805" y="3580033"/>
            <a:ext cx="1299393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8623869" y="3673132"/>
            <a:ext cx="0" cy="1923863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8574096" y="3510244"/>
            <a:ext cx="119609" cy="11960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0" name="Rechte verbindingslijn 39"/>
          <p:cNvCxnSpPr/>
          <p:nvPr/>
        </p:nvCxnSpPr>
        <p:spPr>
          <a:xfrm flipV="1">
            <a:off x="7192544" y="1941198"/>
            <a:ext cx="2340000" cy="2340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Rechthoek 41"/>
          <p:cNvSpPr/>
          <p:nvPr/>
        </p:nvSpPr>
        <p:spPr>
          <a:xfrm>
            <a:off x="9512045" y="1778692"/>
            <a:ext cx="57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Q’</a:t>
            </a:r>
            <a:r>
              <a:rPr lang="nl-NL" baseline="-25000" dirty="0" err="1" smtClean="0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2" name="Rechte verbindingslijn met pijl 31"/>
          <p:cNvCxnSpPr/>
          <p:nvPr/>
        </p:nvCxnSpPr>
        <p:spPr>
          <a:xfrm flipV="1">
            <a:off x="8821791" y="2758286"/>
            <a:ext cx="0" cy="499173"/>
          </a:xfrm>
          <a:prstGeom prst="straightConnector1">
            <a:avLst/>
          </a:prstGeom>
          <a:ln w="47625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Tekstvak 32"/>
          <p:cNvSpPr txBox="1"/>
          <p:nvPr/>
        </p:nvSpPr>
        <p:spPr>
          <a:xfrm>
            <a:off x="8507691" y="289621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+200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5116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fgeronde rechthoek 42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</a:t>
            </a:r>
            <a:endParaRPr lang="nl-NL" dirty="0"/>
          </a:p>
        </p:txBody>
      </p:sp>
      <p:sp>
        <p:nvSpPr>
          <p:cNvPr id="36" name="Tijdelijke aanduiding voor inhoud 3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sz="1400" dirty="0" smtClean="0"/>
              <a:t>Teken de </a:t>
            </a:r>
            <a:r>
              <a:rPr lang="nl-NL" sz="1400" dirty="0"/>
              <a:t>nieuwe aanbodfunctie</a:t>
            </a:r>
          </a:p>
          <a:p>
            <a:r>
              <a:rPr lang="nl-NL" sz="1400" dirty="0" smtClean="0">
                <a:solidFill>
                  <a:srgbClr val="4C7FB4"/>
                </a:solidFill>
              </a:rPr>
              <a:t>Geef de </a:t>
            </a:r>
            <a:r>
              <a:rPr lang="nl-NL" sz="1400" dirty="0">
                <a:solidFill>
                  <a:srgbClr val="4C7FB4"/>
                </a:solidFill>
              </a:rPr>
              <a:t>oude en nieuwe </a:t>
            </a:r>
            <a:r>
              <a:rPr lang="nl-NL" sz="1400" dirty="0" smtClean="0">
                <a:solidFill>
                  <a:srgbClr val="4C7FB4"/>
                </a:solidFill>
              </a:rPr>
              <a:t>evenwichtsprijs aan in de grafiek</a:t>
            </a:r>
            <a:endParaRPr lang="nl-NL" sz="1400" dirty="0">
              <a:solidFill>
                <a:srgbClr val="4C7FB4"/>
              </a:solidFill>
            </a:endParaRPr>
          </a:p>
          <a:p>
            <a:r>
              <a:rPr lang="nl-NL" sz="1400" dirty="0" smtClean="0"/>
              <a:t>Bereken het afwentelingspercentage</a:t>
            </a:r>
          </a:p>
          <a:p>
            <a:r>
              <a:rPr lang="nl-NL" sz="1400" dirty="0" smtClean="0"/>
              <a:t>Geef </a:t>
            </a:r>
            <a:r>
              <a:rPr lang="nl-NL" sz="1400" dirty="0"/>
              <a:t>de opbrengst per product van de producent </a:t>
            </a:r>
            <a:r>
              <a:rPr lang="nl-NL" sz="1400" dirty="0" smtClean="0"/>
              <a:t>weer</a:t>
            </a:r>
            <a:endParaRPr lang="nl-NL" sz="1400" dirty="0"/>
          </a:p>
          <a:p>
            <a:r>
              <a:rPr lang="nl-NL" sz="1400" dirty="0" smtClean="0"/>
              <a:t>Teken het verlies aan consumentensurplus</a:t>
            </a:r>
          </a:p>
          <a:p>
            <a:endParaRPr lang="nl-NL" sz="1400" dirty="0"/>
          </a:p>
          <a:p>
            <a:pPr marL="0" indent="0">
              <a:buNone/>
            </a:pPr>
            <a:r>
              <a:rPr lang="nl-NL" sz="1600" dirty="0" smtClean="0"/>
              <a:t>Oude prijs: € 600</a:t>
            </a:r>
          </a:p>
          <a:p>
            <a:pPr marL="0" indent="0">
              <a:buNone/>
            </a:pPr>
            <a:r>
              <a:rPr lang="nl-NL" sz="1600" dirty="0" smtClean="0"/>
              <a:t>Nieuwe prijs: € 700</a:t>
            </a:r>
            <a:endParaRPr lang="nl-NL" sz="1600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7176120" y="2132856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7176120" y="5661248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7176120" y="213285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176120" y="285293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176120" y="357301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176120" y="429309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176120" y="501317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89620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61628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933636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1005644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77652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8869272" y="6099119"/>
            <a:ext cx="2188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6201892" y="240858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662631" y="485256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662631" y="413248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662631" y="342900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AC2423"/>
                </a:solidFill>
              </a:rPr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662631" y="269962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548818" y="198884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698648" y="569631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8358182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9078262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798342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10521856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7176120" y="2132856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7468429" y="2164731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7185923" y="2204860"/>
            <a:ext cx="2808312" cy="280831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9910578" y="2186193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7216805" y="3580033"/>
            <a:ext cx="1299393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8623869" y="3673132"/>
            <a:ext cx="0" cy="1923863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8574096" y="3510244"/>
            <a:ext cx="119609" cy="11960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0" name="Rechte verbindingslijn 39"/>
          <p:cNvCxnSpPr/>
          <p:nvPr/>
        </p:nvCxnSpPr>
        <p:spPr>
          <a:xfrm flipV="1">
            <a:off x="7192544" y="1941198"/>
            <a:ext cx="2340000" cy="2340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Rechthoek 41"/>
          <p:cNvSpPr/>
          <p:nvPr/>
        </p:nvSpPr>
        <p:spPr>
          <a:xfrm>
            <a:off x="9512045" y="1778692"/>
            <a:ext cx="57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Q’</a:t>
            </a:r>
            <a:r>
              <a:rPr lang="nl-NL" baseline="-25000" dirty="0" err="1" smtClean="0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2" name="Rechte verbindingslijn met pijl 31"/>
          <p:cNvCxnSpPr/>
          <p:nvPr/>
        </p:nvCxnSpPr>
        <p:spPr>
          <a:xfrm flipV="1">
            <a:off x="8821791" y="2758286"/>
            <a:ext cx="0" cy="499173"/>
          </a:xfrm>
          <a:prstGeom prst="straightConnector1">
            <a:avLst/>
          </a:prstGeom>
          <a:ln w="47625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Tekstvak 32"/>
          <p:cNvSpPr txBox="1"/>
          <p:nvPr/>
        </p:nvSpPr>
        <p:spPr>
          <a:xfrm>
            <a:off x="8507691" y="289621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+200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4" name="Ovaal 43"/>
          <p:cNvSpPr/>
          <p:nvPr/>
        </p:nvSpPr>
        <p:spPr>
          <a:xfrm>
            <a:off x="8210535" y="3137850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7249079" y="3182477"/>
            <a:ext cx="894135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Tekstvak 45"/>
          <p:cNvSpPr txBox="1"/>
          <p:nvPr/>
        </p:nvSpPr>
        <p:spPr>
          <a:xfrm>
            <a:off x="6664861" y="301044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 smtClean="0">
                <a:solidFill>
                  <a:srgbClr val="7DB7DC"/>
                </a:solidFill>
              </a:rPr>
              <a:t>700</a:t>
            </a:r>
            <a:endParaRPr lang="nl-NL" sz="1600" b="1" dirty="0">
              <a:solidFill>
                <a:srgbClr val="7DB7DC"/>
              </a:solidFill>
            </a:endParaRPr>
          </a:p>
        </p:txBody>
      </p:sp>
      <p:sp>
        <p:nvSpPr>
          <p:cNvPr id="47" name="Tekstvak 46"/>
          <p:cNvSpPr txBox="1"/>
          <p:nvPr/>
        </p:nvSpPr>
        <p:spPr>
          <a:xfrm>
            <a:off x="6665903" y="342698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600</a:t>
            </a:r>
            <a:endParaRPr lang="nl-NL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85252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1" grpId="0" animBg="1"/>
      <p:bldP spid="44" grpId="0" animBg="1"/>
      <p:bldP spid="46" grpId="0"/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fgeronde rechthoek 42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ijdelijke aanduiding voor inhoud 35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nl-NL" sz="1400" dirty="0" smtClean="0"/>
                  <a:t>Teken de </a:t>
                </a:r>
                <a:r>
                  <a:rPr lang="nl-NL" sz="1400" dirty="0"/>
                  <a:t>nieuwe aanbodfunctie</a:t>
                </a:r>
              </a:p>
              <a:p>
                <a:r>
                  <a:rPr lang="nl-NL" sz="1400" dirty="0" smtClean="0"/>
                  <a:t>Geef de </a:t>
                </a:r>
                <a:r>
                  <a:rPr lang="nl-NL" sz="1400" dirty="0"/>
                  <a:t>oude en nieuwe </a:t>
                </a:r>
                <a:r>
                  <a:rPr lang="nl-NL" sz="1400" dirty="0" smtClean="0"/>
                  <a:t>evenwichtsprijs aan in de grafiek</a:t>
                </a:r>
                <a:endParaRPr lang="nl-NL" sz="1400" dirty="0"/>
              </a:p>
              <a:p>
                <a:r>
                  <a:rPr lang="nl-NL" sz="1400" dirty="0" smtClean="0">
                    <a:solidFill>
                      <a:srgbClr val="4C7FB4"/>
                    </a:solidFill>
                  </a:rPr>
                  <a:t>Bereken het </a:t>
                </a:r>
                <a:r>
                  <a:rPr lang="nl-NL" sz="1400" dirty="0">
                    <a:solidFill>
                      <a:srgbClr val="4C7FB4"/>
                    </a:solidFill>
                  </a:rPr>
                  <a:t>afwentelingspercentage</a:t>
                </a:r>
              </a:p>
              <a:p>
                <a:r>
                  <a:rPr lang="nl-NL" sz="1400" dirty="0"/>
                  <a:t>Geef de opbrengst per product van de producent weer</a:t>
                </a:r>
              </a:p>
              <a:p>
                <a:r>
                  <a:rPr lang="nl-NL" sz="1400" dirty="0" smtClean="0"/>
                  <a:t>Teken het verlies aan consumentensurplus</a:t>
                </a:r>
              </a:p>
              <a:p>
                <a:endParaRPr lang="nl-NL" sz="1400" dirty="0"/>
              </a:p>
              <a:p>
                <a:pPr marL="0" indent="0">
                  <a:buNone/>
                </a:pPr>
                <a:r>
                  <a:rPr lang="nl-NL" sz="1600" dirty="0" smtClean="0"/>
                  <a:t>Oude prijs: € 600</a:t>
                </a:r>
              </a:p>
              <a:p>
                <a:pPr marL="0" indent="0">
                  <a:buNone/>
                </a:pPr>
                <a:r>
                  <a:rPr lang="nl-NL" sz="1600" dirty="0" smtClean="0"/>
                  <a:t>Nieuwe prijs: € 700</a:t>
                </a:r>
              </a:p>
              <a:p>
                <a:pPr marL="0" indent="0">
                  <a:buNone/>
                </a:pPr>
                <a:endParaRPr lang="nl-NL" sz="1600" dirty="0"/>
              </a:p>
              <a:p>
                <a:pPr marL="0" indent="0">
                  <a:buNone/>
                </a:pPr>
                <a:r>
                  <a:rPr lang="nl-NL" sz="1600" dirty="0" smtClean="0"/>
                  <a:t>Afwenteling € 100 van de € 200</a:t>
                </a:r>
              </a:p>
              <a:p>
                <a:pPr marL="0" indent="0">
                  <a:buNone/>
                </a:pPr>
                <a:r>
                  <a:rPr lang="nl-NL" sz="1600" dirty="0" smtClean="0"/>
                  <a:t>Dus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100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200</m:t>
                        </m:r>
                      </m:den>
                    </m:f>
                    <m:r>
                      <m:rPr>
                        <m:nor/>
                      </m:rPr>
                      <a:rPr lang="nl-NL" sz="1600" i="0" smtClean="0"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nl-NL" sz="1600" b="0" i="0" smtClean="0">
                        <a:ea typeface="Cambria Math" panose="02040503050406030204" pitchFamily="18" charset="0"/>
                      </a:rPr>
                      <m:t>100% = 50%</m:t>
                    </m:r>
                  </m:oMath>
                </a14:m>
                <a:endParaRPr lang="nl-NL" sz="1600" dirty="0"/>
              </a:p>
            </p:txBody>
          </p:sp>
        </mc:Choice>
        <mc:Fallback xmlns="">
          <p:sp>
            <p:nvSpPr>
              <p:cNvPr id="36" name="Tijdelijke aanduiding voor inhoud 3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617" t="-259" r="-12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Rechte verbindingslijn 2"/>
          <p:cNvCxnSpPr/>
          <p:nvPr/>
        </p:nvCxnSpPr>
        <p:spPr>
          <a:xfrm>
            <a:off x="7176120" y="2132856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7176120" y="5661248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7176120" y="213285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176120" y="285293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176120" y="357301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176120" y="429309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176120" y="501317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89620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61628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933636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1005644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77652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8869272" y="6099119"/>
            <a:ext cx="2188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6201892" y="240858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662631" y="485256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662631" y="413248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662631" y="342900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AC2423"/>
                </a:solidFill>
              </a:rPr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662631" y="269962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548818" y="198884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698648" y="569631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8358182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9078262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798342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10521856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7176120" y="2132856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7468429" y="2164731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7185923" y="2204860"/>
            <a:ext cx="2808312" cy="280831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9910578" y="2186193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7216805" y="3580033"/>
            <a:ext cx="1299393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8623869" y="3673132"/>
            <a:ext cx="0" cy="1923863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8574096" y="3510244"/>
            <a:ext cx="119609" cy="11960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0" name="Rechte verbindingslijn 39"/>
          <p:cNvCxnSpPr/>
          <p:nvPr/>
        </p:nvCxnSpPr>
        <p:spPr>
          <a:xfrm flipV="1">
            <a:off x="7192544" y="1941198"/>
            <a:ext cx="2340000" cy="2340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Rechthoek 41"/>
          <p:cNvSpPr/>
          <p:nvPr/>
        </p:nvSpPr>
        <p:spPr>
          <a:xfrm>
            <a:off x="9512045" y="1778692"/>
            <a:ext cx="57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Q’</a:t>
            </a:r>
            <a:r>
              <a:rPr lang="nl-NL" baseline="-25000" dirty="0" err="1" smtClean="0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2" name="Rechte verbindingslijn met pijl 31"/>
          <p:cNvCxnSpPr/>
          <p:nvPr/>
        </p:nvCxnSpPr>
        <p:spPr>
          <a:xfrm flipV="1">
            <a:off x="8821791" y="2758286"/>
            <a:ext cx="0" cy="499173"/>
          </a:xfrm>
          <a:prstGeom prst="straightConnector1">
            <a:avLst/>
          </a:prstGeom>
          <a:ln w="47625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Tekstvak 32"/>
          <p:cNvSpPr txBox="1"/>
          <p:nvPr/>
        </p:nvSpPr>
        <p:spPr>
          <a:xfrm>
            <a:off x="8507691" y="289621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+200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4" name="Ovaal 43"/>
          <p:cNvSpPr/>
          <p:nvPr/>
        </p:nvSpPr>
        <p:spPr>
          <a:xfrm>
            <a:off x="8210535" y="3137850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7249079" y="3182477"/>
            <a:ext cx="894135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Tekstvak 45"/>
          <p:cNvSpPr txBox="1"/>
          <p:nvPr/>
        </p:nvSpPr>
        <p:spPr>
          <a:xfrm>
            <a:off x="6664861" y="301044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 smtClean="0">
                <a:solidFill>
                  <a:srgbClr val="7DB7DC"/>
                </a:solidFill>
              </a:rPr>
              <a:t>700</a:t>
            </a:r>
            <a:endParaRPr lang="nl-NL" sz="1600" b="1" dirty="0">
              <a:solidFill>
                <a:srgbClr val="7DB7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15930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fgeronde rechthoek 42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</a:t>
            </a:r>
            <a:endParaRPr lang="nl-NL" dirty="0"/>
          </a:p>
        </p:txBody>
      </p:sp>
      <p:sp>
        <p:nvSpPr>
          <p:cNvPr id="36" name="Tijdelijke aanduiding voor inhoud 3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sz="1400" dirty="0" smtClean="0"/>
              <a:t>Teken de </a:t>
            </a:r>
            <a:r>
              <a:rPr lang="nl-NL" sz="1400" dirty="0"/>
              <a:t>nieuwe aanbodfunctie</a:t>
            </a:r>
          </a:p>
          <a:p>
            <a:r>
              <a:rPr lang="nl-NL" sz="1400" dirty="0" smtClean="0"/>
              <a:t>Geef de </a:t>
            </a:r>
            <a:r>
              <a:rPr lang="nl-NL" sz="1400" dirty="0"/>
              <a:t>oude en nieuwe </a:t>
            </a:r>
            <a:r>
              <a:rPr lang="nl-NL" sz="1400" dirty="0" smtClean="0"/>
              <a:t>evenwichtsprijs aan in de grafiek</a:t>
            </a:r>
            <a:endParaRPr lang="nl-NL" sz="1400" dirty="0"/>
          </a:p>
          <a:p>
            <a:r>
              <a:rPr lang="nl-NL" sz="1400" dirty="0" smtClean="0"/>
              <a:t>Bereken het </a:t>
            </a:r>
            <a:r>
              <a:rPr lang="nl-NL" sz="1400" dirty="0"/>
              <a:t>afwentelingspercentage</a:t>
            </a:r>
          </a:p>
          <a:p>
            <a:r>
              <a:rPr lang="nl-NL" sz="1400" dirty="0">
                <a:solidFill>
                  <a:srgbClr val="4C7FB4"/>
                </a:solidFill>
              </a:rPr>
              <a:t>Geef de opbrengst per product van de producent weer</a:t>
            </a:r>
          </a:p>
          <a:p>
            <a:r>
              <a:rPr lang="nl-NL" sz="1400" dirty="0" smtClean="0"/>
              <a:t>Teken het verlies aan consumentensurplus</a:t>
            </a:r>
          </a:p>
          <a:p>
            <a:endParaRPr lang="nl-NL" sz="1400" dirty="0" smtClean="0"/>
          </a:p>
          <a:p>
            <a:pPr marL="0" indent="0">
              <a:buNone/>
            </a:pPr>
            <a:r>
              <a:rPr lang="nl-NL" sz="1400" dirty="0" smtClean="0"/>
              <a:t>De producent moet per product € 200 aan de overheid betalen.</a:t>
            </a:r>
          </a:p>
          <a:p>
            <a:pPr marL="0" indent="0">
              <a:buNone/>
            </a:pPr>
            <a:r>
              <a:rPr lang="nl-NL" sz="1400" dirty="0" smtClean="0"/>
              <a:t>Dat gaat van het bedrag dat hij van de klant krijgt af.</a:t>
            </a:r>
          </a:p>
          <a:p>
            <a:endParaRPr lang="nl-NL" sz="1400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7176120" y="2132856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7176120" y="5661248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7176120" y="213285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176120" y="285293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176120" y="357301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176120" y="429309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176120" y="501317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89620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61628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933636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1005644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77652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8869272" y="6099119"/>
            <a:ext cx="2188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6201892" y="240858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662631" y="485256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662631" y="413248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662631" y="342900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AC2423"/>
                </a:solidFill>
              </a:rPr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662631" y="269962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548818" y="198884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698648" y="569631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8358182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9078262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798342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10521856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7176120" y="2132856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7468429" y="2164731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7185923" y="2204860"/>
            <a:ext cx="2808312" cy="280831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9910578" y="2186193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7216805" y="3580033"/>
            <a:ext cx="1299393" cy="0"/>
          </a:xfrm>
          <a:prstGeom prst="line">
            <a:avLst/>
          </a:prstGeom>
          <a:ln w="1905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8623869" y="3673132"/>
            <a:ext cx="0" cy="1923863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8574096" y="3510244"/>
            <a:ext cx="119609" cy="11960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0" name="Rechte verbindingslijn 39"/>
          <p:cNvCxnSpPr/>
          <p:nvPr/>
        </p:nvCxnSpPr>
        <p:spPr>
          <a:xfrm flipV="1">
            <a:off x="7192544" y="1941198"/>
            <a:ext cx="2340000" cy="2340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Rechthoek 41"/>
          <p:cNvSpPr/>
          <p:nvPr/>
        </p:nvSpPr>
        <p:spPr>
          <a:xfrm>
            <a:off x="9512045" y="1778692"/>
            <a:ext cx="57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Q’</a:t>
            </a:r>
            <a:r>
              <a:rPr lang="nl-NL" baseline="-25000" dirty="0" err="1" smtClean="0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2" name="Rechte verbindingslijn met pijl 31"/>
          <p:cNvCxnSpPr/>
          <p:nvPr/>
        </p:nvCxnSpPr>
        <p:spPr>
          <a:xfrm flipV="1">
            <a:off x="8821791" y="2758286"/>
            <a:ext cx="0" cy="499173"/>
          </a:xfrm>
          <a:prstGeom prst="straightConnector1">
            <a:avLst/>
          </a:prstGeom>
          <a:ln w="47625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Tekstvak 32"/>
          <p:cNvSpPr txBox="1"/>
          <p:nvPr/>
        </p:nvSpPr>
        <p:spPr>
          <a:xfrm>
            <a:off x="8507691" y="289621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+200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4" name="Ovaal 43"/>
          <p:cNvSpPr/>
          <p:nvPr/>
        </p:nvSpPr>
        <p:spPr>
          <a:xfrm>
            <a:off x="8210535" y="3137850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7249079" y="3182477"/>
            <a:ext cx="894135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Tekstvak 45"/>
          <p:cNvSpPr txBox="1"/>
          <p:nvPr/>
        </p:nvSpPr>
        <p:spPr>
          <a:xfrm>
            <a:off x="6664861" y="301044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 smtClean="0">
                <a:solidFill>
                  <a:srgbClr val="7DB7DC"/>
                </a:solidFill>
              </a:rPr>
              <a:t>700</a:t>
            </a:r>
            <a:endParaRPr lang="nl-NL" sz="1600" b="1" dirty="0">
              <a:solidFill>
                <a:srgbClr val="7DB7DC"/>
              </a:solidFill>
            </a:endParaRPr>
          </a:p>
        </p:txBody>
      </p:sp>
      <p:cxnSp>
        <p:nvCxnSpPr>
          <p:cNvPr id="48" name="Rechte verbindingslijn met pijl 47"/>
          <p:cNvCxnSpPr/>
          <p:nvPr/>
        </p:nvCxnSpPr>
        <p:spPr>
          <a:xfrm>
            <a:off x="8258670" y="3312977"/>
            <a:ext cx="0" cy="499173"/>
          </a:xfrm>
          <a:prstGeom prst="straightConnector1">
            <a:avLst/>
          </a:prstGeom>
          <a:ln w="47625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9" name="Tekstvak 48"/>
          <p:cNvSpPr txBox="1"/>
          <p:nvPr/>
        </p:nvSpPr>
        <p:spPr>
          <a:xfrm>
            <a:off x="7951164" y="3324259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- 200</a:t>
            </a:r>
            <a:endParaRPr lang="nl-NL" sz="1400" dirty="0">
              <a:solidFill>
                <a:schemeClr val="bg1"/>
              </a:solidFill>
            </a:endParaRPr>
          </a:p>
        </p:txBody>
      </p:sp>
      <p:cxnSp>
        <p:nvCxnSpPr>
          <p:cNvPr id="51" name="Rechte verbindingslijn 50"/>
          <p:cNvCxnSpPr/>
          <p:nvPr/>
        </p:nvCxnSpPr>
        <p:spPr>
          <a:xfrm>
            <a:off x="7213088" y="3903580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Ovaal 49"/>
          <p:cNvSpPr/>
          <p:nvPr/>
        </p:nvSpPr>
        <p:spPr>
          <a:xfrm>
            <a:off x="8221201" y="3855980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2" name="Tekstvak 51"/>
          <p:cNvSpPr txBox="1"/>
          <p:nvPr/>
        </p:nvSpPr>
        <p:spPr>
          <a:xfrm>
            <a:off x="6669657" y="372103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 smtClean="0">
                <a:solidFill>
                  <a:srgbClr val="FFC085"/>
                </a:solidFill>
              </a:rPr>
              <a:t>500</a:t>
            </a:r>
            <a:endParaRPr lang="nl-NL" sz="1600" b="1" dirty="0">
              <a:solidFill>
                <a:srgbClr val="FFC0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9090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 animBg="1"/>
      <p:bldP spid="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fgeronde rechthoek 42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Vrije vorm 1"/>
          <p:cNvSpPr/>
          <p:nvPr/>
        </p:nvSpPr>
        <p:spPr>
          <a:xfrm>
            <a:off x="7177088" y="2133600"/>
            <a:ext cx="1466850" cy="1452563"/>
          </a:xfrm>
          <a:custGeom>
            <a:avLst/>
            <a:gdLst>
              <a:gd name="connsiteX0" fmla="*/ 0 w 1466850"/>
              <a:gd name="connsiteY0" fmla="*/ 0 h 1452563"/>
              <a:gd name="connsiteX1" fmla="*/ 0 w 1466850"/>
              <a:gd name="connsiteY1" fmla="*/ 1452563 h 1452563"/>
              <a:gd name="connsiteX2" fmla="*/ 1466850 w 1466850"/>
              <a:gd name="connsiteY2" fmla="*/ 1443038 h 1452563"/>
              <a:gd name="connsiteX3" fmla="*/ 0 w 1466850"/>
              <a:gd name="connsiteY3" fmla="*/ 0 h 145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850" h="1452563">
                <a:moveTo>
                  <a:pt x="0" y="0"/>
                </a:moveTo>
                <a:lnTo>
                  <a:pt x="0" y="1452563"/>
                </a:lnTo>
                <a:lnTo>
                  <a:pt x="1466850" y="14430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6600"/>
          </a:p>
        </p:txBody>
      </p:sp>
      <p:sp>
        <p:nvSpPr>
          <p:cNvPr id="34" name="Vrije vorm 33"/>
          <p:cNvSpPr/>
          <p:nvPr/>
        </p:nvSpPr>
        <p:spPr>
          <a:xfrm>
            <a:off x="7161782" y="3178292"/>
            <a:ext cx="1462087" cy="400050"/>
          </a:xfrm>
          <a:custGeom>
            <a:avLst/>
            <a:gdLst>
              <a:gd name="connsiteX0" fmla="*/ 0 w 1462087"/>
              <a:gd name="connsiteY0" fmla="*/ 0 h 400050"/>
              <a:gd name="connsiteX1" fmla="*/ 0 w 1462087"/>
              <a:gd name="connsiteY1" fmla="*/ 400050 h 400050"/>
              <a:gd name="connsiteX2" fmla="*/ 1462087 w 1462087"/>
              <a:gd name="connsiteY2" fmla="*/ 390525 h 400050"/>
              <a:gd name="connsiteX3" fmla="*/ 1085850 w 1462087"/>
              <a:gd name="connsiteY3" fmla="*/ 9525 h 400050"/>
              <a:gd name="connsiteX4" fmla="*/ 0 w 1462087"/>
              <a:gd name="connsiteY4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087" h="400050">
                <a:moveTo>
                  <a:pt x="0" y="0"/>
                </a:moveTo>
                <a:lnTo>
                  <a:pt x="0" y="400050"/>
                </a:lnTo>
                <a:lnTo>
                  <a:pt x="1462087" y="390525"/>
                </a:lnTo>
                <a:lnTo>
                  <a:pt x="1085850" y="9525"/>
                </a:lnTo>
                <a:lnTo>
                  <a:pt x="0" y="0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rgbClr val="CDDDAC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Vrije vorm 46"/>
          <p:cNvSpPr/>
          <p:nvPr/>
        </p:nvSpPr>
        <p:spPr>
          <a:xfrm>
            <a:off x="7177088" y="2148024"/>
            <a:ext cx="1061158" cy="1034453"/>
          </a:xfrm>
          <a:custGeom>
            <a:avLst/>
            <a:gdLst>
              <a:gd name="connsiteX0" fmla="*/ 0 w 1466850"/>
              <a:gd name="connsiteY0" fmla="*/ 0 h 1452563"/>
              <a:gd name="connsiteX1" fmla="*/ 0 w 1466850"/>
              <a:gd name="connsiteY1" fmla="*/ 1452563 h 1452563"/>
              <a:gd name="connsiteX2" fmla="*/ 1466850 w 1466850"/>
              <a:gd name="connsiteY2" fmla="*/ 1443038 h 1452563"/>
              <a:gd name="connsiteX3" fmla="*/ 0 w 1466850"/>
              <a:gd name="connsiteY3" fmla="*/ 0 h 145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850" h="1452563">
                <a:moveTo>
                  <a:pt x="0" y="0"/>
                </a:moveTo>
                <a:lnTo>
                  <a:pt x="0" y="1452563"/>
                </a:lnTo>
                <a:lnTo>
                  <a:pt x="1466850" y="14430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6600"/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</a:t>
            </a:r>
            <a:endParaRPr lang="nl-NL" dirty="0"/>
          </a:p>
        </p:txBody>
      </p:sp>
      <p:sp>
        <p:nvSpPr>
          <p:cNvPr id="36" name="Tijdelijke aanduiding voor inhoud 3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sz="1400" dirty="0" smtClean="0"/>
              <a:t>Teken de </a:t>
            </a:r>
            <a:r>
              <a:rPr lang="nl-NL" sz="1400" dirty="0"/>
              <a:t>nieuwe aanbodfunctie</a:t>
            </a:r>
          </a:p>
          <a:p>
            <a:r>
              <a:rPr lang="nl-NL" sz="1400" dirty="0" smtClean="0"/>
              <a:t>Geef de </a:t>
            </a:r>
            <a:r>
              <a:rPr lang="nl-NL" sz="1400" dirty="0"/>
              <a:t>oude en nieuwe </a:t>
            </a:r>
            <a:r>
              <a:rPr lang="nl-NL" sz="1400" dirty="0" smtClean="0"/>
              <a:t>evenwichtsprijs aan in de grafiek</a:t>
            </a:r>
            <a:endParaRPr lang="nl-NL" sz="1400" dirty="0"/>
          </a:p>
          <a:p>
            <a:r>
              <a:rPr lang="nl-NL" sz="1400" dirty="0" smtClean="0"/>
              <a:t>Bereken het afwentelingspercentage</a:t>
            </a:r>
          </a:p>
          <a:p>
            <a:r>
              <a:rPr lang="nl-NL" sz="1400" dirty="0"/>
              <a:t>Geef de opbrengst per product van de producent weer</a:t>
            </a:r>
          </a:p>
          <a:p>
            <a:r>
              <a:rPr lang="nl-NL" sz="1400" dirty="0" smtClean="0">
                <a:solidFill>
                  <a:srgbClr val="4C7FB4"/>
                </a:solidFill>
              </a:rPr>
              <a:t>Teken het verlies aan consumentensurplus</a:t>
            </a:r>
          </a:p>
          <a:p>
            <a:pPr marL="0" indent="0">
              <a:buNone/>
            </a:pPr>
            <a:endParaRPr lang="nl-NL" sz="1400" dirty="0" smtClean="0"/>
          </a:p>
          <a:p>
            <a:pPr marL="0" indent="0">
              <a:buNone/>
            </a:pPr>
            <a:r>
              <a:rPr lang="nl-NL" sz="1600" dirty="0" smtClean="0"/>
              <a:t>Oude consumentensurplus</a:t>
            </a:r>
          </a:p>
          <a:p>
            <a:pPr marL="0" indent="0">
              <a:buNone/>
            </a:pPr>
            <a:endParaRPr lang="nl-NL" sz="1600" dirty="0" smtClean="0"/>
          </a:p>
          <a:p>
            <a:pPr marL="0" indent="0">
              <a:buNone/>
            </a:pPr>
            <a:r>
              <a:rPr lang="nl-NL" sz="1600" dirty="0" smtClean="0"/>
              <a:t>Nieuwe consumentensurplus</a:t>
            </a:r>
          </a:p>
          <a:p>
            <a:pPr marL="0" indent="0">
              <a:buNone/>
            </a:pPr>
            <a:endParaRPr lang="nl-NL" sz="1600" dirty="0" smtClean="0"/>
          </a:p>
          <a:p>
            <a:pPr marL="0" indent="0">
              <a:buNone/>
            </a:pPr>
            <a:r>
              <a:rPr lang="nl-NL" sz="1600" dirty="0" smtClean="0"/>
              <a:t>Verlies aan surplus</a:t>
            </a:r>
            <a:endParaRPr lang="nl-NL" sz="1600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7176120" y="2132856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7176120" y="5661248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7176120" y="213285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176120" y="285293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176120" y="357301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176120" y="429309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176120" y="501317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89620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61628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933636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1005644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77652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8869272" y="6099119"/>
            <a:ext cx="2188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6201892" y="240858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662631" y="485256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662631" y="413248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662631" y="342900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AC2423"/>
                </a:solidFill>
              </a:rPr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662631" y="269962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548818" y="198884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698648" y="569631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8358182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9078262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798342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10521856" y="569631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7176120" y="2132856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7468429" y="2164731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7185923" y="2204860"/>
            <a:ext cx="2808312" cy="280831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9910578" y="2186193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7216805" y="3580033"/>
            <a:ext cx="1299393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8623869" y="3673132"/>
            <a:ext cx="0" cy="1923863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8574096" y="3510244"/>
            <a:ext cx="119609" cy="11960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0" name="Rechte verbindingslijn 39"/>
          <p:cNvCxnSpPr/>
          <p:nvPr/>
        </p:nvCxnSpPr>
        <p:spPr>
          <a:xfrm flipV="1">
            <a:off x="7192544" y="1941198"/>
            <a:ext cx="2340000" cy="2340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Rechthoek 41"/>
          <p:cNvSpPr/>
          <p:nvPr/>
        </p:nvSpPr>
        <p:spPr>
          <a:xfrm>
            <a:off x="9512045" y="1778692"/>
            <a:ext cx="57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Q’</a:t>
            </a:r>
            <a:r>
              <a:rPr lang="nl-NL" baseline="-25000" dirty="0" err="1" smtClean="0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2" name="Rechte verbindingslijn met pijl 31"/>
          <p:cNvCxnSpPr/>
          <p:nvPr/>
        </p:nvCxnSpPr>
        <p:spPr>
          <a:xfrm flipV="1">
            <a:off x="8821791" y="2758286"/>
            <a:ext cx="0" cy="499173"/>
          </a:xfrm>
          <a:prstGeom prst="straightConnector1">
            <a:avLst/>
          </a:prstGeom>
          <a:ln w="47625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Tekstvak 32"/>
          <p:cNvSpPr txBox="1"/>
          <p:nvPr/>
        </p:nvSpPr>
        <p:spPr>
          <a:xfrm>
            <a:off x="8507691" y="289621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+200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4" name="Ovaal 43"/>
          <p:cNvSpPr/>
          <p:nvPr/>
        </p:nvSpPr>
        <p:spPr>
          <a:xfrm>
            <a:off x="8210535" y="3137850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7249079" y="3182477"/>
            <a:ext cx="894135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Tekstvak 45"/>
          <p:cNvSpPr txBox="1"/>
          <p:nvPr/>
        </p:nvSpPr>
        <p:spPr>
          <a:xfrm>
            <a:off x="6664861" y="301044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 smtClean="0">
                <a:solidFill>
                  <a:srgbClr val="7DB7DC"/>
                </a:solidFill>
              </a:rPr>
              <a:t>700</a:t>
            </a:r>
            <a:endParaRPr lang="nl-NL" sz="1600" b="1" dirty="0">
              <a:solidFill>
                <a:srgbClr val="7DB7DC"/>
              </a:solidFill>
            </a:endParaRPr>
          </a:p>
        </p:txBody>
      </p:sp>
      <p:sp>
        <p:nvSpPr>
          <p:cNvPr id="48" name="Vrije vorm 47"/>
          <p:cNvSpPr/>
          <p:nvPr/>
        </p:nvSpPr>
        <p:spPr>
          <a:xfrm>
            <a:off x="3694381" y="4764332"/>
            <a:ext cx="432048" cy="421175"/>
          </a:xfrm>
          <a:custGeom>
            <a:avLst/>
            <a:gdLst>
              <a:gd name="connsiteX0" fmla="*/ 0 w 1466850"/>
              <a:gd name="connsiteY0" fmla="*/ 0 h 1452563"/>
              <a:gd name="connsiteX1" fmla="*/ 0 w 1466850"/>
              <a:gd name="connsiteY1" fmla="*/ 1452563 h 1452563"/>
              <a:gd name="connsiteX2" fmla="*/ 1466850 w 1466850"/>
              <a:gd name="connsiteY2" fmla="*/ 1443038 h 1452563"/>
              <a:gd name="connsiteX3" fmla="*/ 0 w 1466850"/>
              <a:gd name="connsiteY3" fmla="*/ 0 h 145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850" h="1452563">
                <a:moveTo>
                  <a:pt x="0" y="0"/>
                </a:moveTo>
                <a:lnTo>
                  <a:pt x="0" y="1452563"/>
                </a:lnTo>
                <a:lnTo>
                  <a:pt x="1466850" y="14430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6600"/>
          </a:p>
        </p:txBody>
      </p:sp>
      <p:sp>
        <p:nvSpPr>
          <p:cNvPr id="49" name="Vrije vorm 48"/>
          <p:cNvSpPr/>
          <p:nvPr/>
        </p:nvSpPr>
        <p:spPr>
          <a:xfrm>
            <a:off x="3579539" y="3874217"/>
            <a:ext cx="661733" cy="655288"/>
          </a:xfrm>
          <a:custGeom>
            <a:avLst/>
            <a:gdLst>
              <a:gd name="connsiteX0" fmla="*/ 0 w 1466850"/>
              <a:gd name="connsiteY0" fmla="*/ 0 h 1452563"/>
              <a:gd name="connsiteX1" fmla="*/ 0 w 1466850"/>
              <a:gd name="connsiteY1" fmla="*/ 1452563 h 1452563"/>
              <a:gd name="connsiteX2" fmla="*/ 1466850 w 1466850"/>
              <a:gd name="connsiteY2" fmla="*/ 1443038 h 1452563"/>
              <a:gd name="connsiteX3" fmla="*/ 0 w 1466850"/>
              <a:gd name="connsiteY3" fmla="*/ 0 h 145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850" h="1452563">
                <a:moveTo>
                  <a:pt x="0" y="0"/>
                </a:moveTo>
                <a:lnTo>
                  <a:pt x="0" y="1452563"/>
                </a:lnTo>
                <a:lnTo>
                  <a:pt x="1466850" y="14430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6600"/>
          </a:p>
        </p:txBody>
      </p:sp>
      <p:sp>
        <p:nvSpPr>
          <p:cNvPr id="50" name="Vrije vorm 49"/>
          <p:cNvSpPr/>
          <p:nvPr/>
        </p:nvSpPr>
        <p:spPr>
          <a:xfrm>
            <a:off x="2758278" y="5627113"/>
            <a:ext cx="582894" cy="159489"/>
          </a:xfrm>
          <a:custGeom>
            <a:avLst/>
            <a:gdLst>
              <a:gd name="connsiteX0" fmla="*/ 0 w 1462087"/>
              <a:gd name="connsiteY0" fmla="*/ 0 h 400050"/>
              <a:gd name="connsiteX1" fmla="*/ 0 w 1462087"/>
              <a:gd name="connsiteY1" fmla="*/ 400050 h 400050"/>
              <a:gd name="connsiteX2" fmla="*/ 1462087 w 1462087"/>
              <a:gd name="connsiteY2" fmla="*/ 390525 h 400050"/>
              <a:gd name="connsiteX3" fmla="*/ 1085850 w 1462087"/>
              <a:gd name="connsiteY3" fmla="*/ 9525 h 400050"/>
              <a:gd name="connsiteX4" fmla="*/ 0 w 1462087"/>
              <a:gd name="connsiteY4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087" h="400050">
                <a:moveTo>
                  <a:pt x="0" y="0"/>
                </a:moveTo>
                <a:lnTo>
                  <a:pt x="0" y="400050"/>
                </a:lnTo>
                <a:lnTo>
                  <a:pt x="1462087" y="390525"/>
                </a:lnTo>
                <a:lnTo>
                  <a:pt x="1085850" y="9525"/>
                </a:lnTo>
                <a:lnTo>
                  <a:pt x="0" y="0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rgbClr val="CDDDAC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1" name="Rechte verbindingslijn 50"/>
          <p:cNvCxnSpPr/>
          <p:nvPr/>
        </p:nvCxnSpPr>
        <p:spPr>
          <a:xfrm>
            <a:off x="7213088" y="3903580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Ovaal 51"/>
          <p:cNvSpPr/>
          <p:nvPr/>
        </p:nvSpPr>
        <p:spPr>
          <a:xfrm>
            <a:off x="8221201" y="3855980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3" name="Tekstvak 52"/>
          <p:cNvSpPr txBox="1"/>
          <p:nvPr/>
        </p:nvSpPr>
        <p:spPr>
          <a:xfrm>
            <a:off x="6669657" y="372103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 smtClean="0">
                <a:solidFill>
                  <a:srgbClr val="FFC085"/>
                </a:solidFill>
              </a:rPr>
              <a:t>500</a:t>
            </a:r>
            <a:endParaRPr lang="nl-NL" sz="1600" b="1" dirty="0">
              <a:solidFill>
                <a:srgbClr val="FFC0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57226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4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886451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accijns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Extra belasting op product om gebruik van product te remmen.</a:t>
            </a:r>
          </a:p>
          <a:p>
            <a:endParaRPr lang="nl-NL" dirty="0"/>
          </a:p>
          <a:p>
            <a:r>
              <a:rPr lang="nl-NL" dirty="0" smtClean="0"/>
              <a:t>Bijvoorbeeld sigaretten (Europees gemiddelde):</a:t>
            </a:r>
            <a:endParaRPr lang="nl-NL" dirty="0"/>
          </a:p>
        </p:txBody>
      </p:sp>
      <p:pic>
        <p:nvPicPr>
          <p:cNvPr id="1028" name="Picture 4" descr="Afbeeldingsresultaat voor accijns sigaretten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EFF6FC"/>
              </a:clrFrom>
              <a:clrTo>
                <a:srgbClr val="EFF6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4211" y="3645024"/>
            <a:ext cx="8136904" cy="93610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705166" y="4735459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producent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2052363" y="4725094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handel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3132483" y="4738803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BTW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5652763" y="4735459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accijns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188267" y="400725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17%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2231898" y="401037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10%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3132483" y="400725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15%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5824283" y="4004351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58%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1302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Accijns ook op…</a:t>
            </a:r>
            <a:endParaRPr lang="nl-NL" dirty="0"/>
          </a:p>
        </p:txBody>
      </p:sp>
      <p:sp>
        <p:nvSpPr>
          <p:cNvPr id="19" name="Tijdelijke aanduiding voor inhoud 18"/>
          <p:cNvSpPr>
            <a:spLocks noGrp="1"/>
          </p:cNvSpPr>
          <p:nvPr>
            <p:ph idx="1"/>
          </p:nvPr>
        </p:nvSpPr>
        <p:spPr>
          <a:xfrm>
            <a:off x="684212" y="5589240"/>
            <a:ext cx="10460038" cy="71631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Wat hebben al deze producten gemeenschappelijk?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8192"/>
          <a:stretch/>
        </p:blipFill>
        <p:spPr>
          <a:xfrm>
            <a:off x="684212" y="1628800"/>
            <a:ext cx="2531468" cy="142875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343472" y="3233262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wijn/bier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451821" y="4844455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frisdrank</a:t>
            </a:r>
            <a:endParaRPr lang="nl-NL" dirty="0">
              <a:solidFill>
                <a:schemeClr val="bg1"/>
              </a:solidFill>
            </a:endParaRPr>
          </a:p>
        </p:txBody>
      </p:sp>
      <p:grpSp>
        <p:nvGrpSpPr>
          <p:cNvPr id="15" name="Groep 14"/>
          <p:cNvGrpSpPr/>
          <p:nvPr/>
        </p:nvGrpSpPr>
        <p:grpSpPr>
          <a:xfrm>
            <a:off x="8616280" y="2204864"/>
            <a:ext cx="2087032" cy="2547736"/>
            <a:chOff x="6339922" y="1484784"/>
            <a:chExt cx="2087032" cy="2547736"/>
          </a:xfrm>
        </p:grpSpPr>
        <p:grpSp>
          <p:nvGrpSpPr>
            <p:cNvPr id="13" name="Groep 12"/>
            <p:cNvGrpSpPr/>
            <p:nvPr/>
          </p:nvGrpSpPr>
          <p:grpSpPr>
            <a:xfrm>
              <a:off x="6339922" y="1484784"/>
              <a:ext cx="2087032" cy="2547736"/>
              <a:chOff x="6339922" y="1484784"/>
              <a:chExt cx="2087032" cy="2547736"/>
            </a:xfrm>
          </p:grpSpPr>
          <p:pic>
            <p:nvPicPr>
              <p:cNvPr id="11" name="Afbeelding 10"/>
              <p:cNvPicPr>
                <a:picLocks noChangeAspect="1"/>
              </p:cNvPicPr>
              <p:nvPr/>
            </p:nvPicPr>
            <p:blipFill>
              <a:blip r:embed="rId3">
                <a:duotone>
                  <a:prstClr val="black"/>
                  <a:schemeClr val="accent1">
                    <a:lumMod val="60000"/>
                    <a:lumOff val="40000"/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39922" y="1484784"/>
                <a:ext cx="2087032" cy="2547736"/>
              </a:xfrm>
              <a:prstGeom prst="rect">
                <a:avLst/>
              </a:prstGeom>
            </p:spPr>
          </p:pic>
          <p:pic>
            <p:nvPicPr>
              <p:cNvPr id="12" name="Afbeelding 1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61656" y="1733044"/>
                <a:ext cx="689102" cy="689102"/>
              </a:xfrm>
              <a:prstGeom prst="rect">
                <a:avLst/>
              </a:prstGeom>
            </p:spPr>
          </p:pic>
        </p:grpSp>
        <p:sp>
          <p:nvSpPr>
            <p:cNvPr id="14" name="Tekstvak 13"/>
            <p:cNvSpPr txBox="1"/>
            <p:nvPr/>
          </p:nvSpPr>
          <p:spPr>
            <a:xfrm>
              <a:off x="6571445" y="2573986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benzine</a:t>
              </a:r>
              <a:endParaRPr lang="nl-NL" dirty="0"/>
            </a:p>
          </p:txBody>
        </p:sp>
      </p:grpSp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4"/>
          <a:stretch/>
        </p:blipFill>
        <p:spPr>
          <a:xfrm>
            <a:off x="3215680" y="3415705"/>
            <a:ext cx="1575470" cy="1428750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824" y="1614899"/>
            <a:ext cx="2504246" cy="1699310"/>
          </a:xfrm>
          <a:prstGeom prst="rect">
            <a:avLst/>
          </a:prstGeom>
        </p:spPr>
      </p:pic>
      <p:sp>
        <p:nvSpPr>
          <p:cNvPr id="18" name="Tekstvak 17"/>
          <p:cNvSpPr txBox="1"/>
          <p:nvPr/>
        </p:nvSpPr>
        <p:spPr>
          <a:xfrm>
            <a:off x="5087888" y="331420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sterke drank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11019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6" grpId="0"/>
      <p:bldP spid="9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Niet alleen slecht voor mensen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Deze producten veroorzaken </a:t>
            </a:r>
            <a:r>
              <a:rPr lang="nl-NL" b="1" dirty="0" smtClean="0"/>
              <a:t>maatschappelijke kosten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Milieuvervuiling door uitstoot</a:t>
            </a:r>
          </a:p>
          <a:p>
            <a:r>
              <a:rPr lang="nl-NL" dirty="0" smtClean="0"/>
              <a:t>Gezondheidsklachten</a:t>
            </a:r>
            <a:r>
              <a:rPr lang="nl-NL" dirty="0"/>
              <a:t> </a:t>
            </a:r>
            <a:r>
              <a:rPr lang="nl-NL" dirty="0" smtClean="0"/>
              <a:t>en dus ziektekosten</a:t>
            </a:r>
          </a:p>
          <a:p>
            <a:endParaRPr lang="nl-NL" dirty="0"/>
          </a:p>
          <a:p>
            <a:r>
              <a:rPr lang="nl-NL" dirty="0" smtClean="0"/>
              <a:t>Kosten waarvoor de maatschappij moet opdraaien</a:t>
            </a:r>
          </a:p>
          <a:p>
            <a:pPr lvl="1"/>
            <a:r>
              <a:rPr lang="nl-NL" dirty="0" smtClean="0"/>
              <a:t>Maatschappij = overheid die belastinggeld moet gebruiken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838389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Extern effect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Bijkomend effect van productie of consumptie,</a:t>
            </a:r>
          </a:p>
          <a:p>
            <a:r>
              <a:rPr lang="nl-NL" dirty="0" smtClean="0"/>
              <a:t>dat ervaren wordt door een </a:t>
            </a:r>
            <a:r>
              <a:rPr lang="nl-NL" b="1" dirty="0" smtClean="0"/>
              <a:t>ander</a:t>
            </a:r>
            <a:r>
              <a:rPr lang="nl-NL" dirty="0" smtClean="0"/>
              <a:t> dan de veroorzaker </a:t>
            </a:r>
            <a:br>
              <a:rPr lang="nl-NL" dirty="0" smtClean="0"/>
            </a:br>
            <a:r>
              <a:rPr lang="nl-NL" dirty="0" smtClean="0"/>
              <a:t>(iemand anders dan consument &amp; producent </a:t>
            </a:r>
            <a:r>
              <a:rPr lang="nl-NL" dirty="0" smtClean="0">
                <a:sym typeface="Wingdings" panose="05000000000000000000" pitchFamily="2" charset="2"/>
              </a:rPr>
              <a:t> extern</a:t>
            </a:r>
            <a:r>
              <a:rPr lang="nl-NL" dirty="0" smtClean="0"/>
              <a:t>)</a:t>
            </a:r>
          </a:p>
          <a:p>
            <a:endParaRPr lang="nl-NL" sz="1050" dirty="0" smtClean="0"/>
          </a:p>
          <a:p>
            <a:r>
              <a:rPr lang="nl-NL" dirty="0" smtClean="0"/>
              <a:t>Dit effect heeft invloed op de welvaart van die </a:t>
            </a:r>
            <a:r>
              <a:rPr lang="nl-NL" b="1" dirty="0" smtClean="0"/>
              <a:t>externe partij</a:t>
            </a:r>
            <a:r>
              <a:rPr lang="nl-NL" dirty="0" smtClean="0"/>
              <a:t>:</a:t>
            </a:r>
          </a:p>
          <a:p>
            <a:pPr lvl="1"/>
            <a:r>
              <a:rPr lang="nl-NL" dirty="0" smtClean="0"/>
              <a:t>daalt zijn/haar welvaart = negatief extern effect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stijgt zijn/haar welvaart = positief extern effect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3933056"/>
            <a:ext cx="2376264" cy="99011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5591811"/>
            <a:ext cx="1432294" cy="1052736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4200972" y="4242896"/>
            <a:ext cx="56300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Geluidsisolatie nodig in woning, gezondheidsklachten..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359696" y="5948902"/>
            <a:ext cx="779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Als de buurman zijn huis goed onderhoudt, wordt jouw huis ook meer waard.</a:t>
            </a:r>
            <a:endParaRPr lang="nl-NL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62469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Extern effect, niet in de prijs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Consumenten en Producenten hebben geen last (of voordeel) van het externe effect.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Voorbeeld: vlieglawaai</a:t>
            </a:r>
          </a:p>
          <a:p>
            <a:r>
              <a:rPr lang="nl-NL" dirty="0" smtClean="0"/>
              <a:t>vliegmaatschappij heeft geen extra kosten door milieuvervuiling en lawaai … dus niet in gedrag (</a:t>
            </a:r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r>
              <a:rPr lang="nl-NL" dirty="0" smtClean="0"/>
              <a:t>) zichtbaar</a:t>
            </a:r>
          </a:p>
          <a:p>
            <a:r>
              <a:rPr lang="nl-NL" dirty="0"/>
              <a:t>j</a:t>
            </a:r>
            <a:r>
              <a:rPr lang="nl-NL" dirty="0" smtClean="0"/>
              <a:t>ij als klant hebt geen nadeel van de milieuvervuiling of lawaai … dus niet in gedrag (</a:t>
            </a:r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r>
              <a:rPr lang="nl-NL" dirty="0" smtClean="0"/>
              <a:t>) zichtbaar</a:t>
            </a:r>
          </a:p>
          <a:p>
            <a:r>
              <a:rPr lang="nl-NL" b="1" dirty="0" smtClean="0"/>
              <a:t>Dus niet de prijs zichtbaar !!</a:t>
            </a:r>
            <a:endParaRPr lang="nl-NL" b="1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178" y="1590459"/>
            <a:ext cx="2857500" cy="1190625"/>
          </a:xfrm>
          <a:prstGeom prst="rect">
            <a:avLst/>
          </a:prstGeom>
        </p:spPr>
      </p:pic>
      <p:cxnSp>
        <p:nvCxnSpPr>
          <p:cNvPr id="9" name="Rechte verbindingslijn 8"/>
          <p:cNvCxnSpPr/>
          <p:nvPr/>
        </p:nvCxnSpPr>
        <p:spPr>
          <a:xfrm>
            <a:off x="7429860" y="3068960"/>
            <a:ext cx="0" cy="2736304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H="1">
            <a:off x="7429860" y="5805264"/>
            <a:ext cx="2532228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>
            <a:off x="8975523" y="5888432"/>
            <a:ext cx="1439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hoeveelheid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 rot="16200000">
            <a:off x="6823261" y="3307029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prijs</a:t>
            </a:r>
          </a:p>
        </p:txBody>
      </p:sp>
      <p:cxnSp>
        <p:nvCxnSpPr>
          <p:cNvPr id="33" name="Rechte verbindingslijn 32"/>
          <p:cNvCxnSpPr/>
          <p:nvPr/>
        </p:nvCxnSpPr>
        <p:spPr>
          <a:xfrm>
            <a:off x="7428898" y="3068960"/>
            <a:ext cx="2346684" cy="273630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4" name="Rechthoek 33"/>
          <p:cNvSpPr/>
          <p:nvPr/>
        </p:nvSpPr>
        <p:spPr>
          <a:xfrm>
            <a:off x="9463246" y="5182728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6" name="Rechte verbindingslijn 35"/>
          <p:cNvCxnSpPr/>
          <p:nvPr/>
        </p:nvCxnSpPr>
        <p:spPr>
          <a:xfrm flipV="1">
            <a:off x="7443918" y="3521460"/>
            <a:ext cx="2331664" cy="20519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7" name="Rechthoek 36"/>
          <p:cNvSpPr/>
          <p:nvPr/>
        </p:nvSpPr>
        <p:spPr>
          <a:xfrm>
            <a:off x="9687826" y="3457694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8" name="Rechte verbindingslijn 37"/>
          <p:cNvCxnSpPr/>
          <p:nvPr/>
        </p:nvCxnSpPr>
        <p:spPr>
          <a:xfrm>
            <a:off x="7443918" y="4507448"/>
            <a:ext cx="116583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8612623" y="4463488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34890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4" grpId="0"/>
      <p:bldP spid="37" grpId="0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fgeronde rechthoek 41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ige driehoek 38"/>
          <p:cNvSpPr/>
          <p:nvPr/>
        </p:nvSpPr>
        <p:spPr>
          <a:xfrm>
            <a:off x="7181524" y="2132856"/>
            <a:ext cx="1441429" cy="1440160"/>
          </a:xfrm>
          <a:prstGeom prst="rt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Volkomen concurrentie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b="1" dirty="0" smtClean="0"/>
              <a:t>Markt houdt dus geen rekening met extern effect!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Een </a:t>
            </a:r>
            <a:r>
              <a:rPr lang="nl-NL" dirty="0"/>
              <a:t>korte herhaling:</a:t>
            </a:r>
          </a:p>
          <a:p>
            <a:pPr marL="0" indent="0">
              <a:buNone/>
            </a:pPr>
            <a:endParaRPr lang="nl-NL" sz="600" dirty="0"/>
          </a:p>
          <a:p>
            <a:pPr>
              <a:buFont typeface="Wingdings" pitchFamily="2" charset="2"/>
              <a:buChar char="ü"/>
            </a:pPr>
            <a:r>
              <a:rPr lang="nl-NL" dirty="0"/>
              <a:t>Marktmodel: </a:t>
            </a:r>
          </a:p>
          <a:p>
            <a:pPr marL="400050" lvl="1" indent="0">
              <a:buNone/>
            </a:pPr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-2P + 100</a:t>
            </a:r>
          </a:p>
          <a:p>
            <a:pPr marL="400050" lvl="1" indent="0">
              <a:buNone/>
            </a:pPr>
            <a:r>
              <a:rPr lang="nl-NL" sz="2000" dirty="0" err="1"/>
              <a:t>Q</a:t>
            </a:r>
            <a:r>
              <a:rPr lang="nl-NL" sz="2000" baseline="-25000" dirty="0" err="1"/>
              <a:t>a</a:t>
            </a:r>
            <a:r>
              <a:rPr lang="nl-NL" sz="2000" dirty="0"/>
              <a:t> = 2P - 20</a:t>
            </a:r>
          </a:p>
          <a:p>
            <a:pPr marL="0" lvl="1" indent="0">
              <a:buNone/>
            </a:pPr>
            <a:endParaRPr lang="nl-NL" sz="1200" dirty="0"/>
          </a:p>
          <a:p>
            <a:pPr>
              <a:buFont typeface="Wingdings" pitchFamily="2" charset="2"/>
              <a:buChar char="ü"/>
            </a:pPr>
            <a:r>
              <a:rPr lang="nl-NL" dirty="0"/>
              <a:t>Evenwichtsprijs</a:t>
            </a:r>
          </a:p>
          <a:p>
            <a:pPr>
              <a:buFont typeface="Wingdings" pitchFamily="2" charset="2"/>
              <a:buChar char="ü"/>
            </a:pPr>
            <a:r>
              <a:rPr lang="nl-NL" dirty="0"/>
              <a:t>Consumentensurplus</a:t>
            </a:r>
          </a:p>
          <a:p>
            <a:pPr>
              <a:buFont typeface="Wingdings" pitchFamily="2" charset="2"/>
              <a:buChar char="ü"/>
            </a:pPr>
            <a:r>
              <a:rPr lang="nl-NL" dirty="0" err="1"/>
              <a:t>Producentensurplus</a:t>
            </a:r>
            <a:endParaRPr lang="nl-NL" dirty="0"/>
          </a:p>
        </p:txBody>
      </p:sp>
      <p:sp>
        <p:nvSpPr>
          <p:cNvPr id="5" name="Rechthoekige driehoek 4"/>
          <p:cNvSpPr/>
          <p:nvPr/>
        </p:nvSpPr>
        <p:spPr>
          <a:xfrm rot="5400000">
            <a:off x="7175486" y="3572384"/>
            <a:ext cx="1441429" cy="1440160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7176120" y="2132856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7176120" y="5661248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176120" y="213285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176120" y="285293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176120" y="357301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176120" y="429309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176120" y="501317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89620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61628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33636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005644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77652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8869272" y="6099119"/>
            <a:ext cx="2444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6241763" y="232442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735753" y="487217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735753" y="412690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735753" y="342341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735753" y="270892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6735753" y="198884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7697685" y="570554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8412637" y="570554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9132717" y="570554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9853761" y="570554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10511069" y="570554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7176120" y="2132856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7468429" y="2164731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9069263" y="3263793"/>
            <a:ext cx="197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evenwichtspunt</a:t>
            </a:r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7176120" y="2132856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9708348" y="2443570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7" name="Rechte verbindingslijn 36"/>
          <p:cNvCxnSpPr/>
          <p:nvPr/>
        </p:nvCxnSpPr>
        <p:spPr>
          <a:xfrm>
            <a:off x="7176120" y="3573016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kstvak 37"/>
          <p:cNvSpPr txBox="1"/>
          <p:nvPr/>
        </p:nvSpPr>
        <p:spPr>
          <a:xfrm>
            <a:off x="7281211" y="3613666"/>
            <a:ext cx="478016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7281211" y="2783830"/>
            <a:ext cx="591829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" name="Ovaal 40"/>
          <p:cNvSpPr/>
          <p:nvPr/>
        </p:nvSpPr>
        <p:spPr>
          <a:xfrm>
            <a:off x="8578352" y="3516124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3" name="Rechte verbindingslijn met pijl 42"/>
          <p:cNvCxnSpPr>
            <a:stCxn id="34" idx="1"/>
          </p:cNvCxnSpPr>
          <p:nvPr/>
        </p:nvCxnSpPr>
        <p:spPr>
          <a:xfrm flipH="1">
            <a:off x="8753935" y="3448459"/>
            <a:ext cx="315328" cy="8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06341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" grpId="0" animBg="1"/>
      <p:bldP spid="33" grpId="0"/>
      <p:bldP spid="34" grpId="0"/>
      <p:bldP spid="34" grpId="1"/>
      <p:bldP spid="36" grpId="0"/>
      <p:bldP spid="38" grpId="0"/>
      <p:bldP spid="40" grpId="0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accijns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Gebruik van een product afremmen (sigaretten, benzine, alcohol) met behulp van accijnzen</a:t>
            </a:r>
            <a:r>
              <a:rPr lang="nl-NL" dirty="0" smtClean="0"/>
              <a:t>.</a:t>
            </a:r>
            <a:br>
              <a:rPr lang="nl-NL" dirty="0" smtClean="0"/>
            </a:br>
            <a:r>
              <a:rPr lang="nl-NL" dirty="0" smtClean="0"/>
              <a:t>En de maatschappelijke kosten beperken.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Producenten moeten dan een vast bedrag per product aan de overheid afdragen.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Hierdoor stijgen voor de producent de kosten én dus ook zijn </a:t>
            </a:r>
            <a:r>
              <a:rPr lang="nl-NL" dirty="0" smtClean="0"/>
              <a:t>verkoopbereidheid.</a:t>
            </a:r>
            <a:endParaRPr lang="nl-NL" dirty="0"/>
          </a:p>
        </p:txBody>
      </p:sp>
      <p:sp>
        <p:nvSpPr>
          <p:cNvPr id="37" name="Afgeronde rechthoek 36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0" name="Rechte verbindingslijn 39"/>
          <p:cNvCxnSpPr/>
          <p:nvPr/>
        </p:nvCxnSpPr>
        <p:spPr>
          <a:xfrm>
            <a:off x="7176120" y="2132856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H="1">
            <a:off x="7176120" y="5661248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7176120" y="213285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176120" y="285293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7176120" y="357301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7176120" y="429309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7176120" y="501317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789620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861628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933636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1005644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10776520" y="2132856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8869272" y="6099119"/>
            <a:ext cx="2444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54" name="Tekstvak 53"/>
          <p:cNvSpPr txBox="1"/>
          <p:nvPr/>
        </p:nvSpPr>
        <p:spPr>
          <a:xfrm rot="16200000">
            <a:off x="6241763" y="232442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6735753" y="487217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6735753" y="412690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6735753" y="342341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6735753" y="270892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6735753" y="198884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7697685" y="570554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61" name="Tekstvak 60"/>
          <p:cNvSpPr txBox="1"/>
          <p:nvPr/>
        </p:nvSpPr>
        <p:spPr>
          <a:xfrm>
            <a:off x="8412637" y="570554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9132717" y="570554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63" name="Tekstvak 62"/>
          <p:cNvSpPr txBox="1"/>
          <p:nvPr/>
        </p:nvSpPr>
        <p:spPr>
          <a:xfrm>
            <a:off x="9853761" y="570554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64" name="Tekstvak 63"/>
          <p:cNvSpPr txBox="1"/>
          <p:nvPr/>
        </p:nvSpPr>
        <p:spPr>
          <a:xfrm>
            <a:off x="10511069" y="570554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65" name="Rechte verbindingslijn 64"/>
          <p:cNvCxnSpPr/>
          <p:nvPr/>
        </p:nvCxnSpPr>
        <p:spPr>
          <a:xfrm>
            <a:off x="7176120" y="2132856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6" name="Rechthoek 65"/>
          <p:cNvSpPr/>
          <p:nvPr/>
        </p:nvSpPr>
        <p:spPr>
          <a:xfrm>
            <a:off x="7468429" y="2164731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68" name="Rechte verbindingslijn 67"/>
          <p:cNvCxnSpPr/>
          <p:nvPr/>
        </p:nvCxnSpPr>
        <p:spPr>
          <a:xfrm flipV="1">
            <a:off x="7176120" y="2132856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9" name="Rechthoek 68"/>
          <p:cNvSpPr/>
          <p:nvPr/>
        </p:nvSpPr>
        <p:spPr>
          <a:xfrm>
            <a:off x="9708348" y="2443570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70" name="Rechte verbindingslijn 69"/>
          <p:cNvCxnSpPr/>
          <p:nvPr/>
        </p:nvCxnSpPr>
        <p:spPr>
          <a:xfrm>
            <a:off x="7176120" y="3573016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Ovaal 72"/>
          <p:cNvSpPr/>
          <p:nvPr/>
        </p:nvSpPr>
        <p:spPr>
          <a:xfrm>
            <a:off x="8578352" y="3516124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22675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Afgeronde rechthoek 44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Accijns in de aanbodlijn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sz="1800" dirty="0"/>
              <a:t>Stel dat de overheid een accijns van </a:t>
            </a:r>
            <a:r>
              <a:rPr lang="nl-NL" sz="1800" dirty="0" smtClean="0"/>
              <a:t/>
            </a:r>
            <a:br>
              <a:rPr lang="nl-NL" sz="1800" dirty="0" smtClean="0"/>
            </a:br>
            <a:r>
              <a:rPr lang="nl-NL" sz="1800" dirty="0" smtClean="0"/>
              <a:t>€ 10 </a:t>
            </a:r>
            <a:r>
              <a:rPr lang="nl-NL" sz="1800" dirty="0"/>
              <a:t>per product invoert.</a:t>
            </a:r>
          </a:p>
          <a:p>
            <a:pPr marL="0" indent="0">
              <a:buNone/>
            </a:pPr>
            <a:endParaRPr lang="nl-NL" sz="1000" dirty="0"/>
          </a:p>
          <a:p>
            <a:pPr marL="0" indent="0">
              <a:buNone/>
            </a:pPr>
            <a:r>
              <a:rPr lang="nl-NL" sz="1800" dirty="0"/>
              <a:t>Voorheen waren bedrijven pas bereid om vanaf </a:t>
            </a:r>
            <a:r>
              <a:rPr lang="nl-NL" sz="1800" dirty="0" smtClean="0"/>
              <a:t>€ 10 </a:t>
            </a:r>
            <a:r>
              <a:rPr lang="nl-NL" sz="1800" dirty="0"/>
              <a:t>dit product te leveren.</a:t>
            </a:r>
          </a:p>
          <a:p>
            <a:pPr marL="0" indent="0">
              <a:buNone/>
            </a:pPr>
            <a:r>
              <a:rPr lang="nl-NL" sz="1800" dirty="0"/>
              <a:t>Nu willen ze minimaal </a:t>
            </a:r>
            <a:r>
              <a:rPr lang="nl-NL" sz="1800" dirty="0" smtClean="0"/>
              <a:t>€ 20 </a:t>
            </a:r>
            <a:r>
              <a:rPr lang="nl-NL" sz="1800" dirty="0"/>
              <a:t>ontvangen </a:t>
            </a:r>
            <a:r>
              <a:rPr lang="nl-NL" sz="1800" dirty="0" smtClean="0"/>
              <a:t/>
            </a:r>
            <a:br>
              <a:rPr lang="nl-NL" sz="1800" dirty="0" smtClean="0"/>
            </a:br>
            <a:r>
              <a:rPr lang="nl-NL" sz="1800" dirty="0" smtClean="0"/>
              <a:t>(</a:t>
            </a:r>
            <a:r>
              <a:rPr lang="nl-NL" sz="1800" dirty="0"/>
              <a:t>10 voor henzelf </a:t>
            </a:r>
            <a:r>
              <a:rPr lang="nl-NL" sz="1800" dirty="0" smtClean="0"/>
              <a:t>+ </a:t>
            </a:r>
            <a:r>
              <a:rPr lang="nl-NL" sz="1800" dirty="0"/>
              <a:t>10 voor de overheid)</a:t>
            </a:r>
          </a:p>
          <a:p>
            <a:pPr marL="0" indent="0">
              <a:buNone/>
            </a:pPr>
            <a:endParaRPr lang="nl-NL" sz="1000" dirty="0"/>
          </a:p>
          <a:p>
            <a:pPr marL="0" indent="0">
              <a:buNone/>
            </a:pPr>
            <a:r>
              <a:rPr lang="nl-NL" sz="1800" dirty="0"/>
              <a:t>Voorheen waren bedrijven bereid om 20.000 producten te leveren voor een prijs van </a:t>
            </a:r>
            <a:r>
              <a:rPr lang="nl-NL" sz="1800" dirty="0" smtClean="0"/>
              <a:t>€ 20</a:t>
            </a:r>
            <a:r>
              <a:rPr lang="nl-NL" sz="1800" dirty="0"/>
              <a:t>.</a:t>
            </a:r>
          </a:p>
          <a:p>
            <a:pPr marL="0" indent="0">
              <a:buNone/>
            </a:pPr>
            <a:r>
              <a:rPr lang="nl-NL" sz="1800" dirty="0"/>
              <a:t>Nu willen ze daar minimaal </a:t>
            </a:r>
            <a:r>
              <a:rPr lang="nl-NL" sz="1800" dirty="0" smtClean="0"/>
              <a:t>€ 30 </a:t>
            </a:r>
            <a:r>
              <a:rPr lang="nl-NL" sz="1800" dirty="0"/>
              <a:t>voor ontvangen.</a:t>
            </a:r>
            <a:br>
              <a:rPr lang="nl-NL" sz="1800" dirty="0"/>
            </a:br>
            <a:endParaRPr lang="nl-NL" sz="1000" dirty="0"/>
          </a:p>
          <a:p>
            <a:pPr marL="0" indent="0">
              <a:buNone/>
            </a:pPr>
            <a:r>
              <a:rPr lang="nl-NL" sz="1800" dirty="0"/>
              <a:t>G</a:t>
            </a:r>
            <a:r>
              <a:rPr lang="nl-NL" sz="1800" dirty="0" smtClean="0"/>
              <a:t>eldt </a:t>
            </a:r>
            <a:r>
              <a:rPr lang="nl-NL" sz="1800" dirty="0"/>
              <a:t>voor alle punten op de aanbodlijn!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7171843" y="2161917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7171843" y="5690309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171843" y="2161917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171843" y="2881997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171843" y="3602077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171843" y="4322157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171843" y="5042237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891923" y="2161917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612003" y="2161917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332083" y="2161917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0052163" y="2161917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772243" y="2161917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8864995" y="6128180"/>
            <a:ext cx="2188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6324471" y="2380779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763828" y="4890865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763828" y="4170785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763828" y="345806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763828" y="2728689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6763828" y="201790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7685135" y="572537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8418559" y="572537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9138639" y="572537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9858719" y="572537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10506791" y="5725373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7171843" y="2161917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7464152" y="2193792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7171843" y="2161917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9983923" y="2084385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1" name="Ovaal 40"/>
          <p:cNvSpPr/>
          <p:nvPr/>
        </p:nvSpPr>
        <p:spPr>
          <a:xfrm>
            <a:off x="8574075" y="3545185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4" name="Ovaal 33"/>
          <p:cNvSpPr/>
          <p:nvPr/>
        </p:nvSpPr>
        <p:spPr>
          <a:xfrm>
            <a:off x="7123156" y="4984466"/>
            <a:ext cx="119609" cy="11960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7" name="Ovaal 36"/>
          <p:cNvSpPr/>
          <p:nvPr/>
        </p:nvSpPr>
        <p:spPr>
          <a:xfrm>
            <a:off x="7843236" y="4268154"/>
            <a:ext cx="119609" cy="11960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8" name="Ovaal 37"/>
          <p:cNvSpPr/>
          <p:nvPr/>
        </p:nvSpPr>
        <p:spPr>
          <a:xfrm>
            <a:off x="9276739" y="2814346"/>
            <a:ext cx="119609" cy="11960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 flipV="1">
            <a:off x="7187763" y="1939424"/>
            <a:ext cx="2371714" cy="237344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" name="Ovaal 38"/>
          <p:cNvSpPr/>
          <p:nvPr/>
        </p:nvSpPr>
        <p:spPr>
          <a:xfrm>
            <a:off x="7123156" y="4268154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0" name="Ovaal 39"/>
          <p:cNvSpPr/>
          <p:nvPr/>
        </p:nvSpPr>
        <p:spPr>
          <a:xfrm>
            <a:off x="7843236" y="3545185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2" name="Ovaal 41"/>
          <p:cNvSpPr/>
          <p:nvPr/>
        </p:nvSpPr>
        <p:spPr>
          <a:xfrm>
            <a:off x="9269748" y="2098034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4" name="Rechthoek 43"/>
          <p:cNvSpPr/>
          <p:nvPr/>
        </p:nvSpPr>
        <p:spPr>
          <a:xfrm>
            <a:off x="9532043" y="1785616"/>
            <a:ext cx="57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6" name="Rechte verbindingslijn met pijl 45"/>
          <p:cNvCxnSpPr/>
          <p:nvPr/>
        </p:nvCxnSpPr>
        <p:spPr>
          <a:xfrm flipV="1">
            <a:off x="7526774" y="4068666"/>
            <a:ext cx="0" cy="499173"/>
          </a:xfrm>
          <a:prstGeom prst="straightConnector1">
            <a:avLst/>
          </a:prstGeom>
          <a:ln w="47625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Tekstvak 46"/>
          <p:cNvSpPr txBox="1"/>
          <p:nvPr/>
        </p:nvSpPr>
        <p:spPr>
          <a:xfrm>
            <a:off x="7193128" y="4206596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+€ 10</a:t>
            </a:r>
            <a:endParaRPr lang="nl-NL" sz="1400" dirty="0">
              <a:solidFill>
                <a:schemeClr val="bg1"/>
              </a:solidFill>
            </a:endParaRPr>
          </a:p>
        </p:txBody>
      </p:sp>
      <p:cxnSp>
        <p:nvCxnSpPr>
          <p:cNvPr id="48" name="Rechte verbindingslijn met pijl 47"/>
          <p:cNvCxnSpPr/>
          <p:nvPr/>
        </p:nvCxnSpPr>
        <p:spPr>
          <a:xfrm flipV="1">
            <a:off x="9048328" y="2531063"/>
            <a:ext cx="0" cy="499173"/>
          </a:xfrm>
          <a:prstGeom prst="straightConnector1">
            <a:avLst/>
          </a:prstGeom>
          <a:ln w="47625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90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5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75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4" grpId="0"/>
      <p:bldP spid="47" grpId="0"/>
    </p:bldLst>
  </p:timing>
</p:sld>
</file>

<file path=ppt/theme/theme1.xml><?xml version="1.0" encoding="utf-8"?>
<a:theme xmlns:a="http://schemas.openxmlformats.org/drawingml/2006/main" name="economielokaal havo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" id="{F9ECB8D5-1DE2-4A21-AAB2-D040A43EF76E}" vid="{FDD8B40F-4963-4DA1-B542-06CBE0848515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</Template>
  <TotalTime>3590</TotalTime>
  <Words>900</Words>
  <Application>Microsoft Office PowerPoint</Application>
  <PresentationFormat>Breedbeeld</PresentationFormat>
  <Paragraphs>352</Paragraphs>
  <Slides>18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 Math</vt:lpstr>
      <vt:lpstr>Century Gothic</vt:lpstr>
      <vt:lpstr>Courier New</vt:lpstr>
      <vt:lpstr>Wingdings</vt:lpstr>
      <vt:lpstr>Wingdings 3</vt:lpstr>
      <vt:lpstr>economielokaal havo</vt:lpstr>
      <vt:lpstr>Overheid grijpt in</vt:lpstr>
      <vt:lpstr>accijns</vt:lpstr>
      <vt:lpstr>Accijns ook op…</vt:lpstr>
      <vt:lpstr>Niet alleen slecht voor mensen</vt:lpstr>
      <vt:lpstr>Extern effect</vt:lpstr>
      <vt:lpstr>Extern effect, niet in de prijs</vt:lpstr>
      <vt:lpstr>Volkomen concurrentie</vt:lpstr>
      <vt:lpstr>accijns</vt:lpstr>
      <vt:lpstr>Accijns in de aanbodlijn</vt:lpstr>
      <vt:lpstr>Grafisch aflezen gevolgen</vt:lpstr>
      <vt:lpstr>Grafisch aflezen surplus</vt:lpstr>
      <vt:lpstr>Verwerkingsopgave</vt:lpstr>
      <vt:lpstr>uitwerking</vt:lpstr>
      <vt:lpstr>uitwerking</vt:lpstr>
      <vt:lpstr>uitwerking</vt:lpstr>
      <vt:lpstr>uitwerking</vt:lpstr>
      <vt:lpstr>uitwerking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Consumentensurplus</dc:title>
  <dc:creator>Paul</dc:creator>
  <cp:lastModifiedBy>Paul Bloemers</cp:lastModifiedBy>
  <cp:revision>83</cp:revision>
  <dcterms:created xsi:type="dcterms:W3CDTF">2011-11-07T19:45:01Z</dcterms:created>
  <dcterms:modified xsi:type="dcterms:W3CDTF">2016-10-24T15:19:37Z</dcterms:modified>
</cp:coreProperties>
</file>