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0" r:id="rId5"/>
    <p:sldId id="257" r:id="rId6"/>
    <p:sldId id="263" r:id="rId7"/>
    <p:sldId id="264" r:id="rId8"/>
    <p:sldId id="265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9538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75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152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9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5624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119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52318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7136691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770393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63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16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reageert de vraag van een product op een verandering in het inkomen van de consument?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inkomenselasticiteit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80412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5046134" y="1268422"/>
            <a:ext cx="6756400" cy="5437177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engelcurve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3989389" cy="470535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Of een product luxe, noodzakelijk, indifferent of inferieur is hangt af van de hoogte van iemands inkomen.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 algemene uitspraken gaan we uit van een gemiddeld inkomen.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meeste goederen hebben een drempelinkomen.</a:t>
            </a:r>
            <a:endParaRPr lang="nl-NL" dirty="0"/>
          </a:p>
        </p:txBody>
      </p:sp>
      <p:pic>
        <p:nvPicPr>
          <p:cNvPr id="1026" name="Picture 2" descr="Ey_grafi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531" y="1501261"/>
            <a:ext cx="5960533" cy="3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y_getallenlij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045" y="5377732"/>
            <a:ext cx="5508977" cy="106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394" y="3876166"/>
            <a:ext cx="663181" cy="49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460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0.09636 -0.01389 L 0.13646 -0.0662 L 0.17813 -0.23102 L 0.21029 -0.26967 L 0.23021 -0.27222 L 0.24857 -0.26412 L 0.27031 -0.22685 " pathEditMode="relative" rAng="0" ptsTypes="AAAAAAAA">
                                      <p:cBhvr>
                                        <p:cTn id="14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16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64875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– 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CA4F22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5020770" y="3064605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522182" y="2617748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1991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u="sng" dirty="0" smtClean="0">
                <a:solidFill>
                  <a:schemeClr val="bg1"/>
                </a:solidFill>
              </a:rPr>
              <a:t>Voorbeeld prijselasticiteit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Wanneer de prijs van mobieltjes met 25% omlaag gaat,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worden er 40% méér mobieltjes verkocht.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021350" y="5282044"/>
            <a:ext cx="138531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170042" y="5482099"/>
            <a:ext cx="28513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303913" y="5043390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</a:t>
            </a:r>
            <a:r>
              <a:rPr lang="nl-NL" sz="2400" b="1" dirty="0" err="1" smtClean="0"/>
              <a:t>E</a:t>
            </a:r>
            <a:r>
              <a:rPr lang="nl-NL" sz="2400" b="1" baseline="-25000" dirty="0" err="1" smtClean="0"/>
              <a:t>pv</a:t>
            </a:r>
            <a:r>
              <a:rPr lang="nl-NL" sz="2400" b="1" dirty="0" smtClean="0"/>
              <a:t> </a:t>
            </a:r>
            <a:r>
              <a:rPr lang="nl-NL" sz="2400" b="1" dirty="0"/>
              <a:t>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287268" y="5929455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-25%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284452" y="5949280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+40%</a:t>
            </a:r>
          </a:p>
        </p:txBody>
      </p:sp>
      <p:sp>
        <p:nvSpPr>
          <p:cNvPr id="17" name="Ovaal 16"/>
          <p:cNvSpPr/>
          <p:nvPr/>
        </p:nvSpPr>
        <p:spPr>
          <a:xfrm>
            <a:off x="5303913" y="575007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-1,6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613735" y="598005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6404154" y="5960232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1" name="Rechthoek 10"/>
          <p:cNvSpPr/>
          <p:nvPr/>
        </p:nvSpPr>
        <p:spPr>
          <a:xfrm>
            <a:off x="3071664" y="5282044"/>
            <a:ext cx="109837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prijs</a:t>
            </a:r>
          </a:p>
        </p:txBody>
      </p:sp>
    </p:spTree>
    <p:extLst>
      <p:ext uri="{BB962C8B-B14F-4D97-AF65-F5344CB8AC3E}">
        <p14:creationId xmlns:p14="http://schemas.microsoft.com/office/powerpoint/2010/main" val="427668651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uiExpand="1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– 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CA4F22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5020770" y="3064605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522182" y="2636912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1991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u="sng" dirty="0" smtClean="0">
                <a:solidFill>
                  <a:schemeClr val="bg1"/>
                </a:solidFill>
              </a:rPr>
              <a:t>Voorbeeld inkomenselasticiteit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Wanneer het inkomen van mensen met 10% omhoog gaat,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gaan zij 20% meer uitgeven aan verre vakantiereizen.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021350" y="5282044"/>
            <a:ext cx="138531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495960" y="5482099"/>
            <a:ext cx="25253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303913" y="5074567"/>
            <a:ext cx="96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</a:t>
            </a:r>
            <a:r>
              <a:rPr lang="nl-NL" sz="2400" b="1" dirty="0" smtClean="0"/>
              <a:t>E</a:t>
            </a:r>
            <a:r>
              <a:rPr lang="nl-NL" sz="2400" b="1" baseline="-25000" dirty="0" smtClean="0"/>
              <a:t>i</a:t>
            </a:r>
            <a:r>
              <a:rPr lang="nl-NL" sz="2400" b="1" dirty="0" smtClean="0"/>
              <a:t> </a:t>
            </a:r>
            <a:r>
              <a:rPr lang="nl-NL" sz="2400" b="1" dirty="0"/>
              <a:t>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237625" y="5929455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+10%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284452" y="5949280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+20%</a:t>
            </a:r>
          </a:p>
        </p:txBody>
      </p:sp>
      <p:sp>
        <p:nvSpPr>
          <p:cNvPr id="17" name="Ovaal 16"/>
          <p:cNvSpPr/>
          <p:nvPr/>
        </p:nvSpPr>
        <p:spPr>
          <a:xfrm>
            <a:off x="5303913" y="575007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+ 2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613735" y="598005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6404154" y="5960232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1" name="Rechthoek 10"/>
          <p:cNvSpPr/>
          <p:nvPr/>
        </p:nvSpPr>
        <p:spPr>
          <a:xfrm>
            <a:off x="2783632" y="5282044"/>
            <a:ext cx="171232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inkomen</a:t>
            </a:r>
          </a:p>
        </p:txBody>
      </p:sp>
    </p:spTree>
    <p:extLst>
      <p:ext uri="{BB962C8B-B14F-4D97-AF65-F5344CB8AC3E}">
        <p14:creationId xmlns:p14="http://schemas.microsoft.com/office/powerpoint/2010/main" val="342945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80177" y="1517619"/>
            <a:ext cx="4603023" cy="1968843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Elasticiteit - waarde</a:t>
            </a:r>
            <a:endParaRPr lang="nl-NL" dirty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5760177" y="4068782"/>
            <a:ext cx="4598988" cy="42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Hoe groot is de reactie van de vraag: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820768" y="1934165"/>
            <a:ext cx="114486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1600" dirty="0"/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2222811" y="2103442"/>
            <a:ext cx="159795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2680210" y="1722494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× </a:t>
            </a:r>
            <a:r>
              <a:rPr lang="nl-NL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E</a:t>
            </a:r>
            <a:r>
              <a:rPr lang="nl-NL" b="1" baseline="-25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</a:t>
            </a:r>
            <a:r>
              <a:rPr lang="nl-NL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nl-NL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075333" y="2523095"/>
            <a:ext cx="68159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</a:rPr>
              <a:t>+5</a:t>
            </a:r>
            <a:r>
              <a:rPr lang="nl-NL" sz="20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3963962" y="2474899"/>
            <a:ext cx="82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??  %</a:t>
            </a:r>
            <a:endParaRPr lang="nl-NL" sz="20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Ovaal 16"/>
          <p:cNvSpPr/>
          <p:nvPr/>
        </p:nvSpPr>
        <p:spPr>
          <a:xfrm>
            <a:off x="2428233" y="228944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…..</a:t>
            </a:r>
            <a:endParaRPr lang="nl-NL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1926985" y="2502040"/>
            <a:ext cx="3385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×</a:t>
            </a:r>
            <a:endParaRPr lang="nl-NL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3458886" y="2508099"/>
            <a:ext cx="266892" cy="415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=</a:t>
            </a:r>
            <a:endParaRPr lang="nl-NL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816657" y="1934165"/>
            <a:ext cx="1406154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1600" dirty="0"/>
              <a:t>%Δ </a:t>
            </a:r>
            <a:r>
              <a:rPr lang="nl-NL" sz="1600" dirty="0" smtClean="0"/>
              <a:t>inkomen</a:t>
            </a:r>
            <a:endParaRPr lang="nl-NL" sz="1600" dirty="0"/>
          </a:p>
        </p:txBody>
      </p: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5760177" y="4723050"/>
            <a:ext cx="3643467" cy="159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nl-NL" sz="1800" dirty="0" smtClean="0">
                <a:solidFill>
                  <a:schemeClr val="bg1"/>
                </a:solidFill>
              </a:rPr>
              <a:t>Bij een elasticiteit van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800" dirty="0" smtClean="0">
                <a:solidFill>
                  <a:schemeClr val="bg1"/>
                </a:solidFill>
              </a:rPr>
              <a:t>Bij een elasticiteit van 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800" dirty="0" smtClean="0">
                <a:solidFill>
                  <a:schemeClr val="bg1"/>
                </a:solidFill>
              </a:rPr>
              <a:t>Bij een elasticiteit van 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800" dirty="0" smtClean="0">
                <a:solidFill>
                  <a:schemeClr val="bg1"/>
                </a:solidFill>
              </a:rPr>
              <a:t>Bij een elasticiteit van 0,1</a:t>
            </a:r>
            <a:endParaRPr lang="nl-NL" sz="1800" dirty="0">
              <a:solidFill>
                <a:schemeClr val="bg1"/>
              </a:solidFill>
            </a:endParaRPr>
          </a:p>
        </p:txBody>
      </p:sp>
      <p:sp>
        <p:nvSpPr>
          <p:cNvPr id="21" name="Tijdelijke aanduiding voor inhoud 2"/>
          <p:cNvSpPr txBox="1">
            <a:spLocks/>
          </p:cNvSpPr>
          <p:nvPr/>
        </p:nvSpPr>
        <p:spPr>
          <a:xfrm>
            <a:off x="9309364" y="4723050"/>
            <a:ext cx="2775127" cy="159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→"/>
            </a:pPr>
            <a:r>
              <a:rPr lang="nl-NL" sz="1800" dirty="0" smtClean="0">
                <a:solidFill>
                  <a:schemeClr val="bg1"/>
                </a:solidFill>
              </a:rPr>
              <a:t>+5% × 2 = </a:t>
            </a:r>
            <a:r>
              <a:rPr lang="nl-NL" sz="1800" b="1" dirty="0" smtClean="0">
                <a:solidFill>
                  <a:schemeClr val="bg1"/>
                </a:solidFill>
              </a:rPr>
              <a:t>+10%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nl-NL" sz="1800" dirty="0" smtClean="0">
                <a:solidFill>
                  <a:schemeClr val="bg1"/>
                </a:solidFill>
              </a:rPr>
              <a:t>+5</a:t>
            </a:r>
            <a:r>
              <a:rPr lang="nl-NL" sz="1800" dirty="0">
                <a:solidFill>
                  <a:schemeClr val="bg1"/>
                </a:solidFill>
              </a:rPr>
              <a:t>% × </a:t>
            </a:r>
            <a:r>
              <a:rPr lang="nl-NL" sz="1800" dirty="0" smtClean="0">
                <a:solidFill>
                  <a:schemeClr val="bg1"/>
                </a:solidFill>
              </a:rPr>
              <a:t>5 </a:t>
            </a:r>
            <a:r>
              <a:rPr lang="nl-NL" sz="1800" dirty="0">
                <a:solidFill>
                  <a:schemeClr val="bg1"/>
                </a:solidFill>
              </a:rPr>
              <a:t>= </a:t>
            </a:r>
            <a:r>
              <a:rPr lang="nl-NL" sz="1800" b="1" dirty="0" smtClean="0">
                <a:solidFill>
                  <a:schemeClr val="bg1"/>
                </a:solidFill>
              </a:rPr>
              <a:t>+25%</a:t>
            </a:r>
            <a:endParaRPr lang="nl-NL" sz="1800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→"/>
            </a:pPr>
            <a:r>
              <a:rPr lang="nl-NL" sz="1800" dirty="0" smtClean="0">
                <a:solidFill>
                  <a:schemeClr val="bg1"/>
                </a:solidFill>
              </a:rPr>
              <a:t>+5</a:t>
            </a:r>
            <a:r>
              <a:rPr lang="nl-NL" sz="1800" dirty="0">
                <a:solidFill>
                  <a:schemeClr val="bg1"/>
                </a:solidFill>
              </a:rPr>
              <a:t>% × </a:t>
            </a:r>
            <a:r>
              <a:rPr lang="nl-NL" sz="1800" dirty="0" smtClean="0">
                <a:solidFill>
                  <a:schemeClr val="bg1"/>
                </a:solidFill>
              </a:rPr>
              <a:t>20 </a:t>
            </a:r>
            <a:r>
              <a:rPr lang="nl-NL" sz="1800" dirty="0">
                <a:solidFill>
                  <a:schemeClr val="bg1"/>
                </a:solidFill>
              </a:rPr>
              <a:t>= </a:t>
            </a:r>
            <a:r>
              <a:rPr lang="nl-NL" sz="1800" b="1" dirty="0">
                <a:solidFill>
                  <a:schemeClr val="bg1"/>
                </a:solidFill>
              </a:rPr>
              <a:t>+</a:t>
            </a:r>
            <a:r>
              <a:rPr lang="nl-NL" sz="1800" b="1" dirty="0" smtClean="0">
                <a:solidFill>
                  <a:schemeClr val="bg1"/>
                </a:solidFill>
              </a:rPr>
              <a:t>100%</a:t>
            </a:r>
            <a:endParaRPr lang="nl-NL" sz="1800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→"/>
            </a:pPr>
            <a:r>
              <a:rPr lang="nl-NL" sz="1800" dirty="0" smtClean="0">
                <a:solidFill>
                  <a:schemeClr val="bg1"/>
                </a:solidFill>
              </a:rPr>
              <a:t>+5</a:t>
            </a:r>
            <a:r>
              <a:rPr lang="nl-NL" sz="1800" dirty="0">
                <a:solidFill>
                  <a:schemeClr val="bg1"/>
                </a:solidFill>
              </a:rPr>
              <a:t>% × </a:t>
            </a:r>
            <a:r>
              <a:rPr lang="nl-NL" sz="1800" dirty="0" smtClean="0">
                <a:solidFill>
                  <a:schemeClr val="bg1"/>
                </a:solidFill>
              </a:rPr>
              <a:t>0,1 </a:t>
            </a:r>
            <a:r>
              <a:rPr lang="nl-NL" sz="1800" dirty="0">
                <a:solidFill>
                  <a:schemeClr val="bg1"/>
                </a:solidFill>
              </a:rPr>
              <a:t>= </a:t>
            </a:r>
            <a:r>
              <a:rPr lang="nl-NL" sz="1800" b="1" dirty="0" smtClean="0">
                <a:solidFill>
                  <a:schemeClr val="bg1"/>
                </a:solidFill>
              </a:rPr>
              <a:t>+0,5%</a:t>
            </a:r>
            <a:endParaRPr lang="nl-NL" sz="1800" b="1" dirty="0">
              <a:solidFill>
                <a:schemeClr val="bg1"/>
              </a:solidFill>
            </a:endParaRPr>
          </a:p>
        </p:txBody>
      </p:sp>
      <p:sp>
        <p:nvSpPr>
          <p:cNvPr id="22" name="Tijdelijke aanduiding voor inhoud 2"/>
          <p:cNvSpPr txBox="1">
            <a:spLocks/>
          </p:cNvSpPr>
          <p:nvPr/>
        </p:nvSpPr>
        <p:spPr>
          <a:xfrm>
            <a:off x="668269" y="5202026"/>
            <a:ext cx="4603023" cy="1120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b="1" dirty="0" smtClean="0">
                <a:solidFill>
                  <a:srgbClr val="4C7FB4"/>
                </a:solidFill>
              </a:rPr>
              <a:t>Hoe groter het vermenigvuldigingsgetal, hoe groter de reactie!</a:t>
            </a:r>
            <a:endParaRPr lang="nl-NL" sz="1800" b="1" dirty="0">
              <a:solidFill>
                <a:srgbClr val="4C7FB4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711964" y="249217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2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707279" y="24902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5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2648824" y="249028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20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2633410" y="249965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0,1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984545" y="2521890"/>
            <a:ext cx="9145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+10%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3994837" y="2528754"/>
            <a:ext cx="9145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+25%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3954315" y="2516225"/>
            <a:ext cx="101188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+100%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3994836" y="2519058"/>
            <a:ext cx="9145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+0,5%</a:t>
            </a:r>
            <a:endParaRPr lang="nl-NL" dirty="0"/>
          </a:p>
        </p:txBody>
      </p:sp>
      <p:sp>
        <p:nvSpPr>
          <p:cNvPr id="29" name="Tijdelijke aanduiding voor inhoud 2"/>
          <p:cNvSpPr txBox="1">
            <a:spLocks/>
          </p:cNvSpPr>
          <p:nvPr/>
        </p:nvSpPr>
        <p:spPr>
          <a:xfrm>
            <a:off x="5723451" y="1499296"/>
            <a:ext cx="4134923" cy="42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Stijgt of daalt de vraag: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30" name="Tijdelijke aanduiding voor inhoud 2"/>
          <p:cNvSpPr txBox="1">
            <a:spLocks/>
          </p:cNvSpPr>
          <p:nvPr/>
        </p:nvSpPr>
        <p:spPr>
          <a:xfrm>
            <a:off x="680177" y="3752731"/>
            <a:ext cx="4603023" cy="875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b="1" dirty="0" smtClean="0">
                <a:solidFill>
                  <a:srgbClr val="4C7FB4"/>
                </a:solidFill>
              </a:rPr>
              <a:t>Conclusie:</a:t>
            </a:r>
          </a:p>
          <a:p>
            <a:pPr marL="0" indent="0">
              <a:buNone/>
            </a:pPr>
            <a:endParaRPr lang="nl-NL" sz="700" b="1" dirty="0" smtClean="0">
              <a:solidFill>
                <a:srgbClr val="4C7FB4"/>
              </a:solidFill>
            </a:endParaRPr>
          </a:p>
          <a:p>
            <a:pPr marL="0" indent="0">
              <a:buNone/>
            </a:pPr>
            <a:r>
              <a:rPr lang="nl-NL" sz="1900" b="1" dirty="0" smtClean="0">
                <a:solidFill>
                  <a:srgbClr val="4C7FB4"/>
                </a:solidFill>
              </a:rPr>
              <a:t>+ geeft een positief verband aan</a:t>
            </a:r>
            <a:endParaRPr lang="nl-NL" sz="1900" b="1" dirty="0">
              <a:solidFill>
                <a:srgbClr val="4C7FB4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5760177" y="2069633"/>
            <a:ext cx="45989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 een positieve elasticiteit: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stijging inkomen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daling inkomen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 een negatieve elasticiteit: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stijging inkomen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daling inkomen</a:t>
            </a:r>
            <a:endParaRPr lang="nl-N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8263468" y="231659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stijging vraag</a:t>
            </a:r>
            <a:endParaRPr lang="nl-N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8263468" y="2590782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daling vraag</a:t>
            </a:r>
            <a:endParaRPr lang="nl-N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8263468" y="316850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daling vraag</a:t>
            </a:r>
            <a:endParaRPr lang="nl-N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8263468" y="342721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stijging vraag</a:t>
            </a:r>
            <a:endParaRPr lang="nl-N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2629474" y="2482056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+2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2657996" y="248017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-2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4012953" y="2532519"/>
            <a:ext cx="9145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+10%</a:t>
            </a: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1131287" y="2530380"/>
            <a:ext cx="611065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</a:rPr>
              <a:t>-5</a:t>
            </a:r>
            <a:r>
              <a:rPr lang="nl-NL" sz="20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3993603" y="2532503"/>
            <a:ext cx="9145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-10%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1070374" y="2513365"/>
            <a:ext cx="68159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</a:rPr>
              <a:t>+5</a:t>
            </a:r>
            <a:r>
              <a:rPr lang="nl-NL" sz="20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4022011" y="2526710"/>
            <a:ext cx="9145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-10%</a:t>
            </a:r>
            <a:endParaRPr lang="nl-NL" dirty="0"/>
          </a:p>
        </p:txBody>
      </p:sp>
      <p:sp>
        <p:nvSpPr>
          <p:cNvPr id="47" name="Tekstvak 46"/>
          <p:cNvSpPr txBox="1"/>
          <p:nvPr/>
        </p:nvSpPr>
        <p:spPr>
          <a:xfrm>
            <a:off x="1098890" y="2528754"/>
            <a:ext cx="611065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</a:rPr>
              <a:t>-5</a:t>
            </a:r>
            <a:r>
              <a:rPr lang="nl-NL" sz="20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3981509" y="2526694"/>
            <a:ext cx="9145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+10%</a:t>
            </a:r>
            <a:endParaRPr lang="nl-NL" dirty="0"/>
          </a:p>
        </p:txBody>
      </p:sp>
      <p:sp>
        <p:nvSpPr>
          <p:cNvPr id="49" name="Tijdelijke aanduiding voor inhoud 2"/>
          <p:cNvSpPr txBox="1">
            <a:spLocks/>
          </p:cNvSpPr>
          <p:nvPr/>
        </p:nvSpPr>
        <p:spPr>
          <a:xfrm>
            <a:off x="680177" y="4659984"/>
            <a:ext cx="4603023" cy="3747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900" b="1" dirty="0" smtClean="0">
                <a:solidFill>
                  <a:srgbClr val="4C7FB4"/>
                </a:solidFill>
              </a:rPr>
              <a:t>- geeft een negatief verband aan</a:t>
            </a:r>
            <a:endParaRPr lang="nl-NL" sz="1900" b="1" dirty="0">
              <a:solidFill>
                <a:srgbClr val="4C7FB4"/>
              </a:solidFill>
            </a:endParaRPr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6588676" y="2638583"/>
            <a:ext cx="6249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8681708" y="2629922"/>
            <a:ext cx="6249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6588676" y="2904687"/>
            <a:ext cx="6249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8681708" y="2896026"/>
            <a:ext cx="6249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6591246" y="3495123"/>
            <a:ext cx="6249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8684278" y="3486462"/>
            <a:ext cx="6249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6588676" y="3761392"/>
            <a:ext cx="6249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8681708" y="3752731"/>
            <a:ext cx="6249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Tekstvak 49"/>
          <p:cNvSpPr txBox="1"/>
          <p:nvPr/>
        </p:nvSpPr>
        <p:spPr>
          <a:xfrm>
            <a:off x="1070373" y="2519058"/>
            <a:ext cx="68159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</a:rPr>
              <a:t>+5</a:t>
            </a:r>
            <a:r>
              <a:rPr lang="nl-NL" sz="2000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80736924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22" grpId="0"/>
      <p:bldP spid="8" grpId="0"/>
      <p:bldP spid="8" grpId="1"/>
      <p:bldP spid="23" grpId="0"/>
      <p:bldP spid="23" grpId="1"/>
      <p:bldP spid="24" grpId="0"/>
      <p:bldP spid="24" grpId="1"/>
      <p:bldP spid="25" grpId="0"/>
      <p:bldP spid="25" grpId="1"/>
      <p:bldP spid="9" grpId="0" animBg="1"/>
      <p:bldP spid="9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/>
      <p:bldP spid="30" grpId="0"/>
      <p:bldP spid="36" grpId="0"/>
      <p:bldP spid="37" grpId="0"/>
      <p:bldP spid="38" grpId="0"/>
      <p:bldP spid="39" grpId="0"/>
      <p:bldP spid="40" grpId="0"/>
      <p:bldP spid="40" grpId="1"/>
      <p:bldP spid="41" grpId="0"/>
      <p:bldP spid="41" grpId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/>
      <p:bldP spid="5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inkomenselasticiteit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84211" y="1774780"/>
            <a:ext cx="20168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</a:t>
            </a:r>
            <a:r>
              <a:rPr lang="nl-NL" sz="2400" dirty="0" smtClean="0"/>
              <a:t>inkomen</a:t>
            </a:r>
            <a:endParaRPr lang="nl-NL" sz="2400" dirty="0"/>
          </a:p>
        </p:txBody>
      </p:sp>
      <p:sp>
        <p:nvSpPr>
          <p:cNvPr id="5" name="Rechthoek 4"/>
          <p:cNvSpPr/>
          <p:nvPr/>
        </p:nvSpPr>
        <p:spPr>
          <a:xfrm>
            <a:off x="4213859" y="177478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701110" y="2005613"/>
            <a:ext cx="151274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954561" y="1543947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</a:t>
            </a:r>
            <a:r>
              <a:rPr lang="nl-NL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02782" y="2701182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+10%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682328" y="2695146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+2%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2981049" y="251577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rgbClr val="C00000"/>
                </a:solidFill>
              </a:rPr>
              <a:t>+0,2</a:t>
            </a:r>
            <a:endParaRPr lang="nl-NL" sz="1600" b="1" dirty="0">
              <a:solidFill>
                <a:srgbClr val="C00000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1" y="4074217"/>
            <a:ext cx="9876284" cy="1877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Er is een positief </a:t>
            </a:r>
            <a:r>
              <a:rPr lang="nl-NL" sz="2000" dirty="0" smtClean="0">
                <a:solidFill>
                  <a:schemeClr val="bg1"/>
                </a:solidFill>
              </a:rPr>
              <a:t>verband.</a:t>
            </a:r>
            <a:endParaRPr lang="nl-NL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en de vraag reageert </a:t>
            </a:r>
            <a:r>
              <a:rPr lang="nl-NL" sz="2000" b="1" dirty="0" smtClean="0">
                <a:solidFill>
                  <a:schemeClr val="bg1"/>
                </a:solidFill>
              </a:rPr>
              <a:t>zwak</a:t>
            </a:r>
            <a:r>
              <a:rPr lang="nl-NL" sz="2000" dirty="0" smtClean="0">
                <a:solidFill>
                  <a:schemeClr val="bg1"/>
                </a:solidFill>
              </a:rPr>
              <a:t> op een inkomensverandering.</a:t>
            </a:r>
          </a:p>
          <a:p>
            <a:pPr marL="0" indent="0">
              <a:buNone/>
            </a:pPr>
            <a:r>
              <a:rPr lang="nl-NL" sz="700" dirty="0" smtClean="0">
                <a:solidFill>
                  <a:schemeClr val="bg1"/>
                </a:solidFill>
              </a:rPr>
              <a:t/>
            </a:r>
            <a:br>
              <a:rPr lang="nl-NL" sz="700" dirty="0" smtClean="0">
                <a:solidFill>
                  <a:schemeClr val="bg1"/>
                </a:solidFill>
              </a:rPr>
            </a:br>
            <a:r>
              <a:rPr lang="nl-NL" sz="2000" dirty="0" smtClean="0">
                <a:solidFill>
                  <a:schemeClr val="bg1"/>
                </a:solidFill>
              </a:rPr>
              <a:t>(de </a:t>
            </a:r>
            <a:r>
              <a:rPr lang="nl-NL" sz="2000" dirty="0">
                <a:solidFill>
                  <a:schemeClr val="bg1"/>
                </a:solidFill>
              </a:rPr>
              <a:t>vraagverandering </a:t>
            </a:r>
            <a:r>
              <a:rPr lang="nl-NL" sz="2000" dirty="0" smtClean="0">
                <a:solidFill>
                  <a:schemeClr val="bg1"/>
                </a:solidFill>
              </a:rPr>
              <a:t>is relatief kleiner dan </a:t>
            </a:r>
            <a:r>
              <a:rPr lang="nl-NL" sz="2000" dirty="0">
                <a:solidFill>
                  <a:schemeClr val="bg1"/>
                </a:solidFill>
              </a:rPr>
              <a:t>de </a:t>
            </a:r>
            <a:r>
              <a:rPr lang="nl-NL" sz="2000" dirty="0" smtClean="0">
                <a:solidFill>
                  <a:schemeClr val="bg1"/>
                </a:solidFill>
              </a:rPr>
              <a:t>prijsverandering)</a:t>
            </a:r>
          </a:p>
          <a:p>
            <a:pPr marL="0" indent="0">
              <a:buNone/>
            </a:pPr>
            <a:endParaRPr lang="nl-NL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De </a:t>
            </a:r>
            <a:r>
              <a:rPr lang="nl-NL" sz="2000" dirty="0" smtClean="0">
                <a:solidFill>
                  <a:schemeClr val="bg1"/>
                </a:solidFill>
              </a:rPr>
              <a:t>inkomenselasticiteit ligt </a:t>
            </a:r>
            <a:r>
              <a:rPr lang="nl-NL" sz="2000" dirty="0">
                <a:solidFill>
                  <a:schemeClr val="bg1"/>
                </a:solidFill>
              </a:rPr>
              <a:t>dan </a:t>
            </a:r>
            <a:r>
              <a:rPr lang="nl-NL" sz="2000" dirty="0" smtClean="0">
                <a:solidFill>
                  <a:schemeClr val="bg1"/>
                </a:solidFill>
              </a:rPr>
              <a:t>tussen 0 en 1.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rgbClr val="4C7FB4"/>
                </a:solidFill>
              </a:rPr>
              <a:t>We spreken van een </a:t>
            </a:r>
            <a:r>
              <a:rPr lang="nl-NL" sz="2400" b="1" dirty="0" smtClean="0">
                <a:solidFill>
                  <a:srgbClr val="4C7FB4"/>
                </a:solidFill>
              </a:rPr>
              <a:t>noodzakelijk goed</a:t>
            </a:r>
            <a:endParaRPr lang="nl-NL" sz="2400" dirty="0">
              <a:solidFill>
                <a:srgbClr val="4C7FB4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389173" y="276927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179592" y="2749445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1774780"/>
            <a:ext cx="2408818" cy="1605878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8509399" y="3286757"/>
            <a:ext cx="2807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Hoger inkomen, </a:t>
            </a:r>
            <a:b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een beetje meer vraag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300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inkomenselasticiteit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84211" y="1774780"/>
            <a:ext cx="20168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</a:t>
            </a:r>
            <a:r>
              <a:rPr lang="nl-NL" sz="2400" dirty="0" smtClean="0"/>
              <a:t>inkomen</a:t>
            </a:r>
            <a:endParaRPr lang="nl-NL" sz="2400" dirty="0"/>
          </a:p>
        </p:txBody>
      </p:sp>
      <p:sp>
        <p:nvSpPr>
          <p:cNvPr id="5" name="Rechthoek 4"/>
          <p:cNvSpPr/>
          <p:nvPr/>
        </p:nvSpPr>
        <p:spPr>
          <a:xfrm>
            <a:off x="4213859" y="177478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701110" y="2005613"/>
            <a:ext cx="151274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954561" y="1543947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</a:t>
            </a:r>
            <a:r>
              <a:rPr lang="nl-NL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02782" y="2701182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+10%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682328" y="2695146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+25%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2981049" y="251577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rgbClr val="C00000"/>
                </a:solidFill>
              </a:rPr>
              <a:t>+2,5</a:t>
            </a:r>
            <a:endParaRPr lang="nl-NL" sz="1600" b="1" dirty="0">
              <a:solidFill>
                <a:srgbClr val="C00000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1" y="4074217"/>
            <a:ext cx="9876284" cy="1877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Er is een positief </a:t>
            </a:r>
            <a:r>
              <a:rPr lang="nl-NL" sz="2000" dirty="0" smtClean="0">
                <a:solidFill>
                  <a:schemeClr val="bg1"/>
                </a:solidFill>
              </a:rPr>
              <a:t>verband</a:t>
            </a:r>
            <a:endParaRPr lang="nl-NL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en de vraag reageert </a:t>
            </a:r>
            <a:r>
              <a:rPr lang="nl-NL" sz="2000" b="1" dirty="0" smtClean="0">
                <a:solidFill>
                  <a:schemeClr val="bg1"/>
                </a:solidFill>
              </a:rPr>
              <a:t>sterk</a:t>
            </a:r>
            <a:r>
              <a:rPr lang="nl-NL" sz="2000" dirty="0" smtClean="0">
                <a:solidFill>
                  <a:schemeClr val="bg1"/>
                </a:solidFill>
              </a:rPr>
              <a:t> op een inkomensverandering.</a:t>
            </a:r>
          </a:p>
          <a:p>
            <a:pPr marL="0" indent="0">
              <a:buNone/>
            </a:pPr>
            <a:r>
              <a:rPr lang="nl-NL" sz="700" dirty="0" smtClean="0">
                <a:solidFill>
                  <a:schemeClr val="bg1"/>
                </a:solidFill>
              </a:rPr>
              <a:t/>
            </a:r>
            <a:br>
              <a:rPr lang="nl-NL" sz="700" dirty="0" smtClean="0">
                <a:solidFill>
                  <a:schemeClr val="bg1"/>
                </a:solidFill>
              </a:rPr>
            </a:br>
            <a:r>
              <a:rPr lang="nl-NL" sz="2000" dirty="0" smtClean="0">
                <a:solidFill>
                  <a:schemeClr val="bg1"/>
                </a:solidFill>
              </a:rPr>
              <a:t>(de </a:t>
            </a:r>
            <a:r>
              <a:rPr lang="nl-NL" sz="2000" dirty="0">
                <a:solidFill>
                  <a:schemeClr val="bg1"/>
                </a:solidFill>
              </a:rPr>
              <a:t>vraagverandering </a:t>
            </a:r>
            <a:r>
              <a:rPr lang="nl-NL" sz="2000" dirty="0" smtClean="0">
                <a:solidFill>
                  <a:schemeClr val="bg1"/>
                </a:solidFill>
              </a:rPr>
              <a:t>is relatief groter dan </a:t>
            </a:r>
            <a:r>
              <a:rPr lang="nl-NL" sz="2000" dirty="0">
                <a:solidFill>
                  <a:schemeClr val="bg1"/>
                </a:solidFill>
              </a:rPr>
              <a:t>de </a:t>
            </a:r>
            <a:r>
              <a:rPr lang="nl-NL" sz="2000" dirty="0" smtClean="0">
                <a:solidFill>
                  <a:schemeClr val="bg1"/>
                </a:solidFill>
              </a:rPr>
              <a:t>prijsverandering)</a:t>
            </a:r>
          </a:p>
          <a:p>
            <a:pPr marL="0" indent="0">
              <a:buNone/>
            </a:pPr>
            <a:endParaRPr lang="nl-NL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De </a:t>
            </a:r>
            <a:r>
              <a:rPr lang="nl-NL" sz="2000" dirty="0" smtClean="0">
                <a:solidFill>
                  <a:schemeClr val="bg1"/>
                </a:solidFill>
              </a:rPr>
              <a:t>inkomenselasticiteit is dan groter dan 1.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rgbClr val="4C7FB4"/>
                </a:solidFill>
              </a:rPr>
              <a:t>We spreken van een </a:t>
            </a:r>
            <a:r>
              <a:rPr lang="nl-NL" sz="2400" b="1" dirty="0" smtClean="0">
                <a:solidFill>
                  <a:srgbClr val="4C7FB4"/>
                </a:solidFill>
              </a:rPr>
              <a:t>luxe goed</a:t>
            </a:r>
            <a:endParaRPr lang="nl-NL" sz="2400" dirty="0">
              <a:solidFill>
                <a:srgbClr val="4C7FB4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389173" y="276927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179592" y="2749445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891715" y="3286757"/>
            <a:ext cx="2042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Hoger inkomen, </a:t>
            </a:r>
            <a:b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veel meer vraag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988" y="1464345"/>
            <a:ext cx="2842000" cy="210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4427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inkomenselasticiteit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84211" y="1774780"/>
            <a:ext cx="20168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</a:t>
            </a:r>
            <a:r>
              <a:rPr lang="nl-NL" sz="2400" dirty="0" smtClean="0"/>
              <a:t>inkomen</a:t>
            </a:r>
            <a:endParaRPr lang="nl-NL" sz="2400" dirty="0"/>
          </a:p>
        </p:txBody>
      </p:sp>
      <p:sp>
        <p:nvSpPr>
          <p:cNvPr id="5" name="Rechthoek 4"/>
          <p:cNvSpPr/>
          <p:nvPr/>
        </p:nvSpPr>
        <p:spPr>
          <a:xfrm>
            <a:off x="4213859" y="177478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701110" y="2005613"/>
            <a:ext cx="151274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954561" y="1543947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</a:t>
            </a:r>
            <a:r>
              <a:rPr lang="nl-NL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02782" y="2701182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+10%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682328" y="2695146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-5%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2981049" y="251577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rgbClr val="C00000"/>
                </a:solidFill>
              </a:rPr>
              <a:t>-0,5</a:t>
            </a:r>
            <a:endParaRPr lang="nl-NL" sz="1600" b="1" dirty="0">
              <a:solidFill>
                <a:srgbClr val="C00000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1" y="4074217"/>
            <a:ext cx="9876284" cy="1877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Er is een negatief </a:t>
            </a:r>
            <a:r>
              <a:rPr lang="nl-NL" sz="2000" dirty="0" smtClean="0">
                <a:solidFill>
                  <a:schemeClr val="bg1"/>
                </a:solidFill>
              </a:rPr>
              <a:t>verband.</a:t>
            </a:r>
            <a:endParaRPr lang="nl-NL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De </a:t>
            </a:r>
            <a:r>
              <a:rPr lang="nl-NL" sz="2000" dirty="0" smtClean="0">
                <a:solidFill>
                  <a:schemeClr val="bg1"/>
                </a:solidFill>
              </a:rPr>
              <a:t>inkomenselasticiteit is dan negatief.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rgbClr val="4C7FB4"/>
                </a:solidFill>
              </a:rPr>
              <a:t>We spreken van een </a:t>
            </a:r>
            <a:r>
              <a:rPr lang="nl-NL" sz="2400" b="1" dirty="0" smtClean="0">
                <a:solidFill>
                  <a:srgbClr val="4C7FB4"/>
                </a:solidFill>
              </a:rPr>
              <a:t>inferieur goed</a:t>
            </a:r>
            <a:endParaRPr lang="nl-NL" sz="2400" dirty="0">
              <a:solidFill>
                <a:srgbClr val="4C7FB4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389173" y="276927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179592" y="2749445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902134" y="3286757"/>
            <a:ext cx="2021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Hoger inkomen, </a:t>
            </a:r>
            <a:b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minder vraag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6171" y="1616102"/>
            <a:ext cx="2493632" cy="156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6435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inkomenselasticiteit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84211" y="1774780"/>
            <a:ext cx="20168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</a:t>
            </a:r>
            <a:r>
              <a:rPr lang="nl-NL" sz="2400" dirty="0" smtClean="0"/>
              <a:t>inkomen</a:t>
            </a:r>
            <a:endParaRPr lang="nl-NL" sz="2400" dirty="0"/>
          </a:p>
        </p:txBody>
      </p:sp>
      <p:sp>
        <p:nvSpPr>
          <p:cNvPr id="5" name="Rechthoek 4"/>
          <p:cNvSpPr/>
          <p:nvPr/>
        </p:nvSpPr>
        <p:spPr>
          <a:xfrm>
            <a:off x="4213859" y="177478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701110" y="2005613"/>
            <a:ext cx="151274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954561" y="1543947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</a:t>
            </a:r>
            <a:r>
              <a:rPr lang="nl-NL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02782" y="2701182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+10%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682328" y="2695146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0%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2981049" y="251577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rgbClr val="C00000"/>
                </a:solidFill>
              </a:rPr>
              <a:t>0</a:t>
            </a:r>
            <a:endParaRPr lang="nl-NL" sz="1600" b="1" dirty="0">
              <a:solidFill>
                <a:srgbClr val="C00000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1" y="4074217"/>
            <a:ext cx="9876284" cy="1877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De vraag reageert </a:t>
            </a:r>
            <a:r>
              <a:rPr lang="nl-NL" sz="2000" b="1" dirty="0" smtClean="0">
                <a:solidFill>
                  <a:schemeClr val="bg1"/>
                </a:solidFill>
              </a:rPr>
              <a:t>niet</a:t>
            </a:r>
            <a:r>
              <a:rPr lang="nl-NL" sz="2000" dirty="0" smtClean="0">
                <a:solidFill>
                  <a:schemeClr val="bg1"/>
                </a:solidFill>
              </a:rPr>
              <a:t> op een </a:t>
            </a:r>
            <a:r>
              <a:rPr lang="nl-NL" sz="2000" dirty="0" smtClean="0">
                <a:solidFill>
                  <a:schemeClr val="bg1"/>
                </a:solidFill>
              </a:rPr>
              <a:t>inkomensverandering.</a:t>
            </a:r>
            <a:endParaRPr lang="nl-NL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De inkomenselasticiteit is dan 0.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rgbClr val="4C7FB4"/>
                </a:solidFill>
              </a:rPr>
              <a:t>We spreken van een </a:t>
            </a:r>
            <a:r>
              <a:rPr lang="nl-NL" sz="2400" b="1" dirty="0" smtClean="0">
                <a:solidFill>
                  <a:srgbClr val="4C7FB4"/>
                </a:solidFill>
              </a:rPr>
              <a:t>indifferent goed</a:t>
            </a:r>
            <a:endParaRPr lang="nl-NL" sz="2400" dirty="0">
              <a:solidFill>
                <a:srgbClr val="4C7FB4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389173" y="276927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179592" y="2749445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543062" y="3286757"/>
            <a:ext cx="2739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Verandering inkomen, </a:t>
            </a:r>
            <a:b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nl-N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dezelfde vraag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864" y="1286507"/>
            <a:ext cx="20002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92962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</a:t>
            </a:r>
            <a:endParaRPr lang="nl-NL" dirty="0"/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918458" y="2354452"/>
            <a:ext cx="9952209" cy="2817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543194" y="2282444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4302834" y="2282444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hteraccolade 8"/>
          <p:cNvSpPr/>
          <p:nvPr/>
        </p:nvSpPr>
        <p:spPr>
          <a:xfrm rot="5400000">
            <a:off x="5673801" y="1675974"/>
            <a:ext cx="504056" cy="2774779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eraccolade 9"/>
          <p:cNvSpPr/>
          <p:nvPr/>
        </p:nvSpPr>
        <p:spPr>
          <a:xfrm rot="5400000">
            <a:off x="2447392" y="1681197"/>
            <a:ext cx="504056" cy="277477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750011" y="3426499"/>
            <a:ext cx="1927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rgbClr val="C00000"/>
                </a:solidFill>
              </a:rPr>
              <a:t>Inferieur goed</a:t>
            </a:r>
            <a:endParaRPr lang="nl-NL" sz="2000" b="1" dirty="0">
              <a:solidFill>
                <a:srgbClr val="C0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651281" y="3424567"/>
            <a:ext cx="2549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accent6">
                    <a:lumMod val="75000"/>
                  </a:schemeClr>
                </a:solidFill>
              </a:rPr>
              <a:t>Noodzakelijk goed</a:t>
            </a:r>
            <a:endParaRPr lang="nl-NL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448762" y="3932493"/>
            <a:ext cx="2465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vraag↓ als </a:t>
            </a:r>
            <a:r>
              <a:rPr lang="nl-NL" dirty="0" smtClean="0">
                <a:solidFill>
                  <a:schemeClr val="bg1"/>
                </a:solidFill>
              </a:rPr>
              <a:t>inkomen↑</a:t>
            </a:r>
            <a:endParaRPr lang="nl-NL" dirty="0" smtClean="0">
              <a:solidFill>
                <a:schemeClr val="bg1"/>
              </a:solidFill>
            </a:endParaRPr>
          </a:p>
          <a:p>
            <a:pPr algn="ctr"/>
            <a:r>
              <a:rPr lang="nl-NL" sz="1400" dirty="0" smtClean="0">
                <a:solidFill>
                  <a:schemeClr val="bg1"/>
                </a:solidFill>
              </a:rPr>
              <a:t>(of andersom)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470142" y="3901519"/>
            <a:ext cx="2911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vraag &lt; %Δ </a:t>
            </a:r>
            <a:r>
              <a:rPr lang="nl-NL" dirty="0" smtClean="0">
                <a:solidFill>
                  <a:schemeClr val="bg1"/>
                </a:solidFill>
              </a:rPr>
              <a:t>inkomen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868579" y="2382624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∞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4624031" y="4379350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zwak</a:t>
            </a:r>
            <a:r>
              <a:rPr lang="nl-NL" dirty="0">
                <a:solidFill>
                  <a:schemeClr val="bg1"/>
                </a:solidFill>
              </a:rPr>
              <a:t>ke reactie op </a:t>
            </a:r>
          </a:p>
          <a:p>
            <a:pPr algn="ctr"/>
            <a:r>
              <a:rPr lang="nl-NL" dirty="0" smtClean="0">
                <a:solidFill>
                  <a:schemeClr val="bg1"/>
                </a:solidFill>
              </a:rPr>
              <a:t>inkomensverandering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3011107" y="6099798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géén</a:t>
            </a:r>
            <a:r>
              <a:rPr lang="nl-NL" dirty="0">
                <a:solidFill>
                  <a:schemeClr val="bg1"/>
                </a:solidFill>
              </a:rPr>
              <a:t> reactie op </a:t>
            </a:r>
          </a:p>
          <a:p>
            <a:pPr algn="ctr"/>
            <a:r>
              <a:rPr lang="nl-NL" dirty="0" smtClean="0">
                <a:solidFill>
                  <a:schemeClr val="bg1"/>
                </a:solidFill>
              </a:rPr>
              <a:t>inkomensverandering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3354794" y="5661365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vraag  = 0</a:t>
            </a:r>
          </a:p>
        </p:txBody>
      </p:sp>
      <p:cxnSp>
        <p:nvCxnSpPr>
          <p:cNvPr id="20" name="Rechte verbindingslijn met pijl 19"/>
          <p:cNvCxnSpPr>
            <a:endCxn id="21" idx="0"/>
          </p:cNvCxnSpPr>
          <p:nvPr/>
        </p:nvCxnSpPr>
        <p:spPr>
          <a:xfrm flipH="1">
            <a:off x="4302331" y="2988715"/>
            <a:ext cx="1" cy="2237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2860895" y="5226311"/>
            <a:ext cx="2882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 smtClean="0">
                <a:solidFill>
                  <a:schemeClr val="accent4">
                    <a:lumMod val="75000"/>
                  </a:schemeClr>
                </a:solidFill>
              </a:rPr>
              <a:t>Indifferent goed</a:t>
            </a:r>
            <a:endParaRPr lang="nl-NL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2049976" y="1563284"/>
            <a:ext cx="1712328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</a:t>
            </a:r>
            <a:r>
              <a:rPr lang="nl-NL" sz="2000" dirty="0" smtClean="0"/>
              <a:t>inkomen</a:t>
            </a:r>
            <a:endParaRPr lang="nl-NL" sz="2000" dirty="0"/>
          </a:p>
        </p:txBody>
      </p:sp>
      <p:sp>
        <p:nvSpPr>
          <p:cNvPr id="23" name="Rechthoek 22"/>
          <p:cNvSpPr/>
          <p:nvPr/>
        </p:nvSpPr>
        <p:spPr>
          <a:xfrm>
            <a:off x="5094922" y="1563284"/>
            <a:ext cx="138531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</a:t>
            </a:r>
          </a:p>
        </p:txBody>
      </p:sp>
      <p:cxnSp>
        <p:nvCxnSpPr>
          <p:cNvPr id="24" name="Rechte verbindingslijn met pijl 23"/>
          <p:cNvCxnSpPr>
            <a:stCxn id="22" idx="3"/>
            <a:endCxn id="23" idx="1"/>
          </p:cNvCxnSpPr>
          <p:nvPr/>
        </p:nvCxnSpPr>
        <p:spPr>
          <a:xfrm>
            <a:off x="3762304" y="1763339"/>
            <a:ext cx="133261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Rechthoek 24"/>
          <p:cNvSpPr/>
          <p:nvPr/>
        </p:nvSpPr>
        <p:spPr>
          <a:xfrm>
            <a:off x="3971823" y="1374244"/>
            <a:ext cx="811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smtClean="0">
                <a:solidFill>
                  <a:schemeClr val="bg1"/>
                </a:solidFill>
              </a:rPr>
              <a:t>E</a:t>
            </a:r>
            <a:r>
              <a:rPr lang="nl-NL" sz="2000" b="1" baseline="-25000" dirty="0" smtClean="0">
                <a:solidFill>
                  <a:schemeClr val="bg1"/>
                </a:solidFill>
              </a:rPr>
              <a:t>i</a:t>
            </a:r>
            <a:r>
              <a:rPr lang="nl-NL" sz="2000" b="1" dirty="0" smtClean="0">
                <a:solidFill>
                  <a:schemeClr val="bg1"/>
                </a:solidFill>
              </a:rPr>
              <a:t> </a:t>
            </a:r>
            <a:r>
              <a:rPr lang="nl-NL" sz="20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0539065" y="2374478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∞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Rechteraccolade 28"/>
          <p:cNvSpPr/>
          <p:nvPr/>
        </p:nvSpPr>
        <p:spPr>
          <a:xfrm rot="5400000">
            <a:off x="8899648" y="1727898"/>
            <a:ext cx="504056" cy="2774779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8402913" y="3424567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rgbClr val="4BC4C6"/>
                </a:solidFill>
              </a:rPr>
              <a:t>Luxe goed</a:t>
            </a:r>
            <a:endParaRPr lang="nl-NL" sz="2000" b="1" dirty="0">
              <a:solidFill>
                <a:srgbClr val="4BC4C6"/>
              </a:solidFill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7695989" y="3917347"/>
            <a:ext cx="2911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vraag </a:t>
            </a:r>
            <a:r>
              <a:rPr lang="nl-NL" dirty="0" smtClean="0">
                <a:solidFill>
                  <a:schemeClr val="bg1"/>
                </a:solidFill>
              </a:rPr>
              <a:t>&gt; </a:t>
            </a:r>
            <a:r>
              <a:rPr lang="nl-NL" dirty="0">
                <a:solidFill>
                  <a:schemeClr val="bg1"/>
                </a:solidFill>
              </a:rPr>
              <a:t>%Δ </a:t>
            </a:r>
            <a:r>
              <a:rPr lang="nl-NL" dirty="0" smtClean="0">
                <a:solidFill>
                  <a:schemeClr val="bg1"/>
                </a:solidFill>
              </a:rPr>
              <a:t>inkomen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7849878" y="4379350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sterk</a:t>
            </a:r>
            <a:r>
              <a:rPr lang="nl-NL" dirty="0" smtClean="0">
                <a:solidFill>
                  <a:schemeClr val="bg1"/>
                </a:solidFill>
              </a:rPr>
              <a:t>e </a:t>
            </a:r>
            <a:r>
              <a:rPr lang="nl-NL" dirty="0">
                <a:solidFill>
                  <a:schemeClr val="bg1"/>
                </a:solidFill>
              </a:rPr>
              <a:t>reactie op </a:t>
            </a:r>
          </a:p>
          <a:p>
            <a:pPr algn="ctr"/>
            <a:r>
              <a:rPr lang="nl-NL" dirty="0" smtClean="0">
                <a:solidFill>
                  <a:schemeClr val="bg1"/>
                </a:solidFill>
              </a:rPr>
              <a:t>inkomensverandering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313219" y="2605311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1</a:t>
            </a:r>
            <a:endParaRPr lang="nl-NL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4087373" y="2613456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0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4013584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7" grpId="0"/>
      <p:bldP spid="29" grpId="0" animBg="1"/>
      <p:bldP spid="30" grpId="0"/>
      <p:bldP spid="31" grpId="0"/>
      <p:bldP spid="32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7EE3C453-B8FA-4545-AE52-74E5982772BF}" vid="{272075D8-224F-4D71-A158-7037FE08C6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1469</TotalTime>
  <Words>595</Words>
  <Application>Microsoft Office PowerPoint</Application>
  <PresentationFormat>Breedbeeld</PresentationFormat>
  <Paragraphs>173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Wingdings</vt:lpstr>
      <vt:lpstr>Wingdings 3</vt:lpstr>
      <vt:lpstr>Economielokaal havo</vt:lpstr>
      <vt:lpstr>inkomenselasticiteit</vt:lpstr>
      <vt:lpstr>Elasticiteit – algemeen</vt:lpstr>
      <vt:lpstr>Elasticiteit – algemeen</vt:lpstr>
      <vt:lpstr>Elasticiteit - waarde</vt:lpstr>
      <vt:lpstr>inkomenselasticiteit</vt:lpstr>
      <vt:lpstr>inkomenselasticiteit</vt:lpstr>
      <vt:lpstr>inkomenselasticiteit</vt:lpstr>
      <vt:lpstr>inkomenselasticiteit</vt:lpstr>
      <vt:lpstr>samenvatting</vt:lpstr>
      <vt:lpstr>engelcurve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inkomenselasticiteit</dc:title>
  <dc:creator>pbloemers</dc:creator>
  <cp:lastModifiedBy>Paul Bloemers</cp:lastModifiedBy>
  <cp:revision>20</cp:revision>
  <dcterms:created xsi:type="dcterms:W3CDTF">2016-10-06T07:18:07Z</dcterms:created>
  <dcterms:modified xsi:type="dcterms:W3CDTF">2016-10-15T11:28:10Z</dcterms:modified>
</cp:coreProperties>
</file>