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9" r:id="rId6"/>
    <p:sldId id="262" r:id="rId7"/>
    <p:sldId id="263" r:id="rId8"/>
    <p:sldId id="264" r:id="rId9"/>
    <p:sldId id="265" r:id="rId10"/>
    <p:sldId id="266" r:id="rId11"/>
    <p:sldId id="270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828"/>
    <a:srgbClr val="E77F24"/>
    <a:srgbClr val="344A5E"/>
    <a:srgbClr val="3798D3"/>
    <a:srgbClr val="218278"/>
    <a:srgbClr val="1BB99B"/>
    <a:srgbClr val="544841"/>
    <a:srgbClr val="9A8777"/>
    <a:srgbClr val="47694A"/>
    <a:srgbClr val="839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8" y="2728847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48"/>
            <a:ext cx="9248288" cy="2062065"/>
          </a:xfrm>
        </p:spPr>
        <p:txBody>
          <a:bodyPr anchor="b">
            <a:normAutofit/>
          </a:bodyPr>
          <a:lstStyle>
            <a:lvl1pPr algn="l">
              <a:defRPr sz="4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696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16538" y="2757740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48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8" y="1783699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 smtClean="0">
                <a:solidFill>
                  <a:schemeClr val="bg1"/>
                </a:solidFill>
              </a:rPr>
              <a:t>Economielokaal.nl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4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56889"/>
            <a:ext cx="9174163" cy="8115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4698131"/>
          </a:xfrm>
        </p:spPr>
        <p:txBody>
          <a:bodyPr anchor="t"/>
          <a:lstStyle>
            <a:lvl1pPr>
              <a:buClr>
                <a:schemeClr val="bg1">
                  <a:lumMod val="50000"/>
                  <a:lumOff val="50000"/>
                </a:schemeClr>
              </a:buClr>
              <a:defRPr/>
            </a:lvl1pPr>
            <a:lvl2pPr>
              <a:buClr>
                <a:schemeClr val="bg1">
                  <a:lumMod val="50000"/>
                  <a:lumOff val="50000"/>
                </a:schemeClr>
              </a:buClr>
              <a:defRPr/>
            </a:lvl2pPr>
            <a:lvl3pPr>
              <a:buClr>
                <a:schemeClr val="bg1">
                  <a:lumMod val="50000"/>
                  <a:lumOff val="50000"/>
                </a:schemeClr>
              </a:buClr>
              <a:defRPr/>
            </a:lvl3pPr>
            <a:lvl4pPr>
              <a:buClr>
                <a:schemeClr val="bg1">
                  <a:lumMod val="50000"/>
                  <a:lumOff val="50000"/>
                </a:schemeClr>
              </a:buClr>
              <a:defRPr/>
            </a:lvl4pPr>
            <a:lvl5pPr>
              <a:buClr>
                <a:schemeClr val="bg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895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4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4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1619250"/>
            <a:ext cx="4934479" cy="470534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621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50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404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18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4" y="2777066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6013960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134106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7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E8E2"/>
            </a:gs>
            <a:gs pos="25000">
              <a:srgbClr val="F1BCA9"/>
            </a:gs>
            <a:gs pos="11000">
              <a:srgbClr val="E47E5A"/>
            </a:gs>
            <a:gs pos="0">
              <a:srgbClr val="CA4F22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0813258" y="-2"/>
            <a:ext cx="1368490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vwo</a:t>
            </a:r>
            <a:endParaRPr lang="nl-NL" sz="900" dirty="0"/>
          </a:p>
        </p:txBody>
      </p:sp>
      <p:sp>
        <p:nvSpPr>
          <p:cNvPr id="27" name="Rechthoek 26"/>
          <p:cNvSpPr/>
          <p:nvPr/>
        </p:nvSpPr>
        <p:spPr>
          <a:xfrm>
            <a:off x="9218612" y="-2"/>
            <a:ext cx="1368490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havo</a:t>
            </a:r>
            <a:endParaRPr lang="nl-NL" sz="900" dirty="0"/>
          </a:p>
        </p:txBody>
      </p:sp>
      <p:sp>
        <p:nvSpPr>
          <p:cNvPr id="28" name="Rechthoek 27"/>
          <p:cNvSpPr/>
          <p:nvPr/>
        </p:nvSpPr>
        <p:spPr>
          <a:xfrm>
            <a:off x="7623966" y="1933"/>
            <a:ext cx="1368490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900" dirty="0" smtClean="0"/>
              <a:t>mavo</a:t>
            </a:r>
            <a:endParaRPr lang="nl-NL" sz="1200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682" y="352114"/>
            <a:ext cx="1258719" cy="811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56889"/>
            <a:ext cx="9164638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607419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5" name="Rechthoek 24"/>
          <p:cNvSpPr/>
          <p:nvPr/>
        </p:nvSpPr>
        <p:spPr>
          <a:xfrm rot="5400000">
            <a:off x="10085480" y="4745546"/>
            <a:ext cx="3959278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 smtClean="0"/>
              <a:t>havo.economielokaal.nl</a:t>
            </a:r>
            <a:endParaRPr lang="nl-NL" sz="1200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6" y="2382889"/>
            <a:ext cx="575084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7" y="1864570"/>
            <a:ext cx="304802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2" y="1551647"/>
            <a:ext cx="181713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0" y="1341366"/>
            <a:ext cx="94415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6" y="1200575"/>
            <a:ext cx="45719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398609" y="-2494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>
                <a:solidFill>
                  <a:schemeClr val="tx1"/>
                </a:solidFill>
              </a:rPr>
              <a:t>&gt;&gt;</a:t>
            </a:r>
            <a:endParaRPr lang="nl-N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erschillende soorten markten (marktvormen)</a:t>
            </a:r>
          </a:p>
          <a:p>
            <a:r>
              <a:rPr lang="nl-NL" dirty="0" smtClean="0"/>
              <a:t>en hoe ze werken.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Inleiding markten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6860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Samenvattend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684211" y="4145280"/>
            <a:ext cx="10471469" cy="2284116"/>
          </a:xfrm>
        </p:spPr>
        <p:txBody>
          <a:bodyPr>
            <a:normAutofit/>
          </a:bodyPr>
          <a:lstStyle/>
          <a:p>
            <a:r>
              <a:rPr lang="nl-NL" sz="1800" dirty="0"/>
              <a:t>Hoe lager in het schema, hoe groter de invloed van de producent op de prijs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Markten waarbij de vragers beperkt zijn, worden </a:t>
            </a:r>
            <a:r>
              <a:rPr lang="nl-NL" sz="1800" dirty="0" smtClean="0"/>
              <a:t>(helaas) </a:t>
            </a:r>
            <a:r>
              <a:rPr lang="nl-NL" sz="1800" dirty="0"/>
              <a:t>niet behandeld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76567"/>
              </p:ext>
            </p:extLst>
          </p:nvPr>
        </p:nvGraphicFramePr>
        <p:xfrm>
          <a:off x="684211" y="1268422"/>
          <a:ext cx="9144001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monopolistische concurrentie</a:t>
                      </a:r>
                      <a:endParaRPr lang="nl-NL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heterogeen</a:t>
                      </a:r>
                      <a:endParaRPr lang="nl-NL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kledingwinkel</a:t>
                      </a:r>
                      <a:endParaRPr lang="nl-NL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oligopolie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enkele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aseline="0" dirty="0" smtClean="0"/>
                        <a:t>heterogeen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Mobiele telefonie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soort markt?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44029"/>
            <a:ext cx="1060768" cy="9829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38" y="2973096"/>
            <a:ext cx="1184116" cy="14007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16" y="4806632"/>
            <a:ext cx="746760" cy="11512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11" y="1652733"/>
            <a:ext cx="1525430" cy="11655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308" y="3216577"/>
            <a:ext cx="765635" cy="9138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11" y="4890428"/>
            <a:ext cx="1611630" cy="96077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065020" y="1912351"/>
            <a:ext cx="2858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Tankstations: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(marktleider)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65020" y="3350322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Mobieltjes: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065019" y="5059093"/>
            <a:ext cx="348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Wasmiddel: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monopolistische concurrentie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061960" y="1773851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Valuta: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Maken = monopolie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Ruilen = volkomen concurrentie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061960" y="3350321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Banken: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061960" y="5047651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Brood: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(heterogeen) oligopolie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931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779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Sturing door prijs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27">
            <a:off x="4674319" y="2513212"/>
            <a:ext cx="3278761" cy="2520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343" y="2868604"/>
            <a:ext cx="3965510" cy="1791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84105" y="294324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€ 2,50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957199" y="302753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€ 0,75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87425" y="2750539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€ 1,95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428583" y="2868604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€ 1,30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43209" y="3007103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€ 1,75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062758" y="286400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chemeClr val="bg1"/>
                </a:solidFill>
              </a:rPr>
              <a:t>€ 1,00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591610" y="3187355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</a:rPr>
              <a:t>€ 1,10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883276" y="287629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€ 1,25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523067" y="2765928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€ 1,55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212441" y="3040975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€ 1,</a:t>
            </a:r>
            <a:endParaRPr lang="nl-NL" sz="1050" dirty="0">
              <a:solidFill>
                <a:schemeClr val="bg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209037" y="2103040"/>
            <a:ext cx="4764505" cy="2557041"/>
            <a:chOff x="209037" y="1847008"/>
            <a:chExt cx="4764505" cy="2557041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7" y="1929256"/>
              <a:ext cx="4764505" cy="2474793"/>
            </a:xfrm>
            <a:prstGeom prst="rect">
              <a:avLst/>
            </a:prstGeom>
          </p:spPr>
        </p:pic>
        <p:sp>
          <p:nvSpPr>
            <p:cNvPr id="17" name="Ovaal 16"/>
            <p:cNvSpPr/>
            <p:nvPr/>
          </p:nvSpPr>
          <p:spPr>
            <a:xfrm>
              <a:off x="307222" y="1847008"/>
              <a:ext cx="403090" cy="403090"/>
            </a:xfrm>
            <a:prstGeom prst="ellipse">
              <a:avLst/>
            </a:prstGeom>
            <a:solidFill>
              <a:srgbClr val="F05657"/>
            </a:solidFill>
            <a:ln>
              <a:solidFill>
                <a:srgbClr val="AA3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908801" y="3048505"/>
              <a:ext cx="403090" cy="403090"/>
            </a:xfrm>
            <a:prstGeom prst="ellipse">
              <a:avLst/>
            </a:prstGeom>
            <a:solidFill>
              <a:srgbClr val="FAB914"/>
            </a:solidFill>
            <a:ln>
              <a:solidFill>
                <a:srgbClr val="E4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1497622" y="2869586"/>
              <a:ext cx="403090" cy="403090"/>
            </a:xfrm>
            <a:prstGeom prst="ellipse">
              <a:avLst/>
            </a:prstGeom>
            <a:solidFill>
              <a:srgbClr val="A9CDD2"/>
            </a:solidFill>
            <a:ln>
              <a:solidFill>
                <a:srgbClr val="5099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/>
            <p:nvPr/>
          </p:nvSpPr>
          <p:spPr>
            <a:xfrm>
              <a:off x="2098647" y="3071131"/>
              <a:ext cx="403090" cy="403090"/>
            </a:xfrm>
            <a:prstGeom prst="ellipse">
              <a:avLst/>
            </a:prstGeom>
            <a:solidFill>
              <a:srgbClr val="839B84"/>
            </a:solidFill>
            <a:ln>
              <a:solidFill>
                <a:srgbClr val="476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2698148" y="3186832"/>
              <a:ext cx="403090" cy="403090"/>
            </a:xfrm>
            <a:prstGeom prst="ellipse">
              <a:avLst/>
            </a:prstGeom>
            <a:solidFill>
              <a:srgbClr val="9A8777"/>
            </a:solidFill>
            <a:ln>
              <a:solidFill>
                <a:srgbClr val="544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/>
            <p:nvPr/>
          </p:nvSpPr>
          <p:spPr>
            <a:xfrm>
              <a:off x="3278305" y="2762670"/>
              <a:ext cx="403090" cy="403090"/>
            </a:xfrm>
            <a:prstGeom prst="ellipse">
              <a:avLst/>
            </a:prstGeom>
            <a:solidFill>
              <a:srgbClr val="1BB99B"/>
            </a:solidFill>
            <a:ln>
              <a:solidFill>
                <a:srgbClr val="218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3877616" y="2002593"/>
              <a:ext cx="403090" cy="403090"/>
            </a:xfrm>
            <a:prstGeom prst="ellipse">
              <a:avLst/>
            </a:prstGeom>
            <a:solidFill>
              <a:srgbClr val="3798D3"/>
            </a:solidFill>
            <a:ln>
              <a:solidFill>
                <a:srgbClr val="344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4475134" y="3435553"/>
              <a:ext cx="403090" cy="403090"/>
            </a:xfrm>
            <a:prstGeom prst="ellipse">
              <a:avLst/>
            </a:prstGeom>
            <a:solidFill>
              <a:srgbClr val="E77F24"/>
            </a:solidFill>
            <a:ln>
              <a:solidFill>
                <a:srgbClr val="D35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8982629" y="1591193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Consumenten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408774" y="1591193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Producenten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533883" y="1909255"/>
            <a:ext cx="283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maximale betalingsbereidheid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100439" y="1919662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minimale prijs voor produceren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47106" y="218180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€ 1,25</a:t>
            </a:r>
            <a:endParaRPr lang="nl-NL" sz="9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843590" y="3385508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€ 2,05</a:t>
            </a:r>
            <a:endParaRPr lang="nl-NL" sz="900" b="1" dirty="0"/>
          </a:p>
        </p:txBody>
      </p:sp>
      <p:sp>
        <p:nvSpPr>
          <p:cNvPr id="32" name="Tekstvak 31"/>
          <p:cNvSpPr txBox="1"/>
          <p:nvPr/>
        </p:nvSpPr>
        <p:spPr>
          <a:xfrm>
            <a:off x="3826506" y="2325076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€ 0,99</a:t>
            </a:r>
            <a:endParaRPr lang="nl-NL" sz="900" b="1" dirty="0"/>
          </a:p>
        </p:txBody>
      </p:sp>
      <p:sp>
        <p:nvSpPr>
          <p:cNvPr id="33" name="Tekstvak 32"/>
          <p:cNvSpPr txBox="1"/>
          <p:nvPr/>
        </p:nvSpPr>
        <p:spPr>
          <a:xfrm>
            <a:off x="1444496" y="3201735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€ 1,05</a:t>
            </a:r>
            <a:endParaRPr lang="nl-NL" sz="900" b="1" dirty="0"/>
          </a:p>
        </p:txBody>
      </p:sp>
      <p:sp>
        <p:nvSpPr>
          <p:cNvPr id="34" name="Tekstvak 33"/>
          <p:cNvSpPr txBox="1"/>
          <p:nvPr/>
        </p:nvSpPr>
        <p:spPr>
          <a:xfrm>
            <a:off x="2065252" y="339311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€ 1,55</a:t>
            </a:r>
            <a:endParaRPr lang="nl-NL" sz="900" b="1" dirty="0"/>
          </a:p>
        </p:txBody>
      </p:sp>
      <p:sp>
        <p:nvSpPr>
          <p:cNvPr id="35" name="Tekstvak 34"/>
          <p:cNvSpPr txBox="1"/>
          <p:nvPr/>
        </p:nvSpPr>
        <p:spPr>
          <a:xfrm>
            <a:off x="2645408" y="350852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€ 0,85</a:t>
            </a:r>
            <a:endParaRPr lang="nl-NL" sz="900" b="1" dirty="0"/>
          </a:p>
        </p:txBody>
      </p:sp>
      <p:sp>
        <p:nvSpPr>
          <p:cNvPr id="36" name="Tekstvak 35"/>
          <p:cNvSpPr txBox="1"/>
          <p:nvPr/>
        </p:nvSpPr>
        <p:spPr>
          <a:xfrm>
            <a:off x="3227216" y="3086319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€ 0,75</a:t>
            </a:r>
            <a:endParaRPr lang="nl-NL" sz="900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4424045" y="3777714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 smtClean="0"/>
              <a:t>€ 1,50</a:t>
            </a:r>
            <a:endParaRPr lang="nl-NL" sz="900" b="1" dirty="0"/>
          </a:p>
        </p:txBody>
      </p:sp>
      <p:sp>
        <p:nvSpPr>
          <p:cNvPr id="39" name="Tekstvak 38"/>
          <p:cNvSpPr txBox="1"/>
          <p:nvPr/>
        </p:nvSpPr>
        <p:spPr>
          <a:xfrm>
            <a:off x="1659644" y="4694380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AANBOD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9476724" y="4694380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VRAAG</a:t>
            </a:r>
            <a:endParaRPr lang="nl-NL" sz="2000" b="1" dirty="0">
              <a:solidFill>
                <a:schemeClr val="bg1"/>
              </a:solidFill>
            </a:endParaRPr>
          </a:p>
        </p:txBody>
      </p:sp>
      <p:grpSp>
        <p:nvGrpSpPr>
          <p:cNvPr id="43" name="Groep 42"/>
          <p:cNvGrpSpPr/>
          <p:nvPr/>
        </p:nvGrpSpPr>
        <p:grpSpPr>
          <a:xfrm>
            <a:off x="6676196" y="3402799"/>
            <a:ext cx="818895" cy="1478150"/>
            <a:chOff x="6676196" y="3146767"/>
            <a:chExt cx="818895" cy="1478150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6196" y="3146767"/>
              <a:ext cx="818895" cy="147815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 rot="5400000">
              <a:off x="6810781" y="4050240"/>
              <a:ext cx="76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€ 1,25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Kruis 47"/>
          <p:cNvSpPr/>
          <p:nvPr/>
        </p:nvSpPr>
        <p:spPr>
          <a:xfrm rot="3005002">
            <a:off x="10228620" y="285488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Kruis 48"/>
          <p:cNvSpPr/>
          <p:nvPr/>
        </p:nvSpPr>
        <p:spPr>
          <a:xfrm rot="3005002">
            <a:off x="10707403" y="315407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Kruis 49"/>
          <p:cNvSpPr/>
          <p:nvPr/>
        </p:nvSpPr>
        <p:spPr>
          <a:xfrm rot="3005002">
            <a:off x="11147205" y="3022037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Kruis 50"/>
          <p:cNvSpPr/>
          <p:nvPr/>
        </p:nvSpPr>
        <p:spPr>
          <a:xfrm rot="3005002">
            <a:off x="965046" y="3375997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Kruis 51"/>
          <p:cNvSpPr/>
          <p:nvPr/>
        </p:nvSpPr>
        <p:spPr>
          <a:xfrm rot="3005002">
            <a:off x="2159688" y="3383406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Kruis 52"/>
          <p:cNvSpPr/>
          <p:nvPr/>
        </p:nvSpPr>
        <p:spPr>
          <a:xfrm rot="3005002">
            <a:off x="4539519" y="3749129"/>
            <a:ext cx="288000" cy="288000"/>
          </a:xfrm>
          <a:prstGeom prst="plus">
            <a:avLst>
              <a:gd name="adj" fmla="val 4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3906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4" grpId="1"/>
      <p:bldP spid="35" grpId="0"/>
      <p:bldP spid="36" grpId="0"/>
      <p:bldP spid="37" grpId="0"/>
      <p:bldP spid="37" grpId="1"/>
      <p:bldP spid="39" grpId="0"/>
      <p:bldP spid="40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5" y="4536530"/>
            <a:ext cx="1441269" cy="1441269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Enige aanbieder</a:t>
            </a:r>
          </a:p>
          <a:p>
            <a:r>
              <a:rPr lang="nl-NL" dirty="0" smtClean="0"/>
              <a:t>Kan de prijs ‘zelf bepalen’</a:t>
            </a:r>
          </a:p>
          <a:p>
            <a:r>
              <a:rPr lang="nl-NL" dirty="0" smtClean="0"/>
              <a:t>Concurrentie met auto</a:t>
            </a:r>
          </a:p>
          <a:p>
            <a:r>
              <a:rPr lang="nl-NL" dirty="0" smtClean="0"/>
              <a:t>Wel regels van de overheid</a:t>
            </a:r>
          </a:p>
        </p:txBody>
      </p:sp>
    </p:spTree>
    <p:extLst>
      <p:ext uri="{BB962C8B-B14F-4D97-AF65-F5344CB8AC3E}">
        <p14:creationId xmlns:p14="http://schemas.microsoft.com/office/powerpoint/2010/main" val="30622101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Meerdere kledingzaken in de buurt</a:t>
            </a:r>
          </a:p>
          <a:p>
            <a:r>
              <a:rPr lang="nl-NL" dirty="0" smtClean="0"/>
              <a:t>Klanten hebben vaak hun voorkeur</a:t>
            </a:r>
          </a:p>
          <a:p>
            <a:r>
              <a:rPr lang="nl-NL" dirty="0" smtClean="0"/>
              <a:t>Beperkte vrijheid in prijskeuze door winkel</a:t>
            </a:r>
          </a:p>
        </p:txBody>
      </p:sp>
      <p:pic>
        <p:nvPicPr>
          <p:cNvPr id="1026" name="Picture 2" descr="Afbeeldingsresultaat voor kledingwinkel krimpen aan den ijss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72" y="4536530"/>
            <a:ext cx="1779394" cy="11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20"/>
            <a:ext cx="10460038" cy="2590112"/>
          </a:xfrm>
        </p:spPr>
        <p:txBody>
          <a:bodyPr/>
          <a:lstStyle/>
          <a:p>
            <a:r>
              <a:rPr lang="nl-NL" dirty="0" smtClean="0"/>
              <a:t>Invloed op de prijs?</a:t>
            </a:r>
          </a:p>
          <a:p>
            <a:pPr lvl="1"/>
            <a:r>
              <a:rPr lang="nl-NL" dirty="0" smtClean="0"/>
              <a:t>Aantal aanbieders en vragers</a:t>
            </a:r>
          </a:p>
          <a:p>
            <a:pPr lvl="1"/>
            <a:r>
              <a:rPr lang="nl-NL" dirty="0" smtClean="0"/>
              <a:t>Omvang aanbieder(s) / vrager(s)</a:t>
            </a:r>
          </a:p>
          <a:p>
            <a:pPr lvl="1"/>
            <a:r>
              <a:rPr lang="nl-NL" dirty="0" smtClean="0"/>
              <a:t>Of de producten precies hetzelfde zijn van alle aanbieders</a:t>
            </a:r>
          </a:p>
          <a:p>
            <a:pPr lvl="1"/>
            <a:r>
              <a:rPr lang="nl-NL" dirty="0" smtClean="0"/>
              <a:t>Of iedereen over voldoende informatie beschikt</a:t>
            </a:r>
          </a:p>
          <a:p>
            <a:pPr lvl="1"/>
            <a:r>
              <a:rPr lang="nl-NL" dirty="0" smtClean="0"/>
              <a:t>Of er regels zijn die nieuwe producenten tegen kunnen houden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924718" y="4536530"/>
            <a:ext cx="8219532" cy="1986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Als aanbieder veel concurrentie van Jumbo en </a:t>
            </a:r>
            <a:r>
              <a:rPr lang="nl-NL" dirty="0" err="1" smtClean="0"/>
              <a:t>Lidle</a:t>
            </a:r>
            <a:r>
              <a:rPr lang="nl-NL" dirty="0" smtClean="0"/>
              <a:t>,</a:t>
            </a:r>
          </a:p>
          <a:p>
            <a:r>
              <a:rPr lang="nl-NL" dirty="0" smtClean="0"/>
              <a:t>daarom niet veel vrijheid in prijskeuze naar consument</a:t>
            </a:r>
          </a:p>
          <a:p>
            <a:endParaRPr lang="nl-NL" sz="1100" dirty="0"/>
          </a:p>
          <a:p>
            <a:r>
              <a:rPr lang="nl-NL" dirty="0" smtClean="0"/>
              <a:t>Als koper veel invloed op leverancier,</a:t>
            </a:r>
          </a:p>
          <a:p>
            <a:r>
              <a:rPr lang="nl-NL" dirty="0"/>
              <a:t>o</a:t>
            </a:r>
            <a:r>
              <a:rPr lang="nl-NL" dirty="0" smtClean="0"/>
              <a:t>mdat de meeste bedrijven afhankelijk zijn van de supermarkt voor de verkoop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605" y="4390182"/>
            <a:ext cx="1536383" cy="16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Volkomen concurrentie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3918856"/>
            <a:ext cx="10462760" cy="2682241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nl-NL" sz="1800" dirty="0"/>
              <a:t>veel = individu heeft geen invloed op de prijs</a:t>
            </a:r>
          </a:p>
          <a:p>
            <a:pPr marL="514350" indent="-457200"/>
            <a:r>
              <a:rPr lang="nl-NL" sz="1800" dirty="0"/>
              <a:t>homogeen: in ogen van de afnemers zijn de producten van alle aanbieders identiek. Herkenbaar:</a:t>
            </a:r>
          </a:p>
          <a:p>
            <a:pPr marL="57150" indent="0">
              <a:buNone/>
            </a:pPr>
            <a:r>
              <a:rPr lang="nl-NL" sz="1800" dirty="0">
                <a:sym typeface="Wingdings" pitchFamily="2" charset="2"/>
              </a:rPr>
              <a:t>	 producten diverse aanbieders hebben dezelfde prijs!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>
                <a:sym typeface="Wingdings" pitchFamily="2" charset="2"/>
              </a:rPr>
              <a:t>vreemde valuta, ruwe olie</a:t>
            </a:r>
          </a:p>
          <a:p>
            <a:pPr marL="514350" indent="-457200"/>
            <a:r>
              <a:rPr lang="nl-NL" sz="1800" dirty="0" smtClean="0">
                <a:sym typeface="Wingdings" pitchFamily="2" charset="2"/>
              </a:rPr>
              <a:t>transparante </a:t>
            </a:r>
            <a:r>
              <a:rPr lang="nl-NL" sz="1800" dirty="0">
                <a:sym typeface="Wingdings" pitchFamily="2" charset="2"/>
              </a:rPr>
              <a:t>markt (iedereen beschikt over alle informatie)</a:t>
            </a:r>
          </a:p>
          <a:p>
            <a:pPr marL="514350" indent="-457200"/>
            <a:r>
              <a:rPr lang="nl-NL" sz="1800" dirty="0">
                <a:sym typeface="Wingdings" pitchFamily="2" charset="2"/>
              </a:rPr>
              <a:t>vrije toetreding</a:t>
            </a:r>
            <a:endParaRPr lang="nl-NL" sz="1800" dirty="0"/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55847"/>
              </p:ext>
            </p:extLst>
          </p:nvPr>
        </p:nvGraphicFramePr>
        <p:xfrm>
          <a:off x="684211" y="1285445"/>
          <a:ext cx="9144001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16223" y="207709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00399" y="207709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26888" y="2077099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homogeen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96743" y="207709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aandelen</a:t>
            </a:r>
          </a:p>
        </p:txBody>
      </p:sp>
    </p:spTree>
    <p:extLst>
      <p:ext uri="{BB962C8B-B14F-4D97-AF65-F5344CB8AC3E}">
        <p14:creationId xmlns:p14="http://schemas.microsoft.com/office/powerpoint/2010/main" val="1799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monopolie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032067"/>
            <a:ext cx="10454052" cy="2316480"/>
          </a:xfrm>
        </p:spPr>
        <p:txBody>
          <a:bodyPr>
            <a:normAutofit/>
          </a:bodyPr>
          <a:lstStyle/>
          <a:p>
            <a:pPr marL="514350" indent="-457200"/>
            <a:r>
              <a:rPr lang="nl-NL" sz="1800" dirty="0"/>
              <a:t>1 = één aanbieder beheerst tenminste 80% van de markt</a:t>
            </a:r>
          </a:p>
          <a:p>
            <a:pPr marL="57150" indent="0">
              <a:buNone/>
            </a:pPr>
            <a:endParaRPr lang="nl-NL" sz="1800" dirty="0"/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Wettelijk</a:t>
            </a:r>
            <a:r>
              <a:rPr lang="nl-NL" sz="1800" dirty="0"/>
              <a:t> monopolie: bij wet mag alleen de Staatsdrukkerij bankbiljetten maken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Natuurlijk</a:t>
            </a:r>
            <a:r>
              <a:rPr lang="nl-NL" sz="1800" dirty="0"/>
              <a:t> monopolie: bepaalde zeldzame grondstoffen (bijv. het metaal ‘</a:t>
            </a:r>
            <a:r>
              <a:rPr lang="nl-NL" sz="1800" i="1" dirty="0" err="1"/>
              <a:t>lathaan</a:t>
            </a:r>
            <a:r>
              <a:rPr lang="nl-NL" sz="1800" dirty="0"/>
              <a:t>’)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b="1" dirty="0"/>
              <a:t>Economisch</a:t>
            </a:r>
            <a:r>
              <a:rPr lang="nl-NL" sz="1800" dirty="0"/>
              <a:t> monopolie: octrooi </a:t>
            </a:r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670"/>
              </p:ext>
            </p:extLst>
          </p:nvPr>
        </p:nvGraphicFramePr>
        <p:xfrm>
          <a:off x="684211" y="1268422"/>
          <a:ext cx="9144001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698073" y="32395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83723" y="323942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37073" y="3239420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homogeen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615450" y="32394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NS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oligopolie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075610"/>
            <a:ext cx="10454052" cy="2455819"/>
          </a:xfrm>
        </p:spPr>
        <p:txBody>
          <a:bodyPr>
            <a:normAutofit/>
          </a:bodyPr>
          <a:lstStyle/>
          <a:p>
            <a:pPr marL="400050"/>
            <a:r>
              <a:rPr lang="nl-NL" sz="1800" dirty="0"/>
              <a:t>enkele = een paar aanbieders beheersen tenminste 80% van de markt</a:t>
            </a:r>
          </a:p>
          <a:p>
            <a:pPr marL="57150" indent="0">
              <a:buNone/>
            </a:pPr>
            <a:endParaRPr lang="nl-NL" sz="1800" dirty="0"/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Geen prijsconcurrentie uit angst voor prijzenoorlog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Product onderscheiden t.o.v. concurrentie: heterogeen</a:t>
            </a:r>
          </a:p>
          <a:p>
            <a:pPr marL="514350" indent="-457200">
              <a:buFont typeface="Wingdings" pitchFamily="2" charset="2"/>
              <a:buChar char="v"/>
            </a:pPr>
            <a:r>
              <a:rPr lang="nl-NL" sz="1800" dirty="0"/>
              <a:t>Meeste consumentenartikelen</a:t>
            </a:r>
          </a:p>
          <a:p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79961"/>
              </p:ext>
            </p:extLst>
          </p:nvPr>
        </p:nvGraphicFramePr>
        <p:xfrm>
          <a:off x="684211" y="1268422"/>
          <a:ext cx="9144001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oligopolie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33653" y="2882380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enkele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73548" y="288238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68307" y="2882380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heterogeen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65184" y="2882380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Mobiele telefonie</a:t>
            </a:r>
          </a:p>
        </p:txBody>
      </p:sp>
    </p:spTree>
    <p:extLst>
      <p:ext uri="{BB962C8B-B14F-4D97-AF65-F5344CB8AC3E}">
        <p14:creationId xmlns:p14="http://schemas.microsoft.com/office/powerpoint/2010/main" val="27554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monopolistische concurrentie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4302031"/>
            <a:ext cx="10454052" cy="1746678"/>
          </a:xfrm>
        </p:spPr>
        <p:txBody>
          <a:bodyPr>
            <a:normAutofit/>
          </a:bodyPr>
          <a:lstStyle/>
          <a:p>
            <a:pPr marL="400050"/>
            <a:r>
              <a:rPr lang="nl-NL" sz="1800" dirty="0"/>
              <a:t>Binnen bepaalde grenzen blijven klanten ‘hun bedrijf’ trouw.</a:t>
            </a:r>
          </a:p>
          <a:p>
            <a:pPr marL="400050"/>
            <a:r>
              <a:rPr lang="nl-NL" sz="1800" dirty="0"/>
              <a:t>Reclame is belangrijk, omdat andere producenten sterk verwante producten aanbieden.</a:t>
            </a:r>
          </a:p>
          <a:p>
            <a:pPr marL="400050"/>
            <a:r>
              <a:rPr lang="nl-NL" sz="1800" dirty="0"/>
              <a:t>Veel keuzemogelijkheden voor de consument</a:t>
            </a:r>
          </a:p>
          <a:p>
            <a:pPr marL="57150" indent="0">
              <a:buNone/>
            </a:pPr>
            <a:endParaRPr lang="nl-NL" sz="1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11322"/>
              </p:ext>
            </p:extLst>
          </p:nvPr>
        </p:nvGraphicFramePr>
        <p:xfrm>
          <a:off x="684211" y="1268422"/>
          <a:ext cx="9144001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Marktvorm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aanbieders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vragers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Soort product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volkomen concurrentie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aandelen</a:t>
                      </a:r>
                      <a:endParaRPr lang="nl-NL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monopolistische concurrentie</a:t>
                      </a:r>
                      <a:endParaRPr lang="nl-NL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oligopolie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enkele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aseline="0" dirty="0" smtClean="0"/>
                        <a:t>heterogeen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Mobiele telefonie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monopolie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veel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homogeen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/>
                        <a:t>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485249" y="26103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977749" y="26103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43430" y="2610357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heterogeen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65736" y="2610357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kledingwinkel</a:t>
            </a:r>
            <a:endParaRPr lang="nl-NL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economielokaal havo">
  <a:themeElements>
    <a:clrScheme name="Econloka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06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" id="{9EB2C39E-BC9B-4043-BE36-76DDB70B0021}" vid="{BB7BDE6D-4D4A-44A3-B651-8286141FF9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</Template>
  <TotalTime>2261</TotalTime>
  <Words>578</Words>
  <Application>Microsoft Office PowerPoint</Application>
  <PresentationFormat>Breedbeeld</PresentationFormat>
  <Paragraphs>199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Courier New</vt:lpstr>
      <vt:lpstr>Wingdings</vt:lpstr>
      <vt:lpstr>Wingdings 3</vt:lpstr>
      <vt:lpstr>economielokaal havo</vt:lpstr>
      <vt:lpstr>Inleiding markten</vt:lpstr>
      <vt:lpstr>Sturing door prijs</vt:lpstr>
      <vt:lpstr>machtsverschillen</vt:lpstr>
      <vt:lpstr>machtsverschillen</vt:lpstr>
      <vt:lpstr>machtsverschillen</vt:lpstr>
      <vt:lpstr>Volkomen concurrentie</vt:lpstr>
      <vt:lpstr>monopolie</vt:lpstr>
      <vt:lpstr>oligopolie</vt:lpstr>
      <vt:lpstr>monopolistische concurrentie</vt:lpstr>
      <vt:lpstr>Samenvattend</vt:lpstr>
      <vt:lpstr>Welk soort markt?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markten</dc:title>
  <dc:creator>Paul Bloemers</dc:creator>
  <cp:lastModifiedBy>Paul Bloemers</cp:lastModifiedBy>
  <cp:revision>20</cp:revision>
  <dcterms:created xsi:type="dcterms:W3CDTF">2016-09-04T11:53:49Z</dcterms:created>
  <dcterms:modified xsi:type="dcterms:W3CDTF">2016-10-15T11:48:38Z</dcterms:modified>
</cp:coreProperties>
</file>