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0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werkblad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Prijs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Blad1!$A$2:$A$16</c:f>
              <c:numCache>
                <c:formatCode>General</c:formatCode>
                <c:ptCount val="15"/>
                <c:pt idx="0">
                  <c:v>20</c:v>
                </c:pt>
                <c:pt idx="1">
                  <c:v>18</c:v>
                </c:pt>
                <c:pt idx="2">
                  <c:v>16</c:v>
                </c:pt>
                <c:pt idx="3">
                  <c:v>14</c:v>
                </c:pt>
                <c:pt idx="4">
                  <c:v>12</c:v>
                </c:pt>
                <c:pt idx="13">
                  <c:v>2</c:v>
                </c:pt>
              </c:numCache>
            </c:numRef>
          </c:xVal>
          <c:yVal>
            <c:numRef>
              <c:f>Blad1!$B$2:$B$16</c:f>
              <c:numCache>
                <c:formatCode>General</c:formatCode>
                <c:ptCount val="15"/>
                <c:pt idx="0">
                  <c:v>0.25</c:v>
                </c:pt>
                <c:pt idx="1">
                  <c:v>0.5</c:v>
                </c:pt>
                <c:pt idx="2">
                  <c:v>0.75</c:v>
                </c:pt>
                <c:pt idx="3">
                  <c:v>1</c:v>
                </c:pt>
                <c:pt idx="4">
                  <c:v>1.25</c:v>
                </c:pt>
                <c:pt idx="5">
                  <c:v>1.5</c:v>
                </c:pt>
                <c:pt idx="6">
                  <c:v>1.75</c:v>
                </c:pt>
                <c:pt idx="7">
                  <c:v>2</c:v>
                </c:pt>
                <c:pt idx="8">
                  <c:v>2.25</c:v>
                </c:pt>
                <c:pt idx="9">
                  <c:v>2.5</c:v>
                </c:pt>
                <c:pt idx="10">
                  <c:v>2.75</c:v>
                </c:pt>
                <c:pt idx="11">
                  <c:v>3</c:v>
                </c:pt>
                <c:pt idx="12">
                  <c:v>3.25</c:v>
                </c:pt>
                <c:pt idx="13">
                  <c:v>3.5</c:v>
                </c:pt>
                <c:pt idx="14">
                  <c:v>3.75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D09-42FC-BF4E-64C45AC25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651808"/>
        <c:axId val="530506128"/>
      </c:scatterChart>
      <c:valAx>
        <c:axId val="526651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dirty="0" smtClean="0"/>
                  <a:t>Aantal vragers</a:t>
                </a:r>
                <a:endParaRPr lang="nl-NL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30506128"/>
        <c:crosses val="autoZero"/>
        <c:crossBetween val="midCat"/>
      </c:valAx>
      <c:valAx>
        <c:axId val="53050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dirty="0" smtClean="0"/>
                  <a:t>Prijs</a:t>
                </a:r>
                <a:endParaRPr lang="nl-NL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266518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2"/>
    </a:solidFill>
    <a:ln w="28575" cap="rnd" cmpd="sng" algn="ctr">
      <a:solidFill>
        <a:schemeClr val="lt1"/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Prijs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Blad1!$A$2:$A$13</c:f>
              <c:numCache>
                <c:formatCode>General</c:formatCode>
                <c:ptCount val="12"/>
                <c:pt idx="3">
                  <c:v>1</c:v>
                </c:pt>
                <c:pt idx="5">
                  <c:v>3</c:v>
                </c:pt>
                <c:pt idx="6">
                  <c:v>4</c:v>
                </c:pt>
              </c:numCache>
            </c:numRef>
          </c:xVal>
          <c:yVal>
            <c:numRef>
              <c:f>Blad1!$B$2:$B$13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D4B-4BCC-8C67-976C0D0B78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26651808"/>
        <c:axId val="530506128"/>
      </c:scatterChart>
      <c:valAx>
        <c:axId val="526651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dirty="0" smtClean="0"/>
                  <a:t>Aantal aanbieders</a:t>
                </a:r>
                <a:endParaRPr lang="nl-NL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30506128"/>
        <c:crosses val="autoZero"/>
        <c:crossBetween val="midCat"/>
      </c:valAx>
      <c:valAx>
        <c:axId val="530506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NL" dirty="0" smtClean="0"/>
                  <a:t>Prijs</a:t>
                </a:r>
                <a:endParaRPr lang="nl-NL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pPr>
              <a:endParaRPr lang="nl-N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266518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2"/>
    </a:solidFill>
    <a:ln w="28575" cap="rnd" cmpd="sng" algn="ctr">
      <a:solidFill>
        <a:schemeClr val="lt1"/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3101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28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72241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45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35208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06829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78400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497375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56713732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36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vwo</a:t>
            </a:r>
            <a:endParaRPr lang="nl-NL" sz="12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</a:t>
            </a:r>
            <a:endParaRPr lang="nl-NL" sz="12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 dirty="0" smtClean="0"/>
              <a:t>havo.economielokaal.nl</a:t>
            </a:r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9160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betalingsbereidheid van de consument</a:t>
            </a:r>
          </a:p>
          <a:p>
            <a:r>
              <a:rPr lang="nl-NL" dirty="0" smtClean="0"/>
              <a:t>en</a:t>
            </a:r>
          </a:p>
          <a:p>
            <a:r>
              <a:rPr lang="nl-NL" dirty="0" smtClean="0"/>
              <a:t>verkoopbereidheid van de producent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Vraag en aanbod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28332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vraag: experiment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Wil jij dit blikje cola kopen voor…</a:t>
            </a:r>
          </a:p>
        </p:txBody>
      </p:sp>
      <p:graphicFrame>
        <p:nvGraphicFramePr>
          <p:cNvPr id="17" name="Tijdelijke aanduiding voor inhoud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4169624"/>
              </p:ext>
            </p:extLst>
          </p:nvPr>
        </p:nvGraphicFramePr>
        <p:xfrm>
          <a:off x="7387207" y="1944304"/>
          <a:ext cx="3758848" cy="3879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251563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830629">
            <a:off x="4948881" y="357406"/>
            <a:ext cx="1803858" cy="1240152"/>
          </a:xfrm>
          <a:prstGeom prst="rect">
            <a:avLst/>
          </a:prstGeom>
        </p:spPr>
      </p:pic>
      <p:sp>
        <p:nvSpPr>
          <p:cNvPr id="54" name="Titel 5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voorbeeld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6816080" y="16288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flipH="1">
            <a:off x="6816080" y="51571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816080" y="162880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816080" y="234888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816080" y="306896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816080" y="3789040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816080" y="4509120"/>
            <a:ext cx="3592016" cy="0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536160" y="162880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256240" y="162880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976320" y="162880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696400" y="162880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416480" y="1628800"/>
            <a:ext cx="0" cy="3528392"/>
          </a:xfrm>
          <a:prstGeom prst="lin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8688288" y="5517232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totale vraag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5774887" y="1892913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euro’s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312024" y="429309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5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312024" y="292494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15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312024" y="2195572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20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312024" y="1484784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25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080423" y="5229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1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813847" y="5229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2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8533927" y="5229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3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9254007" y="5229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4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9902079" y="5229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5</a:t>
            </a:r>
            <a:endParaRPr lang="nl-NL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8" name="Groep 27"/>
          <p:cNvGrpSpPr/>
          <p:nvPr/>
        </p:nvGrpSpPr>
        <p:grpSpPr>
          <a:xfrm>
            <a:off x="8431611" y="3411659"/>
            <a:ext cx="404002" cy="1732296"/>
            <a:chOff x="6826555" y="3376037"/>
            <a:chExt cx="404002" cy="1732296"/>
          </a:xfrm>
        </p:grpSpPr>
        <p:sp>
          <p:nvSpPr>
            <p:cNvPr id="29" name="Rechthoek 28"/>
            <p:cNvSpPr/>
            <p:nvPr/>
          </p:nvSpPr>
          <p:spPr>
            <a:xfrm>
              <a:off x="6826555" y="3376037"/>
              <a:ext cx="404002" cy="1732296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30" name="Tekstvak 29"/>
            <p:cNvSpPr txBox="1"/>
            <p:nvPr/>
          </p:nvSpPr>
          <p:spPr>
            <a:xfrm rot="16200000">
              <a:off x="6593148" y="4461672"/>
              <a:ext cx="8708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Annette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9863195" y="4279955"/>
            <a:ext cx="398636" cy="864000"/>
            <a:chOff x="8258139" y="4244333"/>
            <a:chExt cx="398636" cy="864000"/>
          </a:xfrm>
        </p:grpSpPr>
        <p:sp>
          <p:nvSpPr>
            <p:cNvPr id="32" name="Rechthoek 31"/>
            <p:cNvSpPr/>
            <p:nvPr/>
          </p:nvSpPr>
          <p:spPr>
            <a:xfrm>
              <a:off x="8258139" y="4244333"/>
              <a:ext cx="398636" cy="86400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33" name="Tekstvak 32"/>
            <p:cNvSpPr txBox="1"/>
            <p:nvPr/>
          </p:nvSpPr>
          <p:spPr>
            <a:xfrm rot="16200000">
              <a:off x="8165578" y="4620401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Jaap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4" name="Groep 33"/>
          <p:cNvGrpSpPr/>
          <p:nvPr/>
        </p:nvGrpSpPr>
        <p:grpSpPr>
          <a:xfrm>
            <a:off x="9146424" y="3807701"/>
            <a:ext cx="398636" cy="1335389"/>
            <a:chOff x="7541368" y="3772079"/>
            <a:chExt cx="398636" cy="1335389"/>
          </a:xfrm>
        </p:grpSpPr>
        <p:sp>
          <p:nvSpPr>
            <p:cNvPr id="35" name="Rechthoek 34"/>
            <p:cNvSpPr/>
            <p:nvPr/>
          </p:nvSpPr>
          <p:spPr>
            <a:xfrm>
              <a:off x="7541368" y="3772079"/>
              <a:ext cx="398636" cy="1335389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36" name="Tekstvak 35"/>
            <p:cNvSpPr txBox="1"/>
            <p:nvPr/>
          </p:nvSpPr>
          <p:spPr>
            <a:xfrm rot="16200000">
              <a:off x="7416719" y="4587258"/>
              <a:ext cx="64793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err="1" smtClean="0">
                  <a:solidFill>
                    <a:schemeClr val="bg1"/>
                  </a:solidFill>
                </a:rPr>
                <a:t>Sanja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Groep 36"/>
          <p:cNvGrpSpPr/>
          <p:nvPr/>
        </p:nvGrpSpPr>
        <p:grpSpPr>
          <a:xfrm>
            <a:off x="7714841" y="2758685"/>
            <a:ext cx="400692" cy="2385270"/>
            <a:chOff x="6109785" y="2723063"/>
            <a:chExt cx="400692" cy="2385270"/>
          </a:xfrm>
        </p:grpSpPr>
        <p:sp>
          <p:nvSpPr>
            <p:cNvPr id="38" name="Rechthoek 37"/>
            <p:cNvSpPr/>
            <p:nvPr/>
          </p:nvSpPr>
          <p:spPr>
            <a:xfrm>
              <a:off x="6109785" y="2723063"/>
              <a:ext cx="400692" cy="2385270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39" name="Tekstvak 38"/>
            <p:cNvSpPr txBox="1"/>
            <p:nvPr/>
          </p:nvSpPr>
          <p:spPr>
            <a:xfrm rot="16200000">
              <a:off x="5983760" y="4576838"/>
              <a:ext cx="6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Rinus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6984726" y="2367542"/>
            <a:ext cx="397383" cy="2776413"/>
            <a:chOff x="5379670" y="2331920"/>
            <a:chExt cx="397383" cy="2776413"/>
          </a:xfrm>
        </p:grpSpPr>
        <p:sp>
          <p:nvSpPr>
            <p:cNvPr id="41" name="Rechthoek 40"/>
            <p:cNvSpPr/>
            <p:nvPr/>
          </p:nvSpPr>
          <p:spPr>
            <a:xfrm>
              <a:off x="5379670" y="2331920"/>
              <a:ext cx="397383" cy="2776413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lang="nl-NL" sz="700" dirty="0" err="1"/>
            </a:p>
          </p:txBody>
        </p:sp>
        <p:sp>
          <p:nvSpPr>
            <p:cNvPr id="42" name="Tekstvak 41"/>
            <p:cNvSpPr txBox="1"/>
            <p:nvPr/>
          </p:nvSpPr>
          <p:spPr>
            <a:xfrm rot="16200000">
              <a:off x="5236472" y="4547272"/>
              <a:ext cx="6837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b="1" dirty="0" smtClean="0">
                  <a:solidFill>
                    <a:schemeClr val="bg1"/>
                  </a:solidFill>
                </a:rPr>
                <a:t>Suzan</a:t>
              </a:r>
              <a:endParaRPr lang="nl-NL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9" name="Tekstvak 48"/>
          <p:cNvSpPr txBox="1"/>
          <p:nvPr/>
        </p:nvSpPr>
        <p:spPr>
          <a:xfrm>
            <a:off x="6312024" y="360280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>
                    <a:lumMod val="65000"/>
                    <a:lumOff val="35000"/>
                  </a:schemeClr>
                </a:solidFill>
              </a:rPr>
              <a:t>10</a:t>
            </a:r>
          </a:p>
        </p:txBody>
      </p:sp>
      <p:sp>
        <p:nvSpPr>
          <p:cNvPr id="51" name="Tijdelijke aanduiding voor inhoud 26"/>
          <p:cNvSpPr txBox="1">
            <a:spLocks/>
          </p:cNvSpPr>
          <p:nvPr/>
        </p:nvSpPr>
        <p:spPr>
          <a:xfrm>
            <a:off x="677006" y="1621835"/>
            <a:ext cx="4781402" cy="4918923"/>
          </a:xfrm>
          <a:prstGeom prst="rect">
            <a:avLst/>
          </a:prstGeom>
        </p:spPr>
        <p:txBody>
          <a:bodyPr>
            <a:normAutofit/>
          </a:bodyPr>
          <a:lstStyle>
            <a:lvl1pPr marL="2143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15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3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9001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2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157288" indent="-128588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0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1585913" indent="-214313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05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05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sz="1800" dirty="0" smtClean="0"/>
              <a:t>Suzan is bereid om € 20 te betalen</a:t>
            </a:r>
          </a:p>
          <a:p>
            <a:endParaRPr lang="nl-NL" sz="1800" dirty="0" smtClean="0"/>
          </a:p>
          <a:p>
            <a:r>
              <a:rPr lang="nl-NL" sz="1800" dirty="0" smtClean="0"/>
              <a:t>Rinus is bereid om € 17,50 te betalen</a:t>
            </a:r>
          </a:p>
          <a:p>
            <a:endParaRPr lang="nl-NL" sz="1800" dirty="0" smtClean="0"/>
          </a:p>
          <a:p>
            <a:r>
              <a:rPr lang="nl-NL" sz="1800" dirty="0" smtClean="0"/>
              <a:t>Annette is bereid om € 12,50 te betalen</a:t>
            </a:r>
          </a:p>
          <a:p>
            <a:endParaRPr lang="nl-NL" sz="1800" dirty="0" smtClean="0"/>
          </a:p>
          <a:p>
            <a:r>
              <a:rPr lang="nl-NL" sz="1800" dirty="0" err="1" smtClean="0"/>
              <a:t>Sanja</a:t>
            </a:r>
            <a:r>
              <a:rPr lang="nl-NL" sz="1800" dirty="0" smtClean="0"/>
              <a:t> is bereid om € 10 te betalen</a:t>
            </a:r>
          </a:p>
          <a:p>
            <a:endParaRPr lang="nl-NL" sz="1800" dirty="0" smtClean="0"/>
          </a:p>
          <a:p>
            <a:r>
              <a:rPr lang="nl-NL" sz="1800" dirty="0" smtClean="0"/>
              <a:t>Jaap is bereid om € 7 te betalen</a:t>
            </a:r>
          </a:p>
          <a:p>
            <a:endParaRPr lang="nl-NL" sz="1800" dirty="0"/>
          </a:p>
          <a:p>
            <a:r>
              <a:rPr lang="nl-NL" sz="1800" dirty="0" smtClean="0"/>
              <a:t>Hoe lager de prijs wordt, hoe meer mensen </a:t>
            </a:r>
            <a:r>
              <a:rPr lang="nl-NL" sz="1800" dirty="0" smtClean="0"/>
              <a:t>het boek willen </a:t>
            </a:r>
            <a:r>
              <a:rPr lang="nl-NL" sz="1800" dirty="0" smtClean="0"/>
              <a:t>kopen.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205042645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Wordt bepaald door de </a:t>
            </a:r>
            <a:r>
              <a:rPr lang="nl-NL" b="1" u="sng" dirty="0" smtClean="0"/>
              <a:t>betalingsbereidheid</a:t>
            </a:r>
            <a:r>
              <a:rPr lang="nl-NL" dirty="0" smtClean="0"/>
              <a:t> van de consument.</a:t>
            </a:r>
          </a:p>
          <a:p>
            <a:pPr marL="0" indent="0">
              <a:buNone/>
            </a:pPr>
            <a:r>
              <a:rPr lang="nl-NL" dirty="0" smtClean="0"/>
              <a:t>= </a:t>
            </a:r>
            <a:br>
              <a:rPr lang="nl-NL" dirty="0" smtClean="0"/>
            </a:br>
            <a:r>
              <a:rPr lang="nl-NL" dirty="0" smtClean="0"/>
              <a:t>maximum bedrag dat de consument aan een product wil uitgeven.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Hoe lager de prijs,</a:t>
            </a:r>
          </a:p>
          <a:p>
            <a:pPr marL="0" indent="0">
              <a:buNone/>
            </a:pPr>
            <a:r>
              <a:rPr lang="nl-NL" dirty="0" smtClean="0"/>
              <a:t>hoe meer consumenten bereid zijn het product te kopen.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7493785" y="2172809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93785" y="217280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93785" y="289288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93785" y="361296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3785" y="433304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93785" y="505312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21386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93394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65402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37410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109418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365993" y="6139072"/>
            <a:ext cx="21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collectieve vraag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6371293" y="272259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euro’s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989729" y="48371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989729" y="41170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89729" y="34689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989729" y="27395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989729" y="202879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4461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7522361" y="2926756"/>
            <a:ext cx="108000" cy="277641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8" name="Rechthoek 27"/>
          <p:cNvSpPr/>
          <p:nvPr/>
        </p:nvSpPr>
        <p:spPr>
          <a:xfrm>
            <a:off x="7674761" y="2996968"/>
            <a:ext cx="108000" cy="270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9" name="Rechthoek 28"/>
          <p:cNvSpPr/>
          <p:nvPr/>
        </p:nvSpPr>
        <p:spPr>
          <a:xfrm>
            <a:off x="7827161" y="3068968"/>
            <a:ext cx="108000" cy="262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0" name="Rechthoek 29"/>
          <p:cNvSpPr/>
          <p:nvPr/>
        </p:nvSpPr>
        <p:spPr>
          <a:xfrm>
            <a:off x="7979561" y="3145160"/>
            <a:ext cx="108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1" name="Rechthoek 30"/>
          <p:cNvSpPr/>
          <p:nvPr/>
        </p:nvSpPr>
        <p:spPr>
          <a:xfrm>
            <a:off x="8131961" y="3211835"/>
            <a:ext cx="108000" cy="248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2" name="Rechthoek 31"/>
          <p:cNvSpPr/>
          <p:nvPr/>
        </p:nvSpPr>
        <p:spPr>
          <a:xfrm>
            <a:off x="8284361" y="3286796"/>
            <a:ext cx="108000" cy="241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3" name="Rechthoek 32"/>
          <p:cNvSpPr/>
          <p:nvPr/>
        </p:nvSpPr>
        <p:spPr>
          <a:xfrm>
            <a:off x="8436761" y="3358804"/>
            <a:ext cx="108000" cy="234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4" name="Rechthoek 33"/>
          <p:cNvSpPr/>
          <p:nvPr/>
        </p:nvSpPr>
        <p:spPr>
          <a:xfrm>
            <a:off x="8589161" y="3430812"/>
            <a:ext cx="108000" cy="226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5" name="Rechthoek 34"/>
          <p:cNvSpPr/>
          <p:nvPr/>
        </p:nvSpPr>
        <p:spPr>
          <a:xfrm>
            <a:off x="8741561" y="3502820"/>
            <a:ext cx="108000" cy="219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6" name="Rechthoek 35"/>
          <p:cNvSpPr/>
          <p:nvPr/>
        </p:nvSpPr>
        <p:spPr>
          <a:xfrm>
            <a:off x="8893961" y="3574828"/>
            <a:ext cx="108000" cy="212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7" name="Tekstvak 36"/>
          <p:cNvSpPr txBox="1"/>
          <p:nvPr/>
        </p:nvSpPr>
        <p:spPr>
          <a:xfrm>
            <a:off x="80574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8767703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9046361" y="3646836"/>
            <a:ext cx="108000" cy="205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0" name="Rechthoek 39"/>
          <p:cNvSpPr/>
          <p:nvPr/>
        </p:nvSpPr>
        <p:spPr>
          <a:xfrm>
            <a:off x="9198761" y="3718844"/>
            <a:ext cx="108000" cy="198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1" name="Rechthoek 40"/>
          <p:cNvSpPr/>
          <p:nvPr/>
        </p:nvSpPr>
        <p:spPr>
          <a:xfrm>
            <a:off x="9351161" y="3790852"/>
            <a:ext cx="108000" cy="19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2" name="Rechthoek 41"/>
          <p:cNvSpPr/>
          <p:nvPr/>
        </p:nvSpPr>
        <p:spPr>
          <a:xfrm>
            <a:off x="9503561" y="3862860"/>
            <a:ext cx="108000" cy="183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3" name="Rechthoek 42"/>
          <p:cNvSpPr/>
          <p:nvPr/>
        </p:nvSpPr>
        <p:spPr>
          <a:xfrm>
            <a:off x="9655961" y="3934868"/>
            <a:ext cx="108000" cy="176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4" name="Rechthoek 43"/>
          <p:cNvSpPr/>
          <p:nvPr/>
        </p:nvSpPr>
        <p:spPr>
          <a:xfrm>
            <a:off x="9808361" y="4006876"/>
            <a:ext cx="108000" cy="169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5" name="Rechthoek 44"/>
          <p:cNvSpPr/>
          <p:nvPr/>
        </p:nvSpPr>
        <p:spPr>
          <a:xfrm>
            <a:off x="9960761" y="4078884"/>
            <a:ext cx="108000" cy="162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6" name="Rechthoek 45"/>
          <p:cNvSpPr/>
          <p:nvPr/>
        </p:nvSpPr>
        <p:spPr>
          <a:xfrm>
            <a:off x="10113161" y="4150892"/>
            <a:ext cx="108000" cy="154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7" name="Rechthoek 46"/>
          <p:cNvSpPr/>
          <p:nvPr/>
        </p:nvSpPr>
        <p:spPr>
          <a:xfrm>
            <a:off x="10265561" y="4222900"/>
            <a:ext cx="108000" cy="147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8" name="Rechthoek 47"/>
          <p:cNvSpPr/>
          <p:nvPr/>
        </p:nvSpPr>
        <p:spPr>
          <a:xfrm>
            <a:off x="10417961" y="4294908"/>
            <a:ext cx="108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9" name="Rechthoek 48"/>
          <p:cNvSpPr/>
          <p:nvPr/>
        </p:nvSpPr>
        <p:spPr>
          <a:xfrm>
            <a:off x="10570361" y="4366916"/>
            <a:ext cx="108000" cy="133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0" name="Rechthoek 49"/>
          <p:cNvSpPr/>
          <p:nvPr/>
        </p:nvSpPr>
        <p:spPr>
          <a:xfrm>
            <a:off x="10722761" y="4438924"/>
            <a:ext cx="108000" cy="126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1" name="Rechthoek 50"/>
          <p:cNvSpPr/>
          <p:nvPr/>
        </p:nvSpPr>
        <p:spPr>
          <a:xfrm>
            <a:off x="10875161" y="4510932"/>
            <a:ext cx="108000" cy="118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2" name="Tekstvak 51"/>
          <p:cNvSpPr txBox="1"/>
          <p:nvPr/>
        </p:nvSpPr>
        <p:spPr>
          <a:xfrm>
            <a:off x="9521691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10294729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20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8254866" y="2224577"/>
            <a:ext cx="2163095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1600" dirty="0" smtClean="0"/>
              <a:t>Betalingsbereidheid</a:t>
            </a:r>
            <a:endParaRPr lang="nl-NL" sz="1600" dirty="0"/>
          </a:p>
        </p:txBody>
      </p:sp>
      <p:cxnSp>
        <p:nvCxnSpPr>
          <p:cNvPr id="6" name="Rechte verbindingslijn 5"/>
          <p:cNvCxnSpPr/>
          <p:nvPr/>
        </p:nvCxnSpPr>
        <p:spPr>
          <a:xfrm flipH="1">
            <a:off x="7493785" y="5701201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>
            <a:stCxn id="25" idx="0"/>
            <a:endCxn id="51" idx="0"/>
          </p:cNvCxnSpPr>
          <p:nvPr/>
        </p:nvCxnSpPr>
        <p:spPr>
          <a:xfrm>
            <a:off x="7576361" y="2926756"/>
            <a:ext cx="3352800" cy="15841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Tekstvak 72"/>
          <p:cNvSpPr txBox="1"/>
          <p:nvPr/>
        </p:nvSpPr>
        <p:spPr>
          <a:xfrm>
            <a:off x="10871301" y="4083106"/>
            <a:ext cx="470000" cy="369332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</a:t>
            </a:r>
            <a:r>
              <a:rPr lang="nl-NL" baseline="-25000" dirty="0" err="1" smtClean="0">
                <a:solidFill>
                  <a:schemeClr val="bg1"/>
                </a:solidFill>
              </a:rPr>
              <a:t>v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10110010" y="6406018"/>
            <a:ext cx="1215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×100.000 stuks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8109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5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4" grpId="0" animBg="1"/>
      <p:bldP spid="73" grpId="0" animBg="1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aanbod: experiment</a:t>
            </a:r>
            <a:endParaRPr lang="nl-NL" dirty="0"/>
          </a:p>
        </p:txBody>
      </p:sp>
      <p:sp>
        <p:nvSpPr>
          <p:cNvPr id="7" name="Tijdelijke aanduiding voor inhoud 3"/>
          <p:cNvSpPr txBox="1">
            <a:spLocks/>
          </p:cNvSpPr>
          <p:nvPr/>
        </p:nvSpPr>
        <p:spPr>
          <a:xfrm>
            <a:off x="684211" y="1619250"/>
            <a:ext cx="4937655" cy="4705350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  <a:defRPr sz="20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Courier New" panose="02070309020205020404" pitchFamily="49" charset="0"/>
              <a:buChar char="o"/>
              <a:defRPr sz="16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§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Arial" panose="020B0604020202020204" pitchFamily="34" charset="0"/>
              <a:buChar char="•"/>
              <a:defRPr sz="1400" kern="1200" cap="none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Wil jij ‘s avonds om 9 uur vakken vullen bij de supermarkt voor…</a:t>
            </a:r>
          </a:p>
        </p:txBody>
      </p:sp>
      <p:graphicFrame>
        <p:nvGraphicFramePr>
          <p:cNvPr id="8" name="Tijdelijke aanduiding voor inhoud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260536"/>
              </p:ext>
            </p:extLst>
          </p:nvPr>
        </p:nvGraphicFramePr>
        <p:xfrm>
          <a:off x="6913984" y="1944304"/>
          <a:ext cx="4232071" cy="3879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435176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AANBOD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Wordt bepaald door de </a:t>
            </a:r>
            <a:r>
              <a:rPr lang="nl-NL" b="1" u="sng" dirty="0" smtClean="0"/>
              <a:t>verkoopbereidheid</a:t>
            </a:r>
            <a:r>
              <a:rPr lang="nl-NL" dirty="0" smtClean="0"/>
              <a:t> van de producent.</a:t>
            </a:r>
          </a:p>
          <a:p>
            <a:pPr marL="0" indent="0">
              <a:buNone/>
            </a:pPr>
            <a:r>
              <a:rPr lang="nl-NL" dirty="0" smtClean="0"/>
              <a:t>= </a:t>
            </a:r>
            <a:br>
              <a:rPr lang="nl-NL" dirty="0" smtClean="0"/>
            </a:br>
            <a:r>
              <a:rPr lang="nl-NL" dirty="0" smtClean="0"/>
              <a:t>minimum bedrag dat de producent aan een product wil verdienen.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Hoe hoger de prijs,</a:t>
            </a:r>
          </a:p>
          <a:p>
            <a:pPr marL="0" indent="0">
              <a:buNone/>
            </a:pPr>
            <a:r>
              <a:rPr lang="nl-NL" dirty="0" smtClean="0"/>
              <a:t>hoe meer producenten bereid zijn het product aan te bieden.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Oorzaak: productiekosten bedrijven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7493785" y="2172809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7493785" y="217280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7493785" y="289288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7493785" y="361296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3785" y="433304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493785" y="5053129"/>
            <a:ext cx="3592016" cy="0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21386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93394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65402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37410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1094185" y="2172809"/>
            <a:ext cx="0" cy="3528392"/>
          </a:xfrm>
          <a:prstGeom prst="line">
            <a:avLst/>
          </a:prstGeom>
          <a:ln w="3175">
            <a:solidFill>
              <a:schemeClr val="bg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9365993" y="6139072"/>
            <a:ext cx="21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collectieve vraag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6371293" y="2722596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euro’s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989729" y="483710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989729" y="411702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nl-NL"/>
            </a:defPPr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989729" y="346895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15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989729" y="273958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20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989729" y="2028793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25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74461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8057460" y="57732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38" name="Tekstvak 37"/>
          <p:cNvSpPr txBox="1"/>
          <p:nvPr/>
        </p:nvSpPr>
        <p:spPr>
          <a:xfrm>
            <a:off x="8767703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25" name="Rechthoek 24"/>
          <p:cNvSpPr/>
          <p:nvPr/>
        </p:nvSpPr>
        <p:spPr>
          <a:xfrm flipH="1">
            <a:off x="10875161" y="2926756"/>
            <a:ext cx="108000" cy="2776413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8" name="Rechthoek 27"/>
          <p:cNvSpPr/>
          <p:nvPr/>
        </p:nvSpPr>
        <p:spPr>
          <a:xfrm flipH="1">
            <a:off x="10722761" y="2996968"/>
            <a:ext cx="108000" cy="270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29" name="Rechthoek 28"/>
          <p:cNvSpPr/>
          <p:nvPr/>
        </p:nvSpPr>
        <p:spPr>
          <a:xfrm flipH="1">
            <a:off x="10570361" y="3068968"/>
            <a:ext cx="108000" cy="262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0" name="Rechthoek 29"/>
          <p:cNvSpPr/>
          <p:nvPr/>
        </p:nvSpPr>
        <p:spPr>
          <a:xfrm flipH="1">
            <a:off x="10417961" y="3145160"/>
            <a:ext cx="108000" cy="255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1" name="Rechthoek 30"/>
          <p:cNvSpPr/>
          <p:nvPr/>
        </p:nvSpPr>
        <p:spPr>
          <a:xfrm flipH="1">
            <a:off x="10265561" y="3211835"/>
            <a:ext cx="108000" cy="248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2" name="Rechthoek 31"/>
          <p:cNvSpPr/>
          <p:nvPr/>
        </p:nvSpPr>
        <p:spPr>
          <a:xfrm flipH="1">
            <a:off x="10113161" y="3286796"/>
            <a:ext cx="108000" cy="241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3" name="Rechthoek 32"/>
          <p:cNvSpPr/>
          <p:nvPr/>
        </p:nvSpPr>
        <p:spPr>
          <a:xfrm flipH="1">
            <a:off x="9960761" y="3358804"/>
            <a:ext cx="108000" cy="234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4" name="Rechthoek 33"/>
          <p:cNvSpPr/>
          <p:nvPr/>
        </p:nvSpPr>
        <p:spPr>
          <a:xfrm flipH="1">
            <a:off x="9808361" y="3430812"/>
            <a:ext cx="108000" cy="226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5" name="Rechthoek 34"/>
          <p:cNvSpPr/>
          <p:nvPr/>
        </p:nvSpPr>
        <p:spPr>
          <a:xfrm flipH="1">
            <a:off x="9655961" y="3502820"/>
            <a:ext cx="108000" cy="219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6" name="Rechthoek 35"/>
          <p:cNvSpPr/>
          <p:nvPr/>
        </p:nvSpPr>
        <p:spPr>
          <a:xfrm flipH="1">
            <a:off x="9503561" y="3574828"/>
            <a:ext cx="108000" cy="212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39" name="Rechthoek 38"/>
          <p:cNvSpPr/>
          <p:nvPr/>
        </p:nvSpPr>
        <p:spPr>
          <a:xfrm flipH="1">
            <a:off x="9351161" y="3646836"/>
            <a:ext cx="108000" cy="205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0" name="Rechthoek 39"/>
          <p:cNvSpPr/>
          <p:nvPr/>
        </p:nvSpPr>
        <p:spPr>
          <a:xfrm flipH="1">
            <a:off x="9198761" y="3718844"/>
            <a:ext cx="108000" cy="198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1" name="Rechthoek 40"/>
          <p:cNvSpPr/>
          <p:nvPr/>
        </p:nvSpPr>
        <p:spPr>
          <a:xfrm flipH="1">
            <a:off x="9046361" y="3790852"/>
            <a:ext cx="108000" cy="190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2" name="Rechthoek 41"/>
          <p:cNvSpPr/>
          <p:nvPr/>
        </p:nvSpPr>
        <p:spPr>
          <a:xfrm flipH="1">
            <a:off x="8893961" y="3862860"/>
            <a:ext cx="108000" cy="183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3" name="Rechthoek 42"/>
          <p:cNvSpPr/>
          <p:nvPr/>
        </p:nvSpPr>
        <p:spPr>
          <a:xfrm flipH="1">
            <a:off x="8741561" y="3934868"/>
            <a:ext cx="108000" cy="176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4" name="Rechthoek 43"/>
          <p:cNvSpPr/>
          <p:nvPr/>
        </p:nvSpPr>
        <p:spPr>
          <a:xfrm flipH="1">
            <a:off x="8589161" y="4006876"/>
            <a:ext cx="108000" cy="169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5" name="Rechthoek 44"/>
          <p:cNvSpPr/>
          <p:nvPr/>
        </p:nvSpPr>
        <p:spPr>
          <a:xfrm flipH="1">
            <a:off x="8436761" y="4078884"/>
            <a:ext cx="108000" cy="162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6" name="Rechthoek 45"/>
          <p:cNvSpPr/>
          <p:nvPr/>
        </p:nvSpPr>
        <p:spPr>
          <a:xfrm flipH="1">
            <a:off x="8284361" y="4150892"/>
            <a:ext cx="108000" cy="154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7" name="Rechthoek 46"/>
          <p:cNvSpPr/>
          <p:nvPr/>
        </p:nvSpPr>
        <p:spPr>
          <a:xfrm flipH="1">
            <a:off x="8131961" y="4222900"/>
            <a:ext cx="108000" cy="1476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8" name="Rechthoek 47"/>
          <p:cNvSpPr/>
          <p:nvPr/>
        </p:nvSpPr>
        <p:spPr>
          <a:xfrm flipH="1">
            <a:off x="7979561" y="4294908"/>
            <a:ext cx="108000" cy="1404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49" name="Rechthoek 48"/>
          <p:cNvSpPr/>
          <p:nvPr/>
        </p:nvSpPr>
        <p:spPr>
          <a:xfrm flipH="1">
            <a:off x="7827161" y="4366916"/>
            <a:ext cx="108000" cy="1332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0" name="Rechthoek 49"/>
          <p:cNvSpPr/>
          <p:nvPr/>
        </p:nvSpPr>
        <p:spPr>
          <a:xfrm flipH="1">
            <a:off x="7674761" y="4438924"/>
            <a:ext cx="108000" cy="1260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1" name="Rechthoek 50"/>
          <p:cNvSpPr/>
          <p:nvPr/>
        </p:nvSpPr>
        <p:spPr>
          <a:xfrm flipH="1">
            <a:off x="7522361" y="4510932"/>
            <a:ext cx="108000" cy="11880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nl-NL" sz="700" dirty="0" err="1"/>
          </a:p>
        </p:txBody>
      </p:sp>
      <p:sp>
        <p:nvSpPr>
          <p:cNvPr id="52" name="Tekstvak 51"/>
          <p:cNvSpPr txBox="1"/>
          <p:nvPr/>
        </p:nvSpPr>
        <p:spPr>
          <a:xfrm>
            <a:off x="9521691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15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10294729" y="577320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>
                <a:solidFill>
                  <a:schemeClr val="bg1"/>
                </a:solidFill>
              </a:rPr>
              <a:t>20</a:t>
            </a:r>
            <a:endParaRPr lang="nl-NL" sz="1400" dirty="0">
              <a:solidFill>
                <a:schemeClr val="bg1"/>
              </a:solidFill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8254866" y="2224577"/>
            <a:ext cx="2163095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1600" dirty="0" smtClean="0"/>
              <a:t>Verkoopbereidheid</a:t>
            </a:r>
            <a:endParaRPr lang="nl-NL" sz="1600" dirty="0"/>
          </a:p>
        </p:txBody>
      </p:sp>
      <p:cxnSp>
        <p:nvCxnSpPr>
          <p:cNvPr id="6" name="Rechte verbindingslijn 5"/>
          <p:cNvCxnSpPr/>
          <p:nvPr/>
        </p:nvCxnSpPr>
        <p:spPr>
          <a:xfrm flipH="1">
            <a:off x="7493785" y="5701201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Rechte verbindingslijn 71"/>
          <p:cNvCxnSpPr>
            <a:stCxn id="25" idx="0"/>
            <a:endCxn id="51" idx="0"/>
          </p:cNvCxnSpPr>
          <p:nvPr/>
        </p:nvCxnSpPr>
        <p:spPr>
          <a:xfrm flipH="1">
            <a:off x="7576361" y="2926756"/>
            <a:ext cx="3352800" cy="15841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Tekstvak 72"/>
          <p:cNvSpPr txBox="1"/>
          <p:nvPr/>
        </p:nvSpPr>
        <p:spPr>
          <a:xfrm>
            <a:off x="10807145" y="2506996"/>
            <a:ext cx="490840" cy="369332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</a:t>
            </a:r>
            <a:r>
              <a:rPr lang="nl-NL" baseline="-25000" dirty="0" err="1" smtClean="0">
                <a:solidFill>
                  <a:schemeClr val="bg1"/>
                </a:solidFill>
              </a:rPr>
              <a:t>a</a:t>
            </a:r>
            <a:endParaRPr lang="nl-NL" baseline="-25000" dirty="0">
              <a:solidFill>
                <a:schemeClr val="bg1"/>
              </a:solidFill>
            </a:endParaRPr>
          </a:p>
        </p:txBody>
      </p:sp>
      <p:sp>
        <p:nvSpPr>
          <p:cNvPr id="55" name="Tekstvak 54"/>
          <p:cNvSpPr txBox="1"/>
          <p:nvPr/>
        </p:nvSpPr>
        <p:spPr>
          <a:xfrm>
            <a:off x="10110010" y="6406018"/>
            <a:ext cx="1215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>
                <a:solidFill>
                  <a:schemeClr val="bg1"/>
                </a:solidFill>
              </a:rPr>
              <a:t>×100.000 stuks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2806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5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5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30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4" grpId="0" animBg="1"/>
      <p:bldP spid="73" grpId="0" animBg="1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816387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7EE3C453-B8FA-4545-AE52-74E5982772BF}" vid="{272075D8-224F-4D71-A158-7037FE08C6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78</TotalTime>
  <Words>181</Words>
  <Application>Microsoft Office PowerPoint</Application>
  <PresentationFormat>Breedbeeld</PresentationFormat>
  <Paragraphs>85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Courier New</vt:lpstr>
      <vt:lpstr>Wingdings</vt:lpstr>
      <vt:lpstr>Wingdings 3</vt:lpstr>
      <vt:lpstr>Economielokaal havo</vt:lpstr>
      <vt:lpstr>Vraag en aanbod</vt:lpstr>
      <vt:lpstr>De vraag: experiment</vt:lpstr>
      <vt:lpstr>Een voorbeeld</vt:lpstr>
      <vt:lpstr>vraag</vt:lpstr>
      <vt:lpstr>Het aanbod: experiment</vt:lpstr>
      <vt:lpstr>AANBOD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Vraag en aanbod</dc:title>
  <dc:creator>pbloemers</dc:creator>
  <cp:lastModifiedBy>Paul Bloemers</cp:lastModifiedBy>
  <cp:revision>9</cp:revision>
  <dcterms:created xsi:type="dcterms:W3CDTF">2016-09-07T08:43:57Z</dcterms:created>
  <dcterms:modified xsi:type="dcterms:W3CDTF">2016-10-15T12:04:23Z</dcterms:modified>
</cp:coreProperties>
</file>