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6" r:id="rId7"/>
    <p:sldId id="267" r:id="rId8"/>
    <p:sldId id="262" r:id="rId9"/>
    <p:sldId id="268" r:id="rId10"/>
    <p:sldId id="263" r:id="rId11"/>
    <p:sldId id="264" r:id="rId12"/>
    <p:sldId id="265" r:id="rId13"/>
    <p:sldId id="26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27" autoAdjust="0"/>
  </p:normalViewPr>
  <p:slideViewPr>
    <p:cSldViewPr>
      <p:cViewPr varScale="1">
        <p:scale>
          <a:sx n="108" d="100"/>
          <a:sy n="108" d="100"/>
        </p:scale>
        <p:origin x="120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067DD-53B7-4D15-A781-B44128A1F6F8}" type="datetimeFigureOut">
              <a:rPr lang="nl-NL" smtClean="0"/>
              <a:t>15-10-2016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06FB8-F76C-4830-B5A6-59D3AFDAFA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812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06FB8-F76C-4830-B5A6-59D3AFDAFA4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596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6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2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9" y="2728849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8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50"/>
            <a:ext cx="9248288" cy="2062065"/>
          </a:xfrm>
        </p:spPr>
        <p:txBody>
          <a:bodyPr anchor="b">
            <a:normAutofit/>
          </a:bodyPr>
          <a:lstStyle>
            <a:lvl1pPr algn="l">
              <a:defRPr sz="36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6406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6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2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8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5" name="Tekstvak 24"/>
          <p:cNvSpPr txBox="1"/>
          <p:nvPr/>
        </p:nvSpPr>
        <p:spPr>
          <a:xfrm>
            <a:off x="1016539" y="2757742"/>
            <a:ext cx="8064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3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9" y="1783701"/>
            <a:ext cx="8064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600" b="1" dirty="0" smtClean="0">
                <a:solidFill>
                  <a:schemeClr val="bg1"/>
                </a:solidFill>
              </a:rPr>
              <a:t>Economielokaal.nl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08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56891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07419"/>
            <a:ext cx="10460039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9393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6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3" y="540621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56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4" y="1619252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222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3114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31105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9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5" y="2777067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412946001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3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3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40168591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24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3" y="540621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70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7" y="-2"/>
            <a:ext cx="1368491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algn="ctr"/>
            <a:r>
              <a:rPr lang="nl-NL" sz="900" dirty="0" smtClean="0"/>
              <a:t>vwo</a:t>
            </a:r>
            <a:endParaRPr lang="nl-NL" sz="9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1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algn="ctr"/>
            <a:r>
              <a:rPr lang="nl-NL" sz="900" dirty="0" smtClean="0"/>
              <a:t>havo</a:t>
            </a:r>
            <a:endParaRPr lang="nl-NL" sz="900" dirty="0"/>
          </a:p>
        </p:txBody>
      </p:sp>
      <p:sp>
        <p:nvSpPr>
          <p:cNvPr id="28" name="Rechthoek 27"/>
          <p:cNvSpPr/>
          <p:nvPr/>
        </p:nvSpPr>
        <p:spPr>
          <a:xfrm>
            <a:off x="7623965" y="1933"/>
            <a:ext cx="1368491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algn="ctr"/>
            <a:r>
              <a:rPr lang="nl-NL" sz="900" dirty="0" smtClean="0"/>
              <a:t>mavo</a:t>
            </a:r>
            <a:endParaRPr lang="nl-NL" sz="9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3" y="352116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56891"/>
            <a:ext cx="9164639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607421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8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algn="ctr"/>
            <a:r>
              <a:rPr lang="nl-NL" sz="1200" dirty="0" smtClean="0"/>
              <a:t>havo.economielokaal.nl</a:t>
            </a:r>
            <a:endParaRPr lang="nl-NL" sz="12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7" y="2382891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8" y="1864572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4" y="1551649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1" y="1341368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8" y="1200577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3500" rtlCol="0" anchor="ctr"/>
          <a:lstStyle/>
          <a:p>
            <a:pPr lvl="0" algn="ctr"/>
            <a:endParaRPr lang="nl-NL" sz="12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8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4" name="Tekstvak 3"/>
          <p:cNvSpPr txBox="1"/>
          <p:nvPr/>
        </p:nvSpPr>
        <p:spPr>
          <a:xfrm>
            <a:off x="9357790" y="-33113"/>
            <a:ext cx="30008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750" dirty="0" smtClean="0">
                <a:solidFill>
                  <a:schemeClr val="tx1"/>
                </a:solidFill>
              </a:rPr>
              <a:t>&gt;&gt;</a:t>
            </a:r>
            <a:endParaRPr lang="nl-NL" sz="7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252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sz="27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15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2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05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15859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05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constante kosten, </a:t>
            </a:r>
          </a:p>
          <a:p>
            <a:r>
              <a:rPr lang="nl-NL" dirty="0" smtClean="0"/>
              <a:t>variabele kosten en marginale kosten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Kosten produceren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88867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el 4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Marginale kosten</a:t>
            </a:r>
            <a:endParaRPr lang="nl-NL" dirty="0"/>
          </a:p>
        </p:txBody>
      </p:sp>
      <p:sp>
        <p:nvSpPr>
          <p:cNvPr id="51" name="Tijdelijke aanduiding voor inhoud 5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= extra kosten als er één extra product gemaakt </a:t>
            </a:r>
            <a:r>
              <a:rPr lang="nl-NL" sz="2000" dirty="0" smtClean="0"/>
              <a:t>wordt</a:t>
            </a:r>
            <a:br>
              <a:rPr lang="nl-NL" sz="2000" dirty="0" smtClean="0"/>
            </a:br>
            <a:r>
              <a:rPr lang="nl-NL" sz="600" dirty="0" smtClean="0"/>
              <a:t/>
            </a:r>
            <a:br>
              <a:rPr lang="nl-NL" sz="600" dirty="0" smtClean="0"/>
            </a:br>
            <a:r>
              <a:rPr lang="nl-NL" sz="1600" dirty="0" smtClean="0"/>
              <a:t>of: stijging van de kosten als er één extra product gemaakt wordt</a:t>
            </a:r>
            <a:endParaRPr lang="nl-NL" sz="2000" dirty="0"/>
          </a:p>
        </p:txBody>
      </p:sp>
      <p:grpSp>
        <p:nvGrpSpPr>
          <p:cNvPr id="85" name="Groep 84"/>
          <p:cNvGrpSpPr/>
          <p:nvPr/>
        </p:nvGrpSpPr>
        <p:grpSpPr>
          <a:xfrm>
            <a:off x="6456041" y="2636913"/>
            <a:ext cx="4688211" cy="3976855"/>
            <a:chOff x="4387101" y="2375586"/>
            <a:chExt cx="4688211" cy="3976855"/>
          </a:xfrm>
        </p:grpSpPr>
        <p:grpSp>
          <p:nvGrpSpPr>
            <p:cNvPr id="52" name="Groep 51"/>
            <p:cNvGrpSpPr/>
            <p:nvPr/>
          </p:nvGrpSpPr>
          <p:grpSpPr>
            <a:xfrm>
              <a:off x="4387101" y="2375586"/>
              <a:ext cx="4688211" cy="3976855"/>
              <a:chOff x="216737" y="2561001"/>
              <a:chExt cx="3725869" cy="3107321"/>
            </a:xfrm>
          </p:grpSpPr>
          <p:cxnSp>
            <p:nvCxnSpPr>
              <p:cNvPr id="55" name="Rechte verbindingslijn 54"/>
              <p:cNvCxnSpPr/>
              <p:nvPr/>
            </p:nvCxnSpPr>
            <p:spPr>
              <a:xfrm>
                <a:off x="955892" y="2697766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955892" y="3189048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955892" y="3680331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955892" y="4171613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echte verbindingslijn 58"/>
              <p:cNvCxnSpPr/>
              <p:nvPr/>
            </p:nvCxnSpPr>
            <p:spPr>
              <a:xfrm>
                <a:off x="955892" y="4662896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1518184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2080476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2642768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3205060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3767352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kstvak 64"/>
              <p:cNvSpPr txBox="1"/>
              <p:nvPr/>
            </p:nvSpPr>
            <p:spPr>
              <a:xfrm>
                <a:off x="1614183" y="5403792"/>
                <a:ext cx="1509894" cy="264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/>
                    </a:solidFill>
                  </a:rPr>
                  <a:t>productie in stuks</a:t>
                </a:r>
              </a:p>
            </p:txBody>
          </p:sp>
          <p:sp>
            <p:nvSpPr>
              <p:cNvPr id="66" name="Tekstvak 65"/>
              <p:cNvSpPr txBox="1"/>
              <p:nvPr/>
            </p:nvSpPr>
            <p:spPr>
              <a:xfrm rot="16200000">
                <a:off x="-320830" y="3588984"/>
                <a:ext cx="1344193" cy="269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/>
                    </a:solidFill>
                  </a:rPr>
                  <a:t>euro’s  (x 1.000)</a:t>
                </a:r>
              </a:p>
            </p:txBody>
          </p:sp>
          <p:sp>
            <p:nvSpPr>
              <p:cNvPr id="67" name="Tekstvak 66"/>
              <p:cNvSpPr txBox="1"/>
              <p:nvPr/>
            </p:nvSpPr>
            <p:spPr>
              <a:xfrm>
                <a:off x="552868" y="4477002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sp>
            <p:nvSpPr>
              <p:cNvPr id="68" name="Tekstvak 67"/>
              <p:cNvSpPr txBox="1"/>
              <p:nvPr/>
            </p:nvSpPr>
            <p:spPr>
              <a:xfrm>
                <a:off x="552868" y="3985720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20</a:t>
                </a:r>
              </a:p>
            </p:txBody>
          </p:sp>
          <p:sp>
            <p:nvSpPr>
              <p:cNvPr id="69" name="Tekstvak 68"/>
              <p:cNvSpPr txBox="1"/>
              <p:nvPr/>
            </p:nvSpPr>
            <p:spPr>
              <a:xfrm>
                <a:off x="552868" y="3543566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30</a:t>
                </a:r>
              </a:p>
            </p:txBody>
          </p:sp>
          <p:sp>
            <p:nvSpPr>
              <p:cNvPr id="70" name="Tekstvak 69"/>
              <p:cNvSpPr txBox="1"/>
              <p:nvPr/>
            </p:nvSpPr>
            <p:spPr>
              <a:xfrm>
                <a:off x="552868" y="3045945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40</a:t>
                </a:r>
              </a:p>
            </p:txBody>
          </p:sp>
          <p:sp>
            <p:nvSpPr>
              <p:cNvPr id="71" name="Tekstvak 70"/>
              <p:cNvSpPr txBox="1"/>
              <p:nvPr/>
            </p:nvSpPr>
            <p:spPr>
              <a:xfrm>
                <a:off x="552868" y="2561001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50</a:t>
                </a:r>
              </a:p>
            </p:txBody>
          </p:sp>
          <p:sp>
            <p:nvSpPr>
              <p:cNvPr id="72" name="Tekstvak 71"/>
              <p:cNvSpPr txBox="1"/>
              <p:nvPr/>
            </p:nvSpPr>
            <p:spPr>
              <a:xfrm>
                <a:off x="138865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73" name="Tekstvak 72"/>
              <p:cNvSpPr txBox="1"/>
              <p:nvPr/>
            </p:nvSpPr>
            <p:spPr>
              <a:xfrm>
                <a:off x="196136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74" name="Tekstvak 73"/>
              <p:cNvSpPr txBox="1"/>
              <p:nvPr/>
            </p:nvSpPr>
            <p:spPr>
              <a:xfrm>
                <a:off x="252365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75" name="Tekstvak 74"/>
              <p:cNvSpPr txBox="1"/>
              <p:nvPr/>
            </p:nvSpPr>
            <p:spPr>
              <a:xfrm>
                <a:off x="3085948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  <p:sp>
            <p:nvSpPr>
              <p:cNvPr id="76" name="Tekstvak 75"/>
              <p:cNvSpPr txBox="1"/>
              <p:nvPr/>
            </p:nvSpPr>
            <p:spPr>
              <a:xfrm>
                <a:off x="3592013" y="5154178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cxnSp>
            <p:nvCxnSpPr>
              <p:cNvPr id="53" name="Rechte verbindingslijn 52"/>
              <p:cNvCxnSpPr/>
              <p:nvPr/>
            </p:nvCxnSpPr>
            <p:spPr>
              <a:xfrm>
                <a:off x="955892" y="2697766"/>
                <a:ext cx="0" cy="240728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 flipH="1">
                <a:off x="955892" y="5105050"/>
                <a:ext cx="2804912" cy="0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Rechte verbindingslijn 78"/>
            <p:cNvCxnSpPr/>
            <p:nvPr/>
          </p:nvCxnSpPr>
          <p:spPr>
            <a:xfrm flipV="1">
              <a:off x="5317170" y="2550623"/>
              <a:ext cx="2831063" cy="252152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kstvak 81"/>
            <p:cNvSpPr txBox="1"/>
            <p:nvPr/>
          </p:nvSpPr>
          <p:spPr>
            <a:xfrm>
              <a:off x="7413320" y="2612997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TK</a:t>
              </a:r>
            </a:p>
          </p:txBody>
        </p:sp>
      </p:grpSp>
      <p:cxnSp>
        <p:nvCxnSpPr>
          <p:cNvPr id="89" name="Rechte verbindingslijn met pijl 88"/>
          <p:cNvCxnSpPr/>
          <p:nvPr/>
        </p:nvCxnSpPr>
        <p:spPr>
          <a:xfrm>
            <a:off x="7386110" y="5350024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1" name="Rechte verbindingslijn met pijl 90"/>
          <p:cNvCxnSpPr/>
          <p:nvPr/>
        </p:nvCxnSpPr>
        <p:spPr>
          <a:xfrm flipV="1">
            <a:off x="7771786" y="5022358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met pijl 91"/>
          <p:cNvCxnSpPr/>
          <p:nvPr/>
        </p:nvCxnSpPr>
        <p:spPr>
          <a:xfrm>
            <a:off x="8792395" y="4069468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3" name="Rechte verbindingslijn met pijl 92"/>
          <p:cNvCxnSpPr/>
          <p:nvPr/>
        </p:nvCxnSpPr>
        <p:spPr>
          <a:xfrm flipV="1">
            <a:off x="9178071" y="3741802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kstvak 93"/>
          <p:cNvSpPr txBox="1"/>
          <p:nvPr/>
        </p:nvSpPr>
        <p:spPr>
          <a:xfrm>
            <a:off x="680373" y="3006245"/>
            <a:ext cx="5184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Als het bedrijf </a:t>
            </a:r>
            <a:r>
              <a:rPr lang="nl-NL" sz="1600" dirty="0" err="1">
                <a:solidFill>
                  <a:schemeClr val="bg1"/>
                </a:solidFill>
                <a:cs typeface="Arial" pitchFamily="34" charset="0"/>
              </a:rPr>
              <a:t>i.p.v</a:t>
            </a:r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 0 </a:t>
            </a:r>
            <a:r>
              <a:rPr lang="nl-NL" sz="1600" dirty="0" smtClean="0">
                <a:solidFill>
                  <a:schemeClr val="bg1"/>
                </a:solidFill>
                <a:cs typeface="Arial" pitchFamily="34" charset="0"/>
              </a:rPr>
              <a:t>producten 1 </a:t>
            </a:r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product maakt,</a:t>
            </a:r>
          </a:p>
          <a:p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stijgen de kosten met € 5.000,-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680374" y="3861048"/>
            <a:ext cx="5184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Als het bedrijf </a:t>
            </a:r>
            <a:r>
              <a:rPr lang="nl-NL" sz="1600" dirty="0" err="1">
                <a:solidFill>
                  <a:schemeClr val="bg1"/>
                </a:solidFill>
                <a:cs typeface="Arial" pitchFamily="34" charset="0"/>
              </a:rPr>
              <a:t>i.p.v</a:t>
            </a:r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 4 </a:t>
            </a:r>
            <a:r>
              <a:rPr lang="nl-NL" sz="1600" dirty="0" smtClean="0">
                <a:solidFill>
                  <a:schemeClr val="bg1"/>
                </a:solidFill>
                <a:cs typeface="Arial" pitchFamily="34" charset="0"/>
              </a:rPr>
              <a:t>producten 5 </a:t>
            </a:r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product maakt,</a:t>
            </a:r>
          </a:p>
          <a:p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stijgen de kosten met € 5.000,-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680374" y="4725144"/>
            <a:ext cx="5184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De Marginale K</a:t>
            </a:r>
            <a:r>
              <a:rPr lang="nl-NL" sz="1600" dirty="0" smtClean="0">
                <a:solidFill>
                  <a:schemeClr val="bg1"/>
                </a:solidFill>
                <a:cs typeface="Arial" pitchFamily="34" charset="0"/>
              </a:rPr>
              <a:t>osten </a:t>
            </a:r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zijn dus </a:t>
            </a:r>
            <a:r>
              <a:rPr lang="nl-NL" sz="1600" dirty="0" smtClean="0">
                <a:solidFill>
                  <a:schemeClr val="bg1"/>
                </a:solidFill>
                <a:cs typeface="Arial" pitchFamily="34" charset="0"/>
              </a:rPr>
              <a:t>steeds </a:t>
            </a:r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€ 5.000,-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679384" y="5517232"/>
            <a:ext cx="3967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  <a:cs typeface="Arial" pitchFamily="34" charset="0"/>
              </a:rPr>
              <a:t>Waar komen die </a:t>
            </a:r>
          </a:p>
          <a:p>
            <a:r>
              <a:rPr lang="nl-NL" sz="2400" b="1" dirty="0">
                <a:solidFill>
                  <a:schemeClr val="bg1"/>
                </a:solidFill>
                <a:cs typeface="Arial" pitchFamily="34" charset="0"/>
              </a:rPr>
              <a:t>extra kosten vandaan?</a:t>
            </a:r>
          </a:p>
        </p:txBody>
      </p:sp>
    </p:spTree>
    <p:extLst>
      <p:ext uri="{BB962C8B-B14F-4D97-AF65-F5344CB8AC3E}">
        <p14:creationId xmlns:p14="http://schemas.microsoft.com/office/powerpoint/2010/main" val="185382301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/>
      <p:bldP spid="96" grpId="0"/>
      <p:bldP spid="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el 4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Marginale kosten</a:t>
            </a:r>
            <a:endParaRPr lang="nl-NL" dirty="0"/>
          </a:p>
        </p:txBody>
      </p:sp>
      <p:sp>
        <p:nvSpPr>
          <p:cNvPr id="51" name="Tijdelijke aanduiding voor inhoud 5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= extra kosten als er één extra product gemaakt wordt</a:t>
            </a:r>
          </a:p>
        </p:txBody>
      </p:sp>
      <p:grpSp>
        <p:nvGrpSpPr>
          <p:cNvPr id="87" name="Groep 86"/>
          <p:cNvGrpSpPr/>
          <p:nvPr/>
        </p:nvGrpSpPr>
        <p:grpSpPr>
          <a:xfrm>
            <a:off x="7391598" y="5021126"/>
            <a:ext cx="3228515" cy="369332"/>
            <a:chOff x="5369151" y="4756516"/>
            <a:chExt cx="3228515" cy="369332"/>
          </a:xfrm>
        </p:grpSpPr>
        <p:cxnSp>
          <p:nvCxnSpPr>
            <p:cNvPr id="77" name="Rechte verbindingslijn 76"/>
            <p:cNvCxnSpPr/>
            <p:nvPr/>
          </p:nvCxnSpPr>
          <p:spPr>
            <a:xfrm>
              <a:off x="5369151" y="5072147"/>
              <a:ext cx="3200884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0" name="Tekstvak 79"/>
            <p:cNvSpPr txBox="1"/>
            <p:nvPr/>
          </p:nvSpPr>
          <p:spPr>
            <a:xfrm>
              <a:off x="7994616" y="4756516"/>
              <a:ext cx="603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TCK</a:t>
              </a:r>
            </a:p>
          </p:txBody>
        </p:sp>
      </p:grpSp>
      <p:grpSp>
        <p:nvGrpSpPr>
          <p:cNvPr id="86" name="Groep 85"/>
          <p:cNvGrpSpPr/>
          <p:nvPr/>
        </p:nvGrpSpPr>
        <p:grpSpPr>
          <a:xfrm>
            <a:off x="7424074" y="3115133"/>
            <a:ext cx="3378641" cy="2735880"/>
            <a:chOff x="5317170" y="2894427"/>
            <a:chExt cx="3378641" cy="2735880"/>
          </a:xfrm>
        </p:grpSpPr>
        <p:cxnSp>
          <p:nvCxnSpPr>
            <p:cNvPr id="78" name="Rechte verbindingslijn 77"/>
            <p:cNvCxnSpPr/>
            <p:nvPr/>
          </p:nvCxnSpPr>
          <p:spPr>
            <a:xfrm flipV="1">
              <a:off x="5317170" y="2894427"/>
              <a:ext cx="3184093" cy="273588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81" name="Tekstvak 80"/>
            <p:cNvSpPr txBox="1"/>
            <p:nvPr/>
          </p:nvSpPr>
          <p:spPr>
            <a:xfrm>
              <a:off x="8110394" y="3133695"/>
              <a:ext cx="585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TVK</a:t>
              </a:r>
            </a:p>
          </p:txBody>
        </p:sp>
      </p:grpSp>
      <p:grpSp>
        <p:nvGrpSpPr>
          <p:cNvPr id="85" name="Groep 84"/>
          <p:cNvGrpSpPr/>
          <p:nvPr/>
        </p:nvGrpSpPr>
        <p:grpSpPr>
          <a:xfrm>
            <a:off x="6465386" y="2597991"/>
            <a:ext cx="4674664" cy="4014546"/>
            <a:chOff x="4400648" y="2337895"/>
            <a:chExt cx="4674664" cy="4014546"/>
          </a:xfrm>
        </p:grpSpPr>
        <p:grpSp>
          <p:nvGrpSpPr>
            <p:cNvPr id="52" name="Groep 51"/>
            <p:cNvGrpSpPr/>
            <p:nvPr/>
          </p:nvGrpSpPr>
          <p:grpSpPr>
            <a:xfrm>
              <a:off x="4400648" y="2337895"/>
              <a:ext cx="4674664" cy="4014546"/>
              <a:chOff x="227503" y="2531551"/>
              <a:chExt cx="3715103" cy="3136771"/>
            </a:xfrm>
          </p:grpSpPr>
          <p:cxnSp>
            <p:nvCxnSpPr>
              <p:cNvPr id="55" name="Rechte verbindingslijn 54"/>
              <p:cNvCxnSpPr/>
              <p:nvPr/>
            </p:nvCxnSpPr>
            <p:spPr>
              <a:xfrm>
                <a:off x="955892" y="2697766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955892" y="3189048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Rechte verbindingslijn 56"/>
              <p:cNvCxnSpPr/>
              <p:nvPr/>
            </p:nvCxnSpPr>
            <p:spPr>
              <a:xfrm>
                <a:off x="955892" y="3680331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echte verbindingslijn 57"/>
              <p:cNvCxnSpPr/>
              <p:nvPr/>
            </p:nvCxnSpPr>
            <p:spPr>
              <a:xfrm>
                <a:off x="955892" y="4171613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echte verbindingslijn 58"/>
              <p:cNvCxnSpPr/>
              <p:nvPr/>
            </p:nvCxnSpPr>
            <p:spPr>
              <a:xfrm>
                <a:off x="955892" y="4679626"/>
                <a:ext cx="2804912" cy="0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1518184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2080476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>
                <a:off x="2642768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>
                <a:off x="3205060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3767352" y="2697766"/>
                <a:ext cx="0" cy="2407284"/>
              </a:xfrm>
              <a:prstGeom prst="line">
                <a:avLst/>
              </a:prstGeom>
              <a:ln w="3175">
                <a:solidFill>
                  <a:schemeClr val="bg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kstvak 64"/>
              <p:cNvSpPr txBox="1"/>
              <p:nvPr/>
            </p:nvSpPr>
            <p:spPr>
              <a:xfrm>
                <a:off x="1614183" y="5403792"/>
                <a:ext cx="1509894" cy="264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/>
                    </a:solidFill>
                  </a:rPr>
                  <a:t>productie in stuks</a:t>
                </a:r>
              </a:p>
            </p:txBody>
          </p:sp>
          <p:sp>
            <p:nvSpPr>
              <p:cNvPr id="66" name="Tekstvak 65"/>
              <p:cNvSpPr txBox="1"/>
              <p:nvPr/>
            </p:nvSpPr>
            <p:spPr>
              <a:xfrm rot="16200000">
                <a:off x="-310063" y="3588984"/>
                <a:ext cx="1344192" cy="269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/>
                    </a:solidFill>
                  </a:rPr>
                  <a:t>euro’s  (x 1.000)</a:t>
                </a:r>
              </a:p>
            </p:txBody>
          </p:sp>
          <p:sp>
            <p:nvSpPr>
              <p:cNvPr id="67" name="Tekstvak 66"/>
              <p:cNvSpPr txBox="1"/>
              <p:nvPr/>
            </p:nvSpPr>
            <p:spPr>
              <a:xfrm>
                <a:off x="511219" y="4447553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sp>
            <p:nvSpPr>
              <p:cNvPr id="68" name="Tekstvak 67"/>
              <p:cNvSpPr txBox="1"/>
              <p:nvPr/>
            </p:nvSpPr>
            <p:spPr>
              <a:xfrm>
                <a:off x="511219" y="3956270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20</a:t>
                </a:r>
              </a:p>
            </p:txBody>
          </p:sp>
          <p:sp>
            <p:nvSpPr>
              <p:cNvPr id="69" name="Tekstvak 68"/>
              <p:cNvSpPr txBox="1"/>
              <p:nvPr/>
            </p:nvSpPr>
            <p:spPr>
              <a:xfrm>
                <a:off x="511219" y="3514116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30</a:t>
                </a:r>
              </a:p>
            </p:txBody>
          </p:sp>
          <p:sp>
            <p:nvSpPr>
              <p:cNvPr id="70" name="Tekstvak 69"/>
              <p:cNvSpPr txBox="1"/>
              <p:nvPr/>
            </p:nvSpPr>
            <p:spPr>
              <a:xfrm>
                <a:off x="511219" y="3016494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40</a:t>
                </a:r>
              </a:p>
            </p:txBody>
          </p:sp>
          <p:sp>
            <p:nvSpPr>
              <p:cNvPr id="71" name="Tekstvak 70"/>
              <p:cNvSpPr txBox="1"/>
              <p:nvPr/>
            </p:nvSpPr>
            <p:spPr>
              <a:xfrm>
                <a:off x="511219" y="2531551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50</a:t>
                </a:r>
              </a:p>
            </p:txBody>
          </p:sp>
          <p:sp>
            <p:nvSpPr>
              <p:cNvPr id="72" name="Tekstvak 71"/>
              <p:cNvSpPr txBox="1"/>
              <p:nvPr/>
            </p:nvSpPr>
            <p:spPr>
              <a:xfrm>
                <a:off x="138865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73" name="Tekstvak 72"/>
              <p:cNvSpPr txBox="1"/>
              <p:nvPr/>
            </p:nvSpPr>
            <p:spPr>
              <a:xfrm>
                <a:off x="196136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74" name="Tekstvak 73"/>
              <p:cNvSpPr txBox="1"/>
              <p:nvPr/>
            </p:nvSpPr>
            <p:spPr>
              <a:xfrm>
                <a:off x="2523654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75" name="Tekstvak 74"/>
              <p:cNvSpPr txBox="1"/>
              <p:nvPr/>
            </p:nvSpPr>
            <p:spPr>
              <a:xfrm>
                <a:off x="3085948" y="5154178"/>
                <a:ext cx="248676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8</a:t>
                </a:r>
              </a:p>
            </p:txBody>
          </p:sp>
          <p:sp>
            <p:nvSpPr>
              <p:cNvPr id="76" name="Tekstvak 75"/>
              <p:cNvSpPr txBox="1"/>
              <p:nvPr/>
            </p:nvSpPr>
            <p:spPr>
              <a:xfrm>
                <a:off x="3592013" y="5154178"/>
                <a:ext cx="350593" cy="288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10</a:t>
                </a:r>
              </a:p>
            </p:txBody>
          </p:sp>
          <p:cxnSp>
            <p:nvCxnSpPr>
              <p:cNvPr id="53" name="Rechte verbindingslijn 52"/>
              <p:cNvCxnSpPr/>
              <p:nvPr/>
            </p:nvCxnSpPr>
            <p:spPr>
              <a:xfrm>
                <a:off x="955892" y="2697766"/>
                <a:ext cx="0" cy="2407284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Rechte verbindingslijn 53"/>
              <p:cNvCxnSpPr/>
              <p:nvPr/>
            </p:nvCxnSpPr>
            <p:spPr>
              <a:xfrm flipH="1">
                <a:off x="955892" y="5105050"/>
                <a:ext cx="2804912" cy="0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Rechte verbindingslijn 78"/>
            <p:cNvCxnSpPr/>
            <p:nvPr/>
          </p:nvCxnSpPr>
          <p:spPr>
            <a:xfrm flipV="1">
              <a:off x="5317170" y="2550623"/>
              <a:ext cx="2831063" cy="252152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kstvak 81"/>
            <p:cNvSpPr txBox="1"/>
            <p:nvPr/>
          </p:nvSpPr>
          <p:spPr>
            <a:xfrm>
              <a:off x="7413320" y="2612997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TK</a:t>
              </a:r>
            </a:p>
          </p:txBody>
        </p:sp>
      </p:grpSp>
      <p:cxnSp>
        <p:nvCxnSpPr>
          <p:cNvPr id="89" name="Rechte verbindingslijn met pijl 88"/>
          <p:cNvCxnSpPr/>
          <p:nvPr/>
        </p:nvCxnSpPr>
        <p:spPr>
          <a:xfrm>
            <a:off x="7381908" y="5348793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1" name="Rechte verbindingslijn met pijl 90"/>
          <p:cNvCxnSpPr/>
          <p:nvPr/>
        </p:nvCxnSpPr>
        <p:spPr>
          <a:xfrm flipV="1">
            <a:off x="7767584" y="5021127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met pijl 91"/>
          <p:cNvCxnSpPr/>
          <p:nvPr/>
        </p:nvCxnSpPr>
        <p:spPr>
          <a:xfrm>
            <a:off x="8788193" y="4068237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3" name="Rechte verbindingslijn met pijl 92"/>
          <p:cNvCxnSpPr/>
          <p:nvPr/>
        </p:nvCxnSpPr>
        <p:spPr>
          <a:xfrm flipV="1">
            <a:off x="9173869" y="3740571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kstvak 95"/>
          <p:cNvSpPr txBox="1"/>
          <p:nvPr/>
        </p:nvSpPr>
        <p:spPr>
          <a:xfrm>
            <a:off x="698356" y="2435201"/>
            <a:ext cx="4838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De Marginale kosten zijn dus </a:t>
            </a:r>
            <a:r>
              <a:rPr lang="nl-NL" sz="1600" dirty="0" smtClean="0">
                <a:solidFill>
                  <a:schemeClr val="bg1"/>
                </a:solidFill>
                <a:cs typeface="Arial" pitchFamily="34" charset="0"/>
              </a:rPr>
              <a:t>steeds </a:t>
            </a:r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€ </a:t>
            </a:r>
            <a:r>
              <a:rPr lang="nl-NL" sz="1600" dirty="0" smtClean="0">
                <a:solidFill>
                  <a:schemeClr val="bg1"/>
                </a:solidFill>
                <a:cs typeface="Arial" pitchFamily="34" charset="0"/>
              </a:rPr>
              <a:t>5.000</a:t>
            </a:r>
            <a:endParaRPr lang="nl-NL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7" name="Tekstvak 96"/>
          <p:cNvSpPr txBox="1"/>
          <p:nvPr/>
        </p:nvSpPr>
        <p:spPr>
          <a:xfrm>
            <a:off x="697362" y="2785059"/>
            <a:ext cx="464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cs typeface="Arial" pitchFamily="34" charset="0"/>
              </a:rPr>
              <a:t>Waar komen die </a:t>
            </a:r>
            <a:r>
              <a:rPr lang="nl-NL" b="1" dirty="0" smtClean="0">
                <a:solidFill>
                  <a:schemeClr val="bg1"/>
                </a:solidFill>
                <a:cs typeface="Arial" pitchFamily="34" charset="0"/>
              </a:rPr>
              <a:t>extra </a:t>
            </a:r>
            <a:r>
              <a:rPr lang="nl-NL" b="1" dirty="0">
                <a:solidFill>
                  <a:schemeClr val="bg1"/>
                </a:solidFill>
                <a:cs typeface="Arial" pitchFamily="34" charset="0"/>
              </a:rPr>
              <a:t>kosten vandaan?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698357" y="3940090"/>
            <a:ext cx="4838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Constante kosten nemen niet toe</a:t>
            </a:r>
          </a:p>
          <a:p>
            <a:r>
              <a:rPr lang="nl-NL" sz="1600" dirty="0">
                <a:solidFill>
                  <a:schemeClr val="bg1"/>
                </a:solidFill>
                <a:cs typeface="Arial" pitchFamily="34" charset="0"/>
              </a:rPr>
              <a:t>wanneer je meer gaat produceren.</a:t>
            </a:r>
          </a:p>
        </p:txBody>
      </p:sp>
      <p:cxnSp>
        <p:nvCxnSpPr>
          <p:cNvPr id="47" name="Rechte verbindingslijn met pijl 46"/>
          <p:cNvCxnSpPr/>
          <p:nvPr/>
        </p:nvCxnSpPr>
        <p:spPr>
          <a:xfrm>
            <a:off x="7407545" y="5908719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/>
          <p:nvPr/>
        </p:nvCxnSpPr>
        <p:spPr>
          <a:xfrm flipV="1">
            <a:off x="7793221" y="5581053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met pijl 48"/>
          <p:cNvCxnSpPr/>
          <p:nvPr/>
        </p:nvCxnSpPr>
        <p:spPr>
          <a:xfrm>
            <a:off x="8822068" y="4724218"/>
            <a:ext cx="38567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3" name="Rechte verbindingslijn met pijl 82"/>
          <p:cNvCxnSpPr/>
          <p:nvPr/>
        </p:nvCxnSpPr>
        <p:spPr>
          <a:xfrm flipV="1">
            <a:off x="9207744" y="4396552"/>
            <a:ext cx="0" cy="327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kstvak 83"/>
          <p:cNvSpPr txBox="1"/>
          <p:nvPr/>
        </p:nvSpPr>
        <p:spPr>
          <a:xfrm>
            <a:off x="685863" y="4790727"/>
            <a:ext cx="4905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De stijging van de totale kosten </a:t>
            </a:r>
          </a:p>
          <a:p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wordt dus veroorzaakt door de</a:t>
            </a:r>
          </a:p>
          <a:p>
            <a:r>
              <a:rPr lang="nl-NL" b="1" dirty="0">
                <a:solidFill>
                  <a:schemeClr val="bg1"/>
                </a:solidFill>
                <a:cs typeface="Arial" pitchFamily="34" charset="0"/>
              </a:rPr>
              <a:t>variabele kosten</a:t>
            </a:r>
            <a:r>
              <a:rPr lang="nl-NL" dirty="0">
                <a:solidFill>
                  <a:schemeClr val="bg1"/>
                </a:solidFill>
                <a:cs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3986782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Marginale </a:t>
            </a:r>
            <a:r>
              <a:rPr lang="nl-NL" dirty="0" smtClean="0"/>
              <a:t>kosten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 smtClean="0"/>
              <a:t>Wanneer de variabele </a:t>
            </a:r>
            <a:r>
              <a:rPr lang="nl-NL" sz="1600" dirty="0" smtClean="0"/>
              <a:t>kosten </a:t>
            </a:r>
            <a:r>
              <a:rPr lang="nl-NL" sz="1600" dirty="0" smtClean="0"/>
              <a:t>per product steeds hetzelfde zijn, geldt</a:t>
            </a:r>
            <a:r>
              <a:rPr lang="nl-NL" sz="1600" dirty="0" smtClean="0"/>
              <a:t>:</a:t>
            </a:r>
          </a:p>
          <a:p>
            <a:pPr marL="0" indent="0">
              <a:buNone/>
            </a:pPr>
            <a:endParaRPr lang="nl-NL" sz="1600" dirty="0"/>
          </a:p>
          <a:p>
            <a:pPr marL="0" indent="0" algn="ctr">
              <a:buNone/>
            </a:pPr>
            <a:r>
              <a:rPr lang="nl-NL" sz="4400" b="1" dirty="0"/>
              <a:t>MK = GVK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 smtClean="0"/>
              <a:t>Elk product dat extra gemaakt wordt kost wéér 1x extra de variabele kosten </a:t>
            </a:r>
            <a:br>
              <a:rPr lang="nl-NL" sz="1600" dirty="0" smtClean="0"/>
            </a:br>
            <a:r>
              <a:rPr lang="nl-NL" sz="1600" dirty="0" smtClean="0"/>
              <a:t>(en die zijn steeds hetzelfde per product)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62708716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946624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Indeling in soort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 smtClean="0"/>
              <a:t>We onderscheiden:</a:t>
            </a:r>
          </a:p>
          <a:p>
            <a:pPr marL="0" indent="0">
              <a:buNone/>
            </a:pPr>
            <a:endParaRPr lang="nl-NL" sz="2000" dirty="0"/>
          </a:p>
          <a:p>
            <a:pPr marL="514350" indent="-514350">
              <a:buFont typeface="+mj-lt"/>
              <a:buAutoNum type="arabicPeriod"/>
            </a:pPr>
            <a:r>
              <a:rPr lang="nl-NL" sz="2000" dirty="0" smtClean="0"/>
              <a:t>Constante (of vaste) kosten</a:t>
            </a:r>
          </a:p>
          <a:p>
            <a:pPr marL="623888" indent="-623888">
              <a:buNone/>
              <a:tabLst>
                <a:tab pos="623888" algn="l"/>
              </a:tabLst>
            </a:pPr>
            <a:r>
              <a:rPr lang="nl-NL" dirty="0"/>
              <a:t>	</a:t>
            </a:r>
            <a:r>
              <a:rPr lang="nl-NL" sz="1800" dirty="0"/>
              <a:t>kosten waarvan het </a:t>
            </a:r>
            <a:r>
              <a:rPr lang="nl-NL" sz="1800" b="1" dirty="0"/>
              <a:t>totaalbedrag</a:t>
            </a:r>
            <a:r>
              <a:rPr lang="nl-NL" sz="1800" dirty="0"/>
              <a:t> niet afhankelijk is van de omvang van de productie</a:t>
            </a:r>
          </a:p>
          <a:p>
            <a:pPr marL="623888" indent="-623888">
              <a:buNone/>
              <a:tabLst>
                <a:tab pos="623888" algn="l"/>
              </a:tabLst>
            </a:pPr>
            <a:endParaRPr lang="nl-NL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nl-NL" sz="2000" dirty="0" smtClean="0"/>
              <a:t>Variabele kosten</a:t>
            </a:r>
          </a:p>
          <a:p>
            <a:pPr marL="623888" indent="-623888" defTabSz="623888">
              <a:buNone/>
            </a:pPr>
            <a:r>
              <a:rPr lang="nl-NL" sz="2400" dirty="0"/>
              <a:t>	</a:t>
            </a:r>
            <a:r>
              <a:rPr lang="nl-NL" sz="1800" dirty="0"/>
              <a:t>kosten waarvan het </a:t>
            </a:r>
            <a:r>
              <a:rPr lang="nl-NL" sz="1800" b="1" dirty="0"/>
              <a:t>totaalbedrag</a:t>
            </a:r>
            <a:r>
              <a:rPr lang="nl-NL" sz="1800" dirty="0"/>
              <a:t> wél afhankelijk is van de omvang van de productie</a:t>
            </a:r>
          </a:p>
        </p:txBody>
      </p:sp>
    </p:spTree>
    <p:extLst>
      <p:ext uri="{BB962C8B-B14F-4D97-AF65-F5344CB8AC3E}">
        <p14:creationId xmlns:p14="http://schemas.microsoft.com/office/powerpoint/2010/main" val="63290744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Constante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3" y="1607419"/>
            <a:ext cx="10460039" cy="2088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 smtClean="0"/>
              <a:t>kosten </a:t>
            </a:r>
            <a:r>
              <a:rPr lang="nl-NL" sz="1800" dirty="0"/>
              <a:t>waarvan het </a:t>
            </a:r>
            <a:r>
              <a:rPr lang="nl-NL" sz="1800" b="1" dirty="0"/>
              <a:t>totaalbedrag</a:t>
            </a:r>
            <a:r>
              <a:rPr lang="nl-NL" sz="1800" dirty="0"/>
              <a:t> niet afhankelijk is van de omvang van de </a:t>
            </a:r>
            <a:r>
              <a:rPr lang="nl-NL" sz="1800" dirty="0" smtClean="0"/>
              <a:t>productie</a:t>
            </a:r>
            <a:endParaRPr lang="nl-NL" sz="1000" dirty="0" smtClean="0"/>
          </a:p>
          <a:p>
            <a:pPr marL="261938" indent="-261938">
              <a:buNone/>
              <a:tabLst>
                <a:tab pos="261938" algn="l"/>
              </a:tabLst>
            </a:pPr>
            <a:r>
              <a:rPr lang="nl-NL" sz="2000" dirty="0" smtClean="0"/>
              <a:t>Zoals</a:t>
            </a:r>
            <a:r>
              <a:rPr lang="nl-NL" sz="2000" dirty="0"/>
              <a:t>: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1800" dirty="0" smtClean="0"/>
              <a:t>huur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1800" dirty="0" smtClean="0"/>
              <a:t>afschrijving machines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1800" dirty="0" smtClean="0"/>
              <a:t>rente over lening</a:t>
            </a:r>
            <a:endParaRPr lang="nl-NL" sz="1800" dirty="0"/>
          </a:p>
        </p:txBody>
      </p:sp>
      <p:pic>
        <p:nvPicPr>
          <p:cNvPr id="1026" name="Picture 2" descr="Afbeeldingsresultaat voor bakkerij ge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3971399"/>
            <a:ext cx="2891508" cy="192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84212" y="5999805"/>
            <a:ext cx="361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Huur winkel: € 1500 per maand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8" y="4149080"/>
            <a:ext cx="516832" cy="387624"/>
          </a:xfrm>
          <a:prstGeom prst="rect">
            <a:avLst/>
          </a:prstGeom>
        </p:spPr>
      </p:pic>
      <p:cxnSp>
        <p:nvCxnSpPr>
          <p:cNvPr id="7" name="Rechte verbindingslijn 6"/>
          <p:cNvCxnSpPr/>
          <p:nvPr/>
        </p:nvCxnSpPr>
        <p:spPr>
          <a:xfrm>
            <a:off x="6096000" y="3933056"/>
            <a:ext cx="432048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8256240" y="3645024"/>
            <a:ext cx="0" cy="29523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6439203" y="3573015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Productie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8298838" y="3573015"/>
            <a:ext cx="21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Totale huurkosten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8451156" y="4170567"/>
            <a:ext cx="2050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€ 1.500 per maand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7344259" y="4179857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1 brood</a:t>
            </a:r>
            <a:endParaRPr lang="nl-NL" sz="1600" dirty="0">
              <a:solidFill>
                <a:schemeClr val="bg1"/>
              </a:solidFill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572" y="4708303"/>
            <a:ext cx="516832" cy="387624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8480132" y="4723548"/>
            <a:ext cx="2050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€ 1.500 per maand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7220827" y="4732838"/>
            <a:ext cx="109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3 broden</a:t>
            </a:r>
            <a:endParaRPr lang="nl-NL" sz="1600" dirty="0">
              <a:solidFill>
                <a:schemeClr val="bg1"/>
              </a:solidFill>
            </a:endParaRP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315" y="4733564"/>
            <a:ext cx="516832" cy="38762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725" y="4758825"/>
            <a:ext cx="516832" cy="387624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497" y="5367118"/>
            <a:ext cx="516832" cy="387624"/>
          </a:xfrm>
          <a:prstGeom prst="rect">
            <a:avLst/>
          </a:prstGeom>
        </p:spPr>
      </p:pic>
      <p:sp>
        <p:nvSpPr>
          <p:cNvPr id="21" name="Tekstvak 20"/>
          <p:cNvSpPr txBox="1"/>
          <p:nvPr/>
        </p:nvSpPr>
        <p:spPr>
          <a:xfrm>
            <a:off x="8487057" y="5350134"/>
            <a:ext cx="2050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€ 1.500 per maand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7227752" y="5359424"/>
            <a:ext cx="109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6 broden</a:t>
            </a:r>
            <a:endParaRPr lang="nl-NL" sz="1600" dirty="0">
              <a:solidFill>
                <a:schemeClr val="bg1"/>
              </a:solidFill>
            </a:endParaRPr>
          </a:p>
        </p:txBody>
      </p:sp>
      <p:pic>
        <p:nvPicPr>
          <p:cNvPr id="23" name="Afbeelding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40" y="5392379"/>
            <a:ext cx="516832" cy="387624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650" y="5417640"/>
            <a:ext cx="516832" cy="387624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264" y="5198567"/>
            <a:ext cx="516832" cy="387624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07" y="5248363"/>
            <a:ext cx="516832" cy="387624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417" y="5273624"/>
            <a:ext cx="516832" cy="387624"/>
          </a:xfrm>
          <a:prstGeom prst="rect">
            <a:avLst/>
          </a:prstGeom>
        </p:spPr>
      </p:pic>
      <p:sp>
        <p:nvSpPr>
          <p:cNvPr id="28" name="Tekstvak 27"/>
          <p:cNvSpPr txBox="1"/>
          <p:nvPr/>
        </p:nvSpPr>
        <p:spPr>
          <a:xfrm>
            <a:off x="6889072" y="5986010"/>
            <a:ext cx="1431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6000 broden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8472549" y="5976720"/>
            <a:ext cx="2050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€ 1.500 per maand</a:t>
            </a:r>
            <a:endParaRPr lang="nl-NL" sz="16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573" y="5907188"/>
            <a:ext cx="828218" cy="55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8239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  <p:bldP spid="11" grpId="0"/>
      <p:bldP spid="14" grpId="0"/>
      <p:bldP spid="16" grpId="0"/>
      <p:bldP spid="17" grpId="0"/>
      <p:bldP spid="21" grpId="0"/>
      <p:bldP spid="22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Constante kosten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213" y="1607419"/>
            <a:ext cx="5431895" cy="1907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u="sng" dirty="0"/>
              <a:t>Totaalbedrag per </a:t>
            </a:r>
            <a:r>
              <a:rPr lang="nl-NL" sz="2200" u="sng" dirty="0" smtClean="0"/>
              <a:t>maand</a:t>
            </a:r>
            <a:endParaRPr lang="nl-NL" sz="2200" u="sng" dirty="0"/>
          </a:p>
          <a:p>
            <a:pPr marL="0" indent="0">
              <a:buNone/>
            </a:pPr>
            <a:r>
              <a:rPr lang="nl-NL" sz="1600" dirty="0" smtClean="0"/>
              <a:t>Bedrijf heeft per maand € 2.000 aan vaste kosten,</a:t>
            </a:r>
            <a:br>
              <a:rPr lang="nl-NL" sz="1600" dirty="0" smtClean="0"/>
            </a:br>
            <a:r>
              <a:rPr lang="nl-NL" sz="1600" dirty="0" smtClean="0"/>
              <a:t>voor huur / rente / afschrijvingen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2000" dirty="0"/>
              <a:t>TCK = € 2.000 </a:t>
            </a:r>
            <a:r>
              <a:rPr lang="nl-NL" sz="2000" dirty="0" smtClean="0"/>
              <a:t>(per maand)</a:t>
            </a:r>
            <a:endParaRPr lang="nl-NL" sz="20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4294967295"/>
          </p:nvPr>
        </p:nvSpPr>
        <p:spPr>
          <a:xfrm>
            <a:off x="684212" y="4068589"/>
            <a:ext cx="4817058" cy="855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u="sng" dirty="0"/>
              <a:t>Bedrag per product</a:t>
            </a:r>
          </a:p>
          <a:p>
            <a:pPr marL="0" indent="0">
              <a:buNone/>
            </a:pPr>
            <a:r>
              <a:rPr lang="nl-NL" sz="1600" dirty="0" smtClean="0"/>
              <a:t>€ </a:t>
            </a:r>
            <a:r>
              <a:rPr lang="nl-NL" sz="1600" dirty="0"/>
              <a:t>2000 verdelen over de </a:t>
            </a:r>
            <a:r>
              <a:rPr lang="nl-NL" sz="1600" dirty="0" smtClean="0"/>
              <a:t>productie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10443297" y="5819229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GCK</a:t>
            </a:r>
          </a:p>
        </p:txBody>
      </p:sp>
      <p:sp>
        <p:nvSpPr>
          <p:cNvPr id="37" name="Vrije vorm 36"/>
          <p:cNvSpPr/>
          <p:nvPr/>
        </p:nvSpPr>
        <p:spPr>
          <a:xfrm>
            <a:off x="8141025" y="4059804"/>
            <a:ext cx="2244099" cy="1950798"/>
          </a:xfrm>
          <a:custGeom>
            <a:avLst/>
            <a:gdLst>
              <a:gd name="connsiteX0" fmla="*/ 0 w 2873829"/>
              <a:gd name="connsiteY0" fmla="*/ 0 h 2859314"/>
              <a:gd name="connsiteX1" fmla="*/ 725715 w 2873829"/>
              <a:gd name="connsiteY1" fmla="*/ 1756228 h 2859314"/>
              <a:gd name="connsiteX2" fmla="*/ 1451429 w 2873829"/>
              <a:gd name="connsiteY2" fmla="*/ 2394857 h 2859314"/>
              <a:gd name="connsiteX3" fmla="*/ 2873829 w 2873829"/>
              <a:gd name="connsiteY3" fmla="*/ 2859314 h 285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3829" h="2859314">
                <a:moveTo>
                  <a:pt x="0" y="0"/>
                </a:moveTo>
                <a:cubicBezTo>
                  <a:pt x="241905" y="678542"/>
                  <a:pt x="483810" y="1357085"/>
                  <a:pt x="725715" y="1756228"/>
                </a:cubicBezTo>
                <a:cubicBezTo>
                  <a:pt x="967620" y="2155371"/>
                  <a:pt x="1093410" y="2211009"/>
                  <a:pt x="1451429" y="2394857"/>
                </a:cubicBezTo>
                <a:cubicBezTo>
                  <a:pt x="1809448" y="2578705"/>
                  <a:pt x="2341638" y="2719009"/>
                  <a:pt x="2873829" y="2859314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7583661" y="1107986"/>
            <a:ext cx="0" cy="240728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583661" y="3526700"/>
            <a:ext cx="2804912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7583661" y="1119416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7583661" y="1600873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583661" y="2082330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7583661" y="2563787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583661" y="3045244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145953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708245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9270537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9832829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10395121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10687418" y="3561939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productie</a:t>
            </a:r>
          </a:p>
        </p:txBody>
      </p:sp>
      <p:sp>
        <p:nvSpPr>
          <p:cNvPr id="53" name="Tekstvak 52"/>
          <p:cNvSpPr txBox="1"/>
          <p:nvPr/>
        </p:nvSpPr>
        <p:spPr>
          <a:xfrm rot="16200000">
            <a:off x="6493056" y="1683390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euro’s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7113542" y="2896730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7014155" y="240544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7014155" y="196329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1500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7014155" y="146567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2000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7014155" y="98072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2500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7907258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8479970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9042261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9604553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10110616" y="357582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10406073" y="1427634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TCK</a:t>
            </a:r>
          </a:p>
        </p:txBody>
      </p:sp>
      <p:sp>
        <p:nvSpPr>
          <p:cNvPr id="74" name="Tijdelijke aanduiding voor inhoud 4"/>
          <p:cNvSpPr txBox="1">
            <a:spLocks/>
          </p:cNvSpPr>
          <p:nvPr/>
        </p:nvSpPr>
        <p:spPr>
          <a:xfrm>
            <a:off x="683508" y="5973866"/>
            <a:ext cx="5772532" cy="69810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  <a:latin typeface="+mn-lt"/>
                <a:cs typeface="+mn-cs"/>
              </a:rPr>
              <a:t>Hoe groter de productie, </a:t>
            </a:r>
            <a:r>
              <a:rPr lang="nl-NL" sz="2000" dirty="0" smtClean="0">
                <a:solidFill>
                  <a:schemeClr val="bg1"/>
                </a:solidFill>
                <a:latin typeface="+mn-lt"/>
                <a:cs typeface="+mn-cs"/>
              </a:rPr>
              <a:t/>
            </a:r>
            <a:br>
              <a:rPr lang="nl-NL" sz="2000" dirty="0" smtClean="0">
                <a:solidFill>
                  <a:schemeClr val="bg1"/>
                </a:solidFill>
                <a:latin typeface="+mn-lt"/>
                <a:cs typeface="+mn-cs"/>
              </a:rPr>
            </a:br>
            <a:r>
              <a:rPr lang="nl-NL" sz="2000" dirty="0" smtClean="0">
                <a:solidFill>
                  <a:schemeClr val="bg1"/>
                </a:solidFill>
                <a:latin typeface="+mn-lt"/>
                <a:cs typeface="+mn-cs"/>
              </a:rPr>
              <a:t>hoe </a:t>
            </a:r>
            <a:r>
              <a:rPr lang="nl-NL" sz="2000" dirty="0">
                <a:solidFill>
                  <a:schemeClr val="bg1"/>
                </a:solidFill>
                <a:latin typeface="+mn-lt"/>
                <a:cs typeface="+mn-cs"/>
              </a:rPr>
              <a:t>lager de constante kosten per product !!</a:t>
            </a:r>
          </a:p>
        </p:txBody>
      </p:sp>
      <p:cxnSp>
        <p:nvCxnSpPr>
          <p:cNvPr id="72" name="Rechte verbindingslijn 71"/>
          <p:cNvCxnSpPr/>
          <p:nvPr/>
        </p:nvCxnSpPr>
        <p:spPr>
          <a:xfrm>
            <a:off x="7578358" y="1604730"/>
            <a:ext cx="28562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8" name="Ovaal 67"/>
          <p:cNvSpPr/>
          <p:nvPr/>
        </p:nvSpPr>
        <p:spPr>
          <a:xfrm>
            <a:off x="8106748" y="3537024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5" name="Ovaal 64"/>
          <p:cNvSpPr/>
          <p:nvPr/>
        </p:nvSpPr>
        <p:spPr>
          <a:xfrm>
            <a:off x="9792622" y="3537024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6" name="Ovaal 65"/>
          <p:cNvSpPr/>
          <p:nvPr/>
        </p:nvSpPr>
        <p:spPr>
          <a:xfrm>
            <a:off x="7524358" y="3537024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69" name="Rechte verbindingslijn 68"/>
          <p:cNvCxnSpPr/>
          <p:nvPr/>
        </p:nvCxnSpPr>
        <p:spPr>
          <a:xfrm>
            <a:off x="7601161" y="4068589"/>
            <a:ext cx="0" cy="240728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flipH="1">
            <a:off x="7601161" y="6487303"/>
            <a:ext cx="2804912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>
            <a:off x="7601161" y="4077072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7601161" y="4561476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>
            <a:off x="7601161" y="5042933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7601161" y="5524390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/>
          <p:cNvCxnSpPr/>
          <p:nvPr/>
        </p:nvCxnSpPr>
        <p:spPr>
          <a:xfrm>
            <a:off x="7601161" y="6005847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8163453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8725745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9288037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9850329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10412621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vak 84"/>
          <p:cNvSpPr txBox="1"/>
          <p:nvPr/>
        </p:nvSpPr>
        <p:spPr>
          <a:xfrm>
            <a:off x="10687419" y="6518080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productie</a:t>
            </a:r>
          </a:p>
        </p:txBody>
      </p:sp>
      <p:sp>
        <p:nvSpPr>
          <p:cNvPr id="86" name="Tekstvak 85"/>
          <p:cNvSpPr txBox="1"/>
          <p:nvPr/>
        </p:nvSpPr>
        <p:spPr>
          <a:xfrm rot="16200000">
            <a:off x="6510556" y="4643993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euro’s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87" name="Tekstvak 86"/>
          <p:cNvSpPr txBox="1"/>
          <p:nvPr/>
        </p:nvSpPr>
        <p:spPr>
          <a:xfrm>
            <a:off x="7252108" y="585733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2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88" name="Tekstvak 87"/>
          <p:cNvSpPr txBox="1"/>
          <p:nvPr/>
        </p:nvSpPr>
        <p:spPr>
          <a:xfrm>
            <a:off x="7252108" y="536605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4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89" name="Tekstvak 88"/>
          <p:cNvSpPr txBox="1"/>
          <p:nvPr/>
        </p:nvSpPr>
        <p:spPr>
          <a:xfrm>
            <a:off x="7252108" y="49238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6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90" name="Tekstvak 89"/>
          <p:cNvSpPr txBox="1"/>
          <p:nvPr/>
        </p:nvSpPr>
        <p:spPr>
          <a:xfrm>
            <a:off x="7252108" y="442627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8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91" name="Tekstvak 90"/>
          <p:cNvSpPr txBox="1"/>
          <p:nvPr/>
        </p:nvSpPr>
        <p:spPr>
          <a:xfrm>
            <a:off x="7152722" y="394133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92" name="Tekstvak 91"/>
          <p:cNvSpPr txBox="1"/>
          <p:nvPr/>
        </p:nvSpPr>
        <p:spPr>
          <a:xfrm>
            <a:off x="7924758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93" name="Tekstvak 92"/>
          <p:cNvSpPr txBox="1"/>
          <p:nvPr/>
        </p:nvSpPr>
        <p:spPr>
          <a:xfrm>
            <a:off x="8497470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94" name="Tekstvak 93"/>
          <p:cNvSpPr txBox="1"/>
          <p:nvPr/>
        </p:nvSpPr>
        <p:spPr>
          <a:xfrm>
            <a:off x="9059761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9622053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10128116" y="653643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33" name="Ovaal 32"/>
          <p:cNvSpPr/>
          <p:nvPr/>
        </p:nvSpPr>
        <p:spPr>
          <a:xfrm>
            <a:off x="8674893" y="648935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9230714" y="6497726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10357628" y="6479490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8115008" y="648935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3861048"/>
            <a:ext cx="1192864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hthoek 66"/>
              <p:cNvSpPr/>
              <p:nvPr/>
            </p:nvSpPr>
            <p:spPr>
              <a:xfrm>
                <a:off x="683508" y="5160473"/>
                <a:ext cx="1786066" cy="67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nl-NL" b="0" i="0" smtClean="0">
                          <a:solidFill>
                            <a:schemeClr val="bg1"/>
                          </a:solidFill>
                        </a:rPr>
                        <m:t>GCK</m:t>
                      </m:r>
                      <m:r>
                        <m:rPr>
                          <m:nor/>
                        </m:rPr>
                        <a:rPr lang="nl-NL" b="0" i="0" smtClean="0">
                          <a:solidFill>
                            <a:schemeClr val="bg1"/>
                          </a:solidFill>
                        </a:rPr>
                        <m:t>= </m:t>
                      </m:r>
                      <m:f>
                        <m:fPr>
                          <m:ctrlPr>
                            <a:rPr lang="nl-NL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€ 2.000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b="0" i="0" smtClean="0">
                              <a:solidFill>
                                <a:schemeClr val="bg1"/>
                              </a:solidFill>
                            </a:rPr>
                            <m:t>q</m:t>
                          </m:r>
                        </m:den>
                      </m:f>
                    </m:oMath>
                  </m:oMathPara>
                </a14:m>
                <a:endParaRPr lang="nl-N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7" name="Rechthoek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08" y="5160473"/>
                <a:ext cx="1786066" cy="6700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066600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1.11111E-6 L -0.00013 -0.28981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11111E-6 L -2.29167E-6 -0.28773 " pathEditMode="relative" rAng="0" ptsTypes="AA">
                                      <p:cBhvr>
                                        <p:cTn id="29" dur="1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11111E-6 L 0.00092 -0.28981 " pathEditMode="relative" rAng="0" ptsTypes="AA">
                                      <p:cBhvr>
                                        <p:cTn id="38" dur="1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33333E-6 L -2.08333E-6 -0.35834 " pathEditMode="relative" rAng="0" ptsTypes="AA">
                                      <p:cBhvr>
                                        <p:cTn id="6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33333E-6 L 0.00039 -0.18125 " pathEditMode="relative" rAng="0" ptsTypes="AA">
                                      <p:cBhvr>
                                        <p:cTn id="77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07407E-6 L 0.00065 -0.12801 " pathEditMode="relative" rAng="0" ptsTypes="AA">
                                      <p:cBhvr>
                                        <p:cTn id="86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22222E-6 L -0.00131 -0.07778 " pathEditMode="relative" rAng="0" ptsTypes="AA">
                                      <p:cBhvr>
                                        <p:cTn id="95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2" grpId="0"/>
      <p:bldP spid="37" grpId="0" animBg="1"/>
      <p:bldP spid="64" grpId="0"/>
      <p:bldP spid="74" grpId="0" build="p"/>
      <p:bldP spid="68" grpId="0" animBg="1"/>
      <p:bldP spid="68" grpId="1" animBg="1"/>
      <p:bldP spid="65" grpId="0" animBg="1"/>
      <p:bldP spid="65" grpId="1" animBg="1"/>
      <p:bldP spid="66" grpId="0" animBg="1"/>
      <p:bldP spid="66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623888">
              <a:spcAft>
                <a:spcPts val="1200"/>
              </a:spcAft>
              <a:buNone/>
              <a:tabLst>
                <a:tab pos="182563" algn="l"/>
              </a:tabLst>
            </a:pPr>
            <a:r>
              <a:rPr lang="nl-NL" sz="1800" dirty="0" smtClean="0"/>
              <a:t>kosten </a:t>
            </a:r>
            <a:r>
              <a:rPr lang="nl-NL" sz="1800" dirty="0"/>
              <a:t>waarvan het </a:t>
            </a:r>
            <a:r>
              <a:rPr lang="nl-NL" sz="1800" b="1" dirty="0"/>
              <a:t>totaalbedrag</a:t>
            </a:r>
            <a:r>
              <a:rPr lang="nl-NL" sz="1800" dirty="0"/>
              <a:t> wél afhankelijk is van de omvang van </a:t>
            </a:r>
            <a:r>
              <a:rPr lang="nl-NL" sz="1800" dirty="0" smtClean="0"/>
              <a:t>de productie</a:t>
            </a:r>
            <a:endParaRPr lang="nl-NL" sz="1800" dirty="0"/>
          </a:p>
          <a:p>
            <a:pPr marL="261938" indent="-261938">
              <a:buNone/>
              <a:tabLst>
                <a:tab pos="261938" algn="l"/>
              </a:tabLst>
            </a:pPr>
            <a:r>
              <a:rPr lang="nl-NL" sz="2000" dirty="0"/>
              <a:t>Zoals: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1800" dirty="0"/>
              <a:t>grond- en hulpstoffen</a:t>
            </a:r>
          </a:p>
          <a:p>
            <a:pPr lvl="1">
              <a:buFont typeface="Wingdings" pitchFamily="2" charset="2"/>
              <a:buChar char="ü"/>
              <a:tabLst>
                <a:tab pos="261938" algn="l"/>
              </a:tabLst>
            </a:pPr>
            <a:r>
              <a:rPr lang="nl-NL" sz="1800" dirty="0" smtClean="0"/>
              <a:t>loon</a:t>
            </a:r>
            <a:endParaRPr lang="nl-NL" sz="16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8" y="4149080"/>
            <a:ext cx="516832" cy="387624"/>
          </a:xfrm>
          <a:prstGeom prst="rect">
            <a:avLst/>
          </a:prstGeom>
        </p:spPr>
      </p:pic>
      <p:cxnSp>
        <p:nvCxnSpPr>
          <p:cNvPr id="5" name="Rechte verbindingslijn 4"/>
          <p:cNvCxnSpPr/>
          <p:nvPr/>
        </p:nvCxnSpPr>
        <p:spPr>
          <a:xfrm>
            <a:off x="6096000" y="3933056"/>
            <a:ext cx="50482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8256240" y="3645024"/>
            <a:ext cx="0" cy="29523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6439203" y="3573015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Productie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8298838" y="3573015"/>
            <a:ext cx="2783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Totale variabele kosten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451156" y="4170567"/>
            <a:ext cx="1907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1 × € 0,85 = € 0,85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7344259" y="4179857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1 brood</a:t>
            </a:r>
            <a:endParaRPr lang="nl-NL" sz="1600" dirty="0">
              <a:solidFill>
                <a:schemeClr val="bg1"/>
              </a:solidFill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572" y="4708303"/>
            <a:ext cx="516832" cy="387624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8480132" y="4723548"/>
            <a:ext cx="1907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3 </a:t>
            </a:r>
            <a:r>
              <a:rPr lang="nl-NL" sz="1600" dirty="0">
                <a:solidFill>
                  <a:schemeClr val="bg1"/>
                </a:solidFill>
              </a:rPr>
              <a:t>× € 0,85 = € </a:t>
            </a:r>
            <a:r>
              <a:rPr lang="nl-NL" sz="1600" dirty="0" smtClean="0">
                <a:solidFill>
                  <a:schemeClr val="bg1"/>
                </a:solidFill>
              </a:rPr>
              <a:t>2,55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7220827" y="4732838"/>
            <a:ext cx="109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3 broden</a:t>
            </a:r>
            <a:endParaRPr lang="nl-NL" sz="1600" dirty="0">
              <a:solidFill>
                <a:schemeClr val="bg1"/>
              </a:solidFill>
            </a:endParaRP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315" y="4733564"/>
            <a:ext cx="516832" cy="38762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725" y="4758825"/>
            <a:ext cx="516832" cy="387624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497" y="5367118"/>
            <a:ext cx="516832" cy="387624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8487057" y="5350134"/>
            <a:ext cx="1907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6 </a:t>
            </a:r>
            <a:r>
              <a:rPr lang="nl-NL" sz="1600" dirty="0">
                <a:solidFill>
                  <a:schemeClr val="bg1"/>
                </a:solidFill>
              </a:rPr>
              <a:t>× € 0,85 = € </a:t>
            </a:r>
            <a:r>
              <a:rPr lang="nl-NL" sz="1600" dirty="0" smtClean="0">
                <a:solidFill>
                  <a:schemeClr val="bg1"/>
                </a:solidFill>
              </a:rPr>
              <a:t>5,10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7227752" y="5359424"/>
            <a:ext cx="109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6 broden</a:t>
            </a:r>
            <a:endParaRPr lang="nl-NL" sz="1600" dirty="0">
              <a:solidFill>
                <a:schemeClr val="bg1"/>
              </a:solidFill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40" y="5392379"/>
            <a:ext cx="516832" cy="387624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650" y="5417640"/>
            <a:ext cx="516832" cy="387624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264" y="5198567"/>
            <a:ext cx="516832" cy="387624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07" y="5248363"/>
            <a:ext cx="516832" cy="38762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417" y="5273624"/>
            <a:ext cx="516832" cy="387624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6889072" y="5986010"/>
            <a:ext cx="1431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6000 broden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8472549" y="5976720"/>
            <a:ext cx="2419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6000 </a:t>
            </a:r>
            <a:r>
              <a:rPr lang="nl-NL" sz="1600" dirty="0">
                <a:solidFill>
                  <a:schemeClr val="bg1"/>
                </a:solidFill>
              </a:rPr>
              <a:t>× € 0,85 = € </a:t>
            </a:r>
            <a:r>
              <a:rPr lang="nl-NL" sz="1600" dirty="0" smtClean="0">
                <a:solidFill>
                  <a:schemeClr val="bg1"/>
                </a:solidFill>
              </a:rPr>
              <a:t>5.100</a:t>
            </a:r>
            <a:endParaRPr lang="nl-NL" sz="1600" dirty="0">
              <a:solidFill>
                <a:schemeClr val="bg1"/>
              </a:solidFill>
            </a:endParaRPr>
          </a:p>
        </p:txBody>
      </p:sp>
      <p:pic>
        <p:nvPicPr>
          <p:cNvPr id="26" name="Afbeelding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573" y="5907188"/>
            <a:ext cx="828218" cy="554567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4882412"/>
            <a:ext cx="1075035" cy="806276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619" y="3933056"/>
            <a:ext cx="901365" cy="597447"/>
          </a:xfrm>
          <a:prstGeom prst="rect">
            <a:avLst/>
          </a:prstGeom>
        </p:spPr>
      </p:pic>
      <p:pic>
        <p:nvPicPr>
          <p:cNvPr id="2050" name="Picture 2" descr="Afbeeldingsresultaat voor stekker stopcontac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260" y="4659475"/>
            <a:ext cx="900000" cy="6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bakke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486" y="5414447"/>
            <a:ext cx="899470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Rechte verbindingslijn 30"/>
          <p:cNvCxnSpPr>
            <a:stCxn id="28" idx="3"/>
            <a:endCxn id="29" idx="1"/>
          </p:cNvCxnSpPr>
          <p:nvPr/>
        </p:nvCxnSpPr>
        <p:spPr>
          <a:xfrm flipV="1">
            <a:off x="1410395" y="4231780"/>
            <a:ext cx="718224" cy="105377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>
            <a:stCxn id="28" idx="3"/>
            <a:endCxn id="2050" idx="1"/>
          </p:cNvCxnSpPr>
          <p:nvPr/>
        </p:nvCxnSpPr>
        <p:spPr>
          <a:xfrm flipV="1">
            <a:off x="1410395" y="4972475"/>
            <a:ext cx="719865" cy="3130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>
            <a:stCxn id="28" idx="3"/>
            <a:endCxn id="2052" idx="1"/>
          </p:cNvCxnSpPr>
          <p:nvPr/>
        </p:nvCxnSpPr>
        <p:spPr>
          <a:xfrm>
            <a:off x="1410395" y="5285550"/>
            <a:ext cx="711091" cy="72727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3012153" y="4078345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meel: € 0,30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376030" y="5148671"/>
            <a:ext cx="86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 brood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3012153" y="4838672"/>
            <a:ext cx="1451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energie: € 0,10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3012153" y="5858934"/>
            <a:ext cx="1356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arbeid: € 0,45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7" name="Rechteraccolade 36"/>
          <p:cNvSpPr/>
          <p:nvPr/>
        </p:nvSpPr>
        <p:spPr>
          <a:xfrm>
            <a:off x="4247984" y="3925964"/>
            <a:ext cx="395453" cy="2664296"/>
          </a:xfrm>
          <a:prstGeom prst="rightBrace">
            <a:avLst>
              <a:gd name="adj1" fmla="val 43652"/>
              <a:gd name="adj2" fmla="val 49142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kstvak 42"/>
          <p:cNvSpPr txBox="1"/>
          <p:nvPr/>
        </p:nvSpPr>
        <p:spPr>
          <a:xfrm>
            <a:off x="4631702" y="5094474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€ 0,85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2776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7" grpId="0"/>
      <p:bldP spid="18" grpId="0"/>
      <p:bldP spid="24" grpId="0"/>
      <p:bldP spid="25" grpId="0"/>
      <p:bldP spid="36" grpId="0"/>
      <p:bldP spid="39" grpId="0"/>
      <p:bldP spid="40" grpId="0"/>
      <p:bldP spid="41" grpId="0"/>
      <p:bldP spid="37" grpId="0" animBg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4213" y="1607419"/>
            <a:ext cx="5431895" cy="1907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u="sng" dirty="0"/>
              <a:t>Totaalbedrag per </a:t>
            </a:r>
            <a:r>
              <a:rPr lang="nl-NL" sz="2200" u="sng" dirty="0" smtClean="0"/>
              <a:t>maand</a:t>
            </a:r>
            <a:endParaRPr lang="nl-NL" sz="2200" u="sng" dirty="0"/>
          </a:p>
          <a:p>
            <a:pPr marL="0" indent="0">
              <a:buNone/>
            </a:pPr>
            <a:r>
              <a:rPr lang="nl-NL" sz="1600" dirty="0" smtClean="0"/>
              <a:t>Bedrijf heeft voor elk product € 5 aan variabele kosten.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2000" dirty="0" smtClean="0"/>
              <a:t>TVK </a:t>
            </a:r>
            <a:r>
              <a:rPr lang="nl-NL" sz="2000" dirty="0"/>
              <a:t>= </a:t>
            </a:r>
            <a:r>
              <a:rPr lang="nl-NL" sz="2000" dirty="0" smtClean="0"/>
              <a:t>5 × q</a:t>
            </a:r>
            <a:endParaRPr lang="nl-NL" sz="20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4294967295"/>
          </p:nvPr>
        </p:nvSpPr>
        <p:spPr>
          <a:xfrm>
            <a:off x="684211" y="4068589"/>
            <a:ext cx="5403481" cy="2467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u="sng" dirty="0"/>
              <a:t>Bedrag per product</a:t>
            </a:r>
          </a:p>
          <a:p>
            <a:pPr marL="0" indent="0">
              <a:buNone/>
            </a:pPr>
            <a:endParaRPr lang="nl-NL" sz="1600" u="sng" dirty="0"/>
          </a:p>
          <a:p>
            <a:pPr marL="0" indent="0">
              <a:buNone/>
            </a:pPr>
            <a:r>
              <a:rPr lang="nl-NL" sz="1700" dirty="0" smtClean="0"/>
              <a:t>In elk product zit € 5 aan variabele kosten,</a:t>
            </a:r>
            <a:br>
              <a:rPr lang="nl-NL" sz="1700" dirty="0" smtClean="0"/>
            </a:br>
            <a:r>
              <a:rPr lang="nl-NL" sz="1700" dirty="0" smtClean="0"/>
              <a:t>voor grondstoffen / arbeid / transport / enz..</a:t>
            </a:r>
          </a:p>
          <a:p>
            <a:pPr marL="0" indent="0">
              <a:buNone/>
            </a:pPr>
            <a:endParaRPr lang="nl-NL" sz="1700" dirty="0"/>
          </a:p>
          <a:p>
            <a:pPr marL="0" indent="0">
              <a:buNone/>
            </a:pPr>
            <a:r>
              <a:rPr lang="nl-NL" sz="1700" dirty="0" smtClean="0"/>
              <a:t>GVK = 5</a:t>
            </a:r>
            <a:endParaRPr lang="nl-NL" sz="1700" dirty="0"/>
          </a:p>
        </p:txBody>
      </p:sp>
      <p:sp>
        <p:nvSpPr>
          <p:cNvPr id="32" name="Tekstvak 31"/>
          <p:cNvSpPr txBox="1"/>
          <p:nvPr/>
        </p:nvSpPr>
        <p:spPr>
          <a:xfrm>
            <a:off x="10103396" y="1244919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TVK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7583661" y="1107986"/>
            <a:ext cx="0" cy="240728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583661" y="3526700"/>
            <a:ext cx="2804912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7583661" y="1119416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7583661" y="1600873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7583661" y="2082330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7583661" y="2563787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583661" y="3045244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145953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708245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9270537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9832829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10395121" y="1119416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10687418" y="3561939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productie</a:t>
            </a:r>
          </a:p>
        </p:txBody>
      </p:sp>
      <p:sp>
        <p:nvSpPr>
          <p:cNvPr id="53" name="Tekstvak 52"/>
          <p:cNvSpPr txBox="1"/>
          <p:nvPr/>
        </p:nvSpPr>
        <p:spPr>
          <a:xfrm rot="16200000">
            <a:off x="6493056" y="1683390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euro’s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7014155" y="289673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1000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7014155" y="2405447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2000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7014155" y="1963293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3000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7" name="Tekstvak 56"/>
          <p:cNvSpPr txBox="1"/>
          <p:nvPr/>
        </p:nvSpPr>
        <p:spPr>
          <a:xfrm>
            <a:off x="7014155" y="146567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4</a:t>
            </a:r>
            <a:r>
              <a:rPr lang="nl-NL" sz="1400" dirty="0" smtClean="0">
                <a:solidFill>
                  <a:schemeClr val="bg1"/>
                </a:solidFill>
              </a:rPr>
              <a:t>000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8" name="Tekstvak 57"/>
          <p:cNvSpPr txBox="1"/>
          <p:nvPr/>
        </p:nvSpPr>
        <p:spPr>
          <a:xfrm>
            <a:off x="7014155" y="98072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5000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7907258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8479970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9042261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9604553" y="357582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10110616" y="3575828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10488488" y="5084559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GVK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72" name="Rechte verbindingslijn 71"/>
          <p:cNvCxnSpPr/>
          <p:nvPr/>
        </p:nvCxnSpPr>
        <p:spPr>
          <a:xfrm>
            <a:off x="7681349" y="5272231"/>
            <a:ext cx="277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Rechte verbindingslijn 68"/>
          <p:cNvCxnSpPr/>
          <p:nvPr/>
        </p:nvCxnSpPr>
        <p:spPr>
          <a:xfrm>
            <a:off x="7601161" y="4068589"/>
            <a:ext cx="0" cy="240728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flipH="1">
            <a:off x="7601161" y="6487303"/>
            <a:ext cx="2804912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>
            <a:off x="7601161" y="4077072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7601161" y="4561476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>
            <a:off x="7601161" y="5042933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7601161" y="5524390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chte verbindingslijn 78"/>
          <p:cNvCxnSpPr/>
          <p:nvPr/>
        </p:nvCxnSpPr>
        <p:spPr>
          <a:xfrm>
            <a:off x="7601161" y="6005847"/>
            <a:ext cx="2804912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8163453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>
            <a:off x="8725745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81"/>
          <p:cNvCxnSpPr/>
          <p:nvPr/>
        </p:nvCxnSpPr>
        <p:spPr>
          <a:xfrm>
            <a:off x="9288037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9850329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10412621" y="4080019"/>
            <a:ext cx="0" cy="2407284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vak 84"/>
          <p:cNvSpPr txBox="1"/>
          <p:nvPr/>
        </p:nvSpPr>
        <p:spPr>
          <a:xfrm>
            <a:off x="10687419" y="6518080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productie</a:t>
            </a:r>
          </a:p>
        </p:txBody>
      </p:sp>
      <p:sp>
        <p:nvSpPr>
          <p:cNvPr id="86" name="Tekstvak 85"/>
          <p:cNvSpPr txBox="1"/>
          <p:nvPr/>
        </p:nvSpPr>
        <p:spPr>
          <a:xfrm rot="16200000">
            <a:off x="6510556" y="4643993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euro’s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87" name="Tekstvak 86"/>
          <p:cNvSpPr txBox="1"/>
          <p:nvPr/>
        </p:nvSpPr>
        <p:spPr>
          <a:xfrm>
            <a:off x="7252108" y="585733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2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88" name="Tekstvak 87"/>
          <p:cNvSpPr txBox="1"/>
          <p:nvPr/>
        </p:nvSpPr>
        <p:spPr>
          <a:xfrm>
            <a:off x="7252108" y="536605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4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89" name="Tekstvak 88"/>
          <p:cNvSpPr txBox="1"/>
          <p:nvPr/>
        </p:nvSpPr>
        <p:spPr>
          <a:xfrm>
            <a:off x="7252108" y="49238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6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90" name="Tekstvak 89"/>
          <p:cNvSpPr txBox="1"/>
          <p:nvPr/>
        </p:nvSpPr>
        <p:spPr>
          <a:xfrm>
            <a:off x="7252108" y="442627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8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91" name="Tekstvak 90"/>
          <p:cNvSpPr txBox="1"/>
          <p:nvPr/>
        </p:nvSpPr>
        <p:spPr>
          <a:xfrm>
            <a:off x="7152722" y="394133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92" name="Tekstvak 91"/>
          <p:cNvSpPr txBox="1"/>
          <p:nvPr/>
        </p:nvSpPr>
        <p:spPr>
          <a:xfrm>
            <a:off x="7924758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93" name="Tekstvak 92"/>
          <p:cNvSpPr txBox="1"/>
          <p:nvPr/>
        </p:nvSpPr>
        <p:spPr>
          <a:xfrm>
            <a:off x="8497470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94" name="Tekstvak 93"/>
          <p:cNvSpPr txBox="1"/>
          <p:nvPr/>
        </p:nvSpPr>
        <p:spPr>
          <a:xfrm>
            <a:off x="9059761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95" name="Tekstvak 94"/>
          <p:cNvSpPr txBox="1"/>
          <p:nvPr/>
        </p:nvSpPr>
        <p:spPr>
          <a:xfrm>
            <a:off x="9622053" y="653643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96" name="Tekstvak 95"/>
          <p:cNvSpPr txBox="1"/>
          <p:nvPr/>
        </p:nvSpPr>
        <p:spPr>
          <a:xfrm>
            <a:off x="10128116" y="653643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1000</a:t>
            </a:r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3861048"/>
            <a:ext cx="1192864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al 65"/>
          <p:cNvSpPr/>
          <p:nvPr/>
        </p:nvSpPr>
        <p:spPr>
          <a:xfrm>
            <a:off x="7560746" y="648935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8" name="Ovaal 67"/>
          <p:cNvSpPr/>
          <p:nvPr/>
        </p:nvSpPr>
        <p:spPr>
          <a:xfrm>
            <a:off x="8112224" y="648935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5" name="Ovaal 64"/>
          <p:cNvSpPr/>
          <p:nvPr/>
        </p:nvSpPr>
        <p:spPr>
          <a:xfrm>
            <a:off x="9799187" y="648935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 flipH="1">
            <a:off x="7566743" y="1134468"/>
            <a:ext cx="2823009" cy="239903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Ovaal 32"/>
          <p:cNvSpPr/>
          <p:nvPr/>
        </p:nvSpPr>
        <p:spPr>
          <a:xfrm>
            <a:off x="8098023" y="348277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8671390" y="348277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al 34"/>
          <p:cNvSpPr/>
          <p:nvPr/>
        </p:nvSpPr>
        <p:spPr>
          <a:xfrm>
            <a:off x="10341121" y="348277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7518112" y="348277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618013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00026 -0.18542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33333E-6 L 0.00104 -0.18542 " pathEditMode="relative" rAng="0" ptsTypes="AA">
                                      <p:cBhvr>
                                        <p:cTn id="29" dur="1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0E0E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0E0E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" presetClass="emph" presetSubtype="0" repeatCount="300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50"/>
                            </p:stCondLst>
                            <p:childTnLst>
                              <p:par>
                                <p:cTn id="45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7.40741E-7 L 2.08333E-7 -0.07199 " pathEditMode="relative" rAng="0" ptsTypes="AA">
                                      <p:cBhvr>
                                        <p:cTn id="81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00091 -0.14074 " pathEditMode="relative" rAng="0" ptsTypes="AA">
                                      <p:cBhvr>
                                        <p:cTn id="90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4.16667E-6 -0.35069 " pathEditMode="relative" rAng="0" ptsTypes="AA">
                                      <p:cBhvr>
                                        <p:cTn id="99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2" grpId="0"/>
      <p:bldP spid="64" grpId="0"/>
      <p:bldP spid="66" grpId="0" animBg="1"/>
      <p:bldP spid="66" grpId="1" animBg="1"/>
      <p:bldP spid="66" grpId="2" animBg="1"/>
      <p:bldP spid="66" grpId="3" animBg="1"/>
      <p:bldP spid="68" grpId="0" animBg="1"/>
      <p:bldP spid="68" grpId="1" animBg="1"/>
      <p:bldP spid="65" grpId="0" animBg="1"/>
      <p:bldP spid="65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Van een bedrijf is het volgende gegeven:</a:t>
            </a:r>
          </a:p>
          <a:p>
            <a:pPr lvl="1"/>
            <a:r>
              <a:rPr lang="nl-NL" sz="1800" dirty="0"/>
              <a:t>constante kosten bedragen € 180.000,- per periode</a:t>
            </a:r>
          </a:p>
          <a:p>
            <a:pPr lvl="1"/>
            <a:r>
              <a:rPr lang="nl-NL" sz="1800" dirty="0"/>
              <a:t>variabele kosten zijn € 10,-  per product</a:t>
            </a:r>
          </a:p>
          <a:p>
            <a:pPr lvl="1"/>
            <a:r>
              <a:rPr lang="nl-NL" sz="1800" dirty="0"/>
              <a:t>de productiecapaciteit per periode is 45.000 producten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03913" y="3789040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911425" y="3789040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911424" y="4409817"/>
            <a:ext cx="46733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cs typeface="Arial" pitchFamily="34" charset="0"/>
              </a:rPr>
              <a:t>Teken en geeft de formule:</a:t>
            </a:r>
            <a:endParaRPr lang="nl-NL" sz="2000" dirty="0">
              <a:solidFill>
                <a:schemeClr val="bg1"/>
              </a:solidFill>
              <a:cs typeface="Arial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totale constante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totale variabele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totale kosten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911424" y="3905761"/>
            <a:ext cx="4673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>
                <a:solidFill>
                  <a:schemeClr val="bg1"/>
                </a:solidFill>
                <a:cs typeface="Arial" pitchFamily="34" charset="0"/>
              </a:rPr>
              <a:t>Totaalbedrag</a:t>
            </a:r>
            <a:endParaRPr lang="nl-NL" sz="2000" u="sng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447928" y="3905761"/>
            <a:ext cx="4673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>
                <a:solidFill>
                  <a:schemeClr val="bg1"/>
                </a:solidFill>
                <a:cs typeface="Arial" pitchFamily="34" charset="0"/>
              </a:rPr>
              <a:t>Bedrag per product</a:t>
            </a:r>
            <a:endParaRPr lang="nl-NL" sz="2000" u="sng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447929" y="4409817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cs typeface="Arial" pitchFamily="34" charset="0"/>
              </a:rPr>
              <a:t>Teken:</a:t>
            </a:r>
            <a:endParaRPr lang="nl-NL" sz="2000" dirty="0">
              <a:solidFill>
                <a:schemeClr val="bg1"/>
              </a:solidFill>
              <a:cs typeface="Arial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gemiddelde constante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gemiddelde variabele kosten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nl-NL" sz="2000" dirty="0">
                <a:solidFill>
                  <a:schemeClr val="bg1"/>
                </a:solidFill>
                <a:cs typeface="Arial" pitchFamily="34" charset="0"/>
              </a:rPr>
              <a:t>gemiddelde totale kosten</a:t>
            </a:r>
          </a:p>
        </p:txBody>
      </p:sp>
      <p:cxnSp>
        <p:nvCxnSpPr>
          <p:cNvPr id="70" name="Rechte verbindingslijn 69"/>
          <p:cNvCxnSpPr/>
          <p:nvPr/>
        </p:nvCxnSpPr>
        <p:spPr>
          <a:xfrm flipV="1">
            <a:off x="6446385" y="5122191"/>
            <a:ext cx="2471273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0" name="Rechthoek 79"/>
          <p:cNvSpPr/>
          <p:nvPr/>
        </p:nvSpPr>
        <p:spPr>
          <a:xfrm>
            <a:off x="850688" y="6434182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Rechthoek 80"/>
          <p:cNvSpPr/>
          <p:nvPr/>
        </p:nvSpPr>
        <p:spPr>
          <a:xfrm>
            <a:off x="852068" y="6434301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Tekstvak 81"/>
          <p:cNvSpPr txBox="1"/>
          <p:nvPr/>
        </p:nvSpPr>
        <p:spPr>
          <a:xfrm>
            <a:off x="2519656" y="6384462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7</a:t>
            </a:r>
            <a:r>
              <a:rPr lang="nl-NL" sz="1400" dirty="0" smtClean="0"/>
              <a:t> </a:t>
            </a:r>
            <a:r>
              <a:rPr lang="nl-NL" sz="1400" dirty="0" smtClean="0"/>
              <a:t>min.</a:t>
            </a:r>
            <a:endParaRPr lang="nl-NL" sz="1400" dirty="0"/>
          </a:p>
        </p:txBody>
      </p:sp>
      <p:sp>
        <p:nvSpPr>
          <p:cNvPr id="83" name="Tekstvak 82"/>
          <p:cNvSpPr txBox="1"/>
          <p:nvPr/>
        </p:nvSpPr>
        <p:spPr>
          <a:xfrm>
            <a:off x="1401578" y="6382287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Tijd voorbij.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8094348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20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0000"/>
                            </p:stCondLst>
                            <p:childTnLst>
                              <p:par>
                                <p:cTn id="2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0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80" grpId="0" animBg="1"/>
      <p:bldP spid="81" grpId="0" animBg="1"/>
      <p:bldP spid="81" grpId="1" animBg="1"/>
      <p:bldP spid="82" grpId="0"/>
      <p:bldP spid="82" grpId="1"/>
      <p:bldP spid="83" grpId="0"/>
      <p:bldP spid="8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3" y="1607420"/>
            <a:ext cx="10460039" cy="117035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400" dirty="0"/>
              <a:t>Van een bedrijf is het volgende gegeven:</a:t>
            </a:r>
          </a:p>
          <a:p>
            <a:pPr lvl="1"/>
            <a:r>
              <a:rPr lang="nl-NL" sz="2000" dirty="0" smtClean="0"/>
              <a:t>TCK = 180.000</a:t>
            </a:r>
            <a:endParaRPr lang="nl-NL" sz="2000" dirty="0"/>
          </a:p>
          <a:p>
            <a:pPr lvl="1"/>
            <a:r>
              <a:rPr lang="nl-NL" sz="2000" dirty="0" smtClean="0"/>
              <a:t>GVK = 10</a:t>
            </a:r>
            <a:endParaRPr lang="nl-NL" sz="2000" dirty="0"/>
          </a:p>
          <a:p>
            <a:pPr lvl="1"/>
            <a:r>
              <a:rPr lang="nl-NL" sz="2000" dirty="0" smtClean="0"/>
              <a:t>TK = 10×Q + 180.000</a:t>
            </a:r>
            <a:endParaRPr lang="nl-NL" sz="2000" dirty="0"/>
          </a:p>
        </p:txBody>
      </p:sp>
      <p:cxnSp>
        <p:nvCxnSpPr>
          <p:cNvPr id="4" name="Rechte verbindingslijn 3"/>
          <p:cNvCxnSpPr/>
          <p:nvPr/>
        </p:nvCxnSpPr>
        <p:spPr>
          <a:xfrm flipH="1">
            <a:off x="6096000" y="2788376"/>
            <a:ext cx="22289" cy="3952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1725123" y="2789506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2509087" y="2788090"/>
            <a:ext cx="2746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u="sng" dirty="0">
                <a:solidFill>
                  <a:schemeClr val="bg1"/>
                </a:solidFill>
                <a:latin typeface="+mj-lt"/>
                <a:cs typeface="Arial" pitchFamily="34" charset="0"/>
              </a:rPr>
              <a:t>Totaalbedrag</a:t>
            </a:r>
            <a:endParaRPr lang="nl-NL" u="sng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985085" y="2782376"/>
            <a:ext cx="2886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u="sng" dirty="0">
                <a:solidFill>
                  <a:schemeClr val="bg1"/>
                </a:solidFill>
                <a:latin typeface="+mj-lt"/>
                <a:cs typeface="Arial" pitchFamily="34" charset="0"/>
              </a:rPr>
              <a:t>Bedrag per product</a:t>
            </a:r>
          </a:p>
        </p:txBody>
      </p:sp>
      <p:grpSp>
        <p:nvGrpSpPr>
          <p:cNvPr id="14" name="Groep 13"/>
          <p:cNvGrpSpPr/>
          <p:nvPr/>
        </p:nvGrpSpPr>
        <p:grpSpPr>
          <a:xfrm>
            <a:off x="1804059" y="3472007"/>
            <a:ext cx="3888039" cy="3210795"/>
            <a:chOff x="52842" y="2531551"/>
            <a:chExt cx="3888039" cy="3210795"/>
          </a:xfrm>
        </p:grpSpPr>
        <p:cxnSp>
          <p:nvCxnSpPr>
            <p:cNvPr id="17" name="Rechte verbindingslijn 16"/>
            <p:cNvCxnSpPr/>
            <p:nvPr/>
          </p:nvCxnSpPr>
          <p:spPr>
            <a:xfrm>
              <a:off x="955892" y="2697766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955892" y="3189048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955892" y="3680331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955892" y="4171613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955892" y="4662896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1518184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2080476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2642768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3205060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3767352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kstvak 26"/>
            <p:cNvSpPr txBox="1"/>
            <p:nvPr/>
          </p:nvSpPr>
          <p:spPr>
            <a:xfrm>
              <a:off x="1614183" y="5403792"/>
              <a:ext cx="20361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bg1"/>
                  </a:solidFill>
                </a:rPr>
                <a:t>productie (x 1.000)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 rot="16200000">
              <a:off x="-638053" y="3554236"/>
              <a:ext cx="17203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bg1"/>
                  </a:solidFill>
                </a:rPr>
                <a:t>euro’s  (x </a:t>
              </a:r>
              <a:r>
                <a:rPr lang="nl-NL" sz="1600" dirty="0" smtClean="0">
                  <a:solidFill>
                    <a:schemeClr val="bg1"/>
                  </a:solidFill>
                </a:rPr>
                <a:t>1.000</a:t>
              </a:r>
              <a:r>
                <a:rPr lang="nl-NL" sz="1600" dirty="0">
                  <a:solidFill>
                    <a:schemeClr val="bg1"/>
                  </a:solidFill>
                </a:rPr>
                <a:t>)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371304" y="4447553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100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371304" y="39562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200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371304" y="351411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300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371304" y="301649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400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371304" y="25315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500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1296377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1869089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2431380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30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2993672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</a:t>
              </a: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3499735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50</a:t>
              </a:r>
            </a:p>
          </p:txBody>
        </p:sp>
        <p:cxnSp>
          <p:nvCxnSpPr>
            <p:cNvPr id="15" name="Rechte verbindingslijn 14"/>
            <p:cNvCxnSpPr/>
            <p:nvPr/>
          </p:nvCxnSpPr>
          <p:spPr>
            <a:xfrm>
              <a:off x="955892" y="2697766"/>
              <a:ext cx="0" cy="2407284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flipH="1">
              <a:off x="955892" y="5105050"/>
              <a:ext cx="2804912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Rechte verbindingslijn 38"/>
          <p:cNvCxnSpPr/>
          <p:nvPr/>
        </p:nvCxnSpPr>
        <p:spPr>
          <a:xfrm>
            <a:off x="2707109" y="5251543"/>
            <a:ext cx="254384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V="1">
            <a:off x="2707109" y="3906853"/>
            <a:ext cx="2530499" cy="213768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V="1">
            <a:off x="2707108" y="3592331"/>
            <a:ext cx="1894192" cy="16514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4627112" y="492740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TCK</a:t>
            </a:r>
          </a:p>
        </p:txBody>
      </p:sp>
      <p:sp>
        <p:nvSpPr>
          <p:cNvPr id="43" name="Tekstvak 42"/>
          <p:cNvSpPr txBox="1"/>
          <p:nvPr/>
        </p:nvSpPr>
        <p:spPr>
          <a:xfrm>
            <a:off x="4800090" y="415050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TVK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3807783" y="3686957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TK</a:t>
            </a:r>
          </a:p>
        </p:txBody>
      </p:sp>
      <p:grpSp>
        <p:nvGrpSpPr>
          <p:cNvPr id="45" name="Groep 44"/>
          <p:cNvGrpSpPr/>
          <p:nvPr/>
        </p:nvGrpSpPr>
        <p:grpSpPr>
          <a:xfrm>
            <a:off x="6438954" y="3499531"/>
            <a:ext cx="3888039" cy="3183271"/>
            <a:chOff x="52842" y="2559075"/>
            <a:chExt cx="3888039" cy="3183271"/>
          </a:xfrm>
        </p:grpSpPr>
        <p:cxnSp>
          <p:nvCxnSpPr>
            <p:cNvPr id="48" name="Rechte verbindingslijn 47"/>
            <p:cNvCxnSpPr/>
            <p:nvPr/>
          </p:nvCxnSpPr>
          <p:spPr>
            <a:xfrm>
              <a:off x="955892" y="2697766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/>
            <p:cNvCxnSpPr/>
            <p:nvPr/>
          </p:nvCxnSpPr>
          <p:spPr>
            <a:xfrm>
              <a:off x="955892" y="3189048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>
              <a:off x="955892" y="3680331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/>
            <p:cNvCxnSpPr/>
            <p:nvPr/>
          </p:nvCxnSpPr>
          <p:spPr>
            <a:xfrm>
              <a:off x="955892" y="4171613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/>
            <p:cNvCxnSpPr/>
            <p:nvPr/>
          </p:nvCxnSpPr>
          <p:spPr>
            <a:xfrm>
              <a:off x="955892" y="4662896"/>
              <a:ext cx="2804912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/>
            <p:cNvCxnSpPr/>
            <p:nvPr/>
          </p:nvCxnSpPr>
          <p:spPr>
            <a:xfrm>
              <a:off x="1518184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/>
            <p:cNvCxnSpPr/>
            <p:nvPr/>
          </p:nvCxnSpPr>
          <p:spPr>
            <a:xfrm>
              <a:off x="2080476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/>
            <p:cNvCxnSpPr/>
            <p:nvPr/>
          </p:nvCxnSpPr>
          <p:spPr>
            <a:xfrm>
              <a:off x="2642768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/>
            <p:cNvCxnSpPr/>
            <p:nvPr/>
          </p:nvCxnSpPr>
          <p:spPr>
            <a:xfrm>
              <a:off x="3205060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/>
            <p:cNvCxnSpPr/>
            <p:nvPr/>
          </p:nvCxnSpPr>
          <p:spPr>
            <a:xfrm>
              <a:off x="3767352" y="2697766"/>
              <a:ext cx="0" cy="2407284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kstvak 57"/>
            <p:cNvSpPr txBox="1"/>
            <p:nvPr/>
          </p:nvSpPr>
          <p:spPr>
            <a:xfrm>
              <a:off x="1614183" y="5403792"/>
              <a:ext cx="20361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bg1"/>
                  </a:solidFill>
                </a:rPr>
                <a:t>productie (x 1.000)</a:t>
              </a:r>
            </a:p>
          </p:txBody>
        </p:sp>
        <p:sp>
          <p:nvSpPr>
            <p:cNvPr id="59" name="Tekstvak 58"/>
            <p:cNvSpPr txBox="1"/>
            <p:nvPr/>
          </p:nvSpPr>
          <p:spPr>
            <a:xfrm rot="16200000">
              <a:off x="-202036" y="3554236"/>
              <a:ext cx="8483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bg1"/>
                  </a:solidFill>
                </a:rPr>
                <a:t>euro’s </a:t>
              </a:r>
            </a:p>
          </p:txBody>
        </p:sp>
        <p:sp>
          <p:nvSpPr>
            <p:cNvPr id="60" name="Tekstvak 59"/>
            <p:cNvSpPr txBox="1"/>
            <p:nvPr/>
          </p:nvSpPr>
          <p:spPr>
            <a:xfrm>
              <a:off x="499544" y="444755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61" name="Tekstvak 60"/>
            <p:cNvSpPr txBox="1"/>
            <p:nvPr/>
          </p:nvSpPr>
          <p:spPr>
            <a:xfrm>
              <a:off x="371304" y="398379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62" name="Tekstvak 61"/>
            <p:cNvSpPr txBox="1"/>
            <p:nvPr/>
          </p:nvSpPr>
          <p:spPr>
            <a:xfrm>
              <a:off x="371304" y="354164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63" name="Tekstvak 62"/>
            <p:cNvSpPr txBox="1"/>
            <p:nvPr/>
          </p:nvSpPr>
          <p:spPr>
            <a:xfrm>
              <a:off x="371304" y="304401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64" name="Tekstvak 63"/>
            <p:cNvSpPr txBox="1"/>
            <p:nvPr/>
          </p:nvSpPr>
          <p:spPr>
            <a:xfrm>
              <a:off x="371304" y="255907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25</a:t>
              </a:r>
            </a:p>
          </p:txBody>
        </p:sp>
        <p:sp>
          <p:nvSpPr>
            <p:cNvPr id="65" name="Tekstvak 64"/>
            <p:cNvSpPr txBox="1"/>
            <p:nvPr/>
          </p:nvSpPr>
          <p:spPr>
            <a:xfrm>
              <a:off x="1296377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66" name="Tekstvak 65"/>
            <p:cNvSpPr txBox="1"/>
            <p:nvPr/>
          </p:nvSpPr>
          <p:spPr>
            <a:xfrm>
              <a:off x="1869089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67" name="Tekstvak 66"/>
            <p:cNvSpPr txBox="1"/>
            <p:nvPr/>
          </p:nvSpPr>
          <p:spPr>
            <a:xfrm>
              <a:off x="2431380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30</a:t>
              </a:r>
            </a:p>
          </p:txBody>
        </p:sp>
        <p:sp>
          <p:nvSpPr>
            <p:cNvPr id="68" name="Tekstvak 67"/>
            <p:cNvSpPr txBox="1"/>
            <p:nvPr/>
          </p:nvSpPr>
          <p:spPr>
            <a:xfrm>
              <a:off x="2993672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</a:t>
              </a:r>
            </a:p>
          </p:txBody>
        </p:sp>
        <p:sp>
          <p:nvSpPr>
            <p:cNvPr id="69" name="Tekstvak 68"/>
            <p:cNvSpPr txBox="1"/>
            <p:nvPr/>
          </p:nvSpPr>
          <p:spPr>
            <a:xfrm>
              <a:off x="3499735" y="51541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50</a:t>
              </a:r>
            </a:p>
          </p:txBody>
        </p:sp>
        <p:cxnSp>
          <p:nvCxnSpPr>
            <p:cNvPr id="46" name="Rechte verbindingslijn 45"/>
            <p:cNvCxnSpPr/>
            <p:nvPr/>
          </p:nvCxnSpPr>
          <p:spPr>
            <a:xfrm>
              <a:off x="955892" y="2697766"/>
              <a:ext cx="0" cy="2407284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Rechte verbindingslijn 46"/>
            <p:cNvCxnSpPr/>
            <p:nvPr/>
          </p:nvCxnSpPr>
          <p:spPr>
            <a:xfrm flipH="1">
              <a:off x="955892" y="5105050"/>
              <a:ext cx="2804912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0" name="Rechte verbindingslijn 69"/>
          <p:cNvCxnSpPr/>
          <p:nvPr/>
        </p:nvCxnSpPr>
        <p:spPr>
          <a:xfrm flipV="1">
            <a:off x="7414575" y="5108916"/>
            <a:ext cx="2471273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1" name="Tekstvak 70"/>
          <p:cNvSpPr txBox="1"/>
          <p:nvPr/>
        </p:nvSpPr>
        <p:spPr>
          <a:xfrm>
            <a:off x="9294670" y="5679419"/>
            <a:ext cx="706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GCK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9492305" y="4803713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GVK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9591172" y="4391727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GTK</a:t>
            </a:r>
          </a:p>
        </p:txBody>
      </p:sp>
      <p:sp>
        <p:nvSpPr>
          <p:cNvPr id="78" name="Vrije vorm 77"/>
          <p:cNvSpPr/>
          <p:nvPr/>
        </p:nvSpPr>
        <p:spPr>
          <a:xfrm>
            <a:off x="7661696" y="3624639"/>
            <a:ext cx="2187615" cy="2071868"/>
          </a:xfrm>
          <a:custGeom>
            <a:avLst/>
            <a:gdLst>
              <a:gd name="connsiteX0" fmla="*/ 2187615 w 2187615"/>
              <a:gd name="connsiteY0" fmla="*/ 2071868 h 2071868"/>
              <a:gd name="connsiteX1" fmla="*/ 1348450 w 2187615"/>
              <a:gd name="connsiteY1" fmla="*/ 1875099 h 2071868"/>
              <a:gd name="connsiteX2" fmla="*/ 769716 w 2187615"/>
              <a:gd name="connsiteY2" fmla="*/ 1551007 h 2071868"/>
              <a:gd name="connsiteX3" fmla="*/ 219919 w 2187615"/>
              <a:gd name="connsiteY3" fmla="*/ 630820 h 2071868"/>
              <a:gd name="connsiteX4" fmla="*/ 0 w 2187615"/>
              <a:gd name="connsiteY4" fmla="*/ 0 h 2071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7615" h="2071868">
                <a:moveTo>
                  <a:pt x="2187615" y="2071868"/>
                </a:moveTo>
                <a:cubicBezTo>
                  <a:pt x="1886190" y="2016888"/>
                  <a:pt x="1584766" y="1961909"/>
                  <a:pt x="1348450" y="1875099"/>
                </a:cubicBezTo>
                <a:cubicBezTo>
                  <a:pt x="1112134" y="1788289"/>
                  <a:pt x="957804" y="1758387"/>
                  <a:pt x="769716" y="1551007"/>
                </a:cubicBezTo>
                <a:cubicBezTo>
                  <a:pt x="581628" y="1343627"/>
                  <a:pt x="348205" y="889321"/>
                  <a:pt x="219919" y="630820"/>
                </a:cubicBezTo>
                <a:cubicBezTo>
                  <a:pt x="91633" y="372319"/>
                  <a:pt x="45816" y="186159"/>
                  <a:pt x="0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9" name="Vrije vorm 78"/>
          <p:cNvSpPr/>
          <p:nvPr/>
        </p:nvSpPr>
        <p:spPr>
          <a:xfrm>
            <a:off x="8306247" y="3345639"/>
            <a:ext cx="1556795" cy="1377387"/>
          </a:xfrm>
          <a:custGeom>
            <a:avLst/>
            <a:gdLst>
              <a:gd name="connsiteX0" fmla="*/ 1556795 w 1556795"/>
              <a:gd name="connsiteY0" fmla="*/ 1377387 h 1377387"/>
              <a:gd name="connsiteX1" fmla="*/ 729205 w 1556795"/>
              <a:gd name="connsiteY1" fmla="*/ 1174830 h 1377387"/>
              <a:gd name="connsiteX2" fmla="*/ 162046 w 1556795"/>
              <a:gd name="connsiteY2" fmla="*/ 422476 h 1377387"/>
              <a:gd name="connsiteX3" fmla="*/ 0 w 1556795"/>
              <a:gd name="connsiteY3" fmla="*/ 0 h 1377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6795" h="1377387">
                <a:moveTo>
                  <a:pt x="1556795" y="1377387"/>
                </a:moveTo>
                <a:cubicBezTo>
                  <a:pt x="1259229" y="1355684"/>
                  <a:pt x="961663" y="1333982"/>
                  <a:pt x="729205" y="1174830"/>
                </a:cubicBezTo>
                <a:cubicBezTo>
                  <a:pt x="496747" y="1015678"/>
                  <a:pt x="283580" y="618281"/>
                  <a:pt x="162046" y="422476"/>
                </a:cubicBezTo>
                <a:cubicBezTo>
                  <a:pt x="40512" y="226671"/>
                  <a:pt x="20256" y="113335"/>
                  <a:pt x="0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4" name="Ovaal 73"/>
          <p:cNvSpPr/>
          <p:nvPr/>
        </p:nvSpPr>
        <p:spPr>
          <a:xfrm>
            <a:off x="7829694" y="4217925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5" name="Ovaal 74"/>
          <p:cNvSpPr/>
          <p:nvPr/>
        </p:nvSpPr>
        <p:spPr>
          <a:xfrm>
            <a:off x="8391986" y="5140101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6" name="Ovaal 75"/>
          <p:cNvSpPr/>
          <p:nvPr/>
        </p:nvSpPr>
        <p:spPr>
          <a:xfrm>
            <a:off x="8957245" y="5450738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7" name="Ovaal 76"/>
          <p:cNvSpPr/>
          <p:nvPr/>
        </p:nvSpPr>
        <p:spPr>
          <a:xfrm>
            <a:off x="9798489" y="5647222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5758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2" grpId="0"/>
      <p:bldP spid="43" grpId="0"/>
      <p:bldP spid="44" grpId="0"/>
      <p:bldP spid="71" grpId="0"/>
      <p:bldP spid="72" grpId="0"/>
      <p:bldP spid="73" grpId="0"/>
      <p:bldP spid="78" grpId="0" animBg="1"/>
      <p:bldP spid="79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Extra kosten voor één extra product.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MARGINALE 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84602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7EE3C453-B8FA-4545-AE52-74E5982772BF}" vid="{272075D8-224F-4D71-A158-7037FE08C6B9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6038</TotalTime>
  <Words>601</Words>
  <Application>Microsoft Office PowerPoint</Application>
  <PresentationFormat>Breedbeeld</PresentationFormat>
  <Paragraphs>228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Century Gothic</vt:lpstr>
      <vt:lpstr>Courier New</vt:lpstr>
      <vt:lpstr>Wingdings</vt:lpstr>
      <vt:lpstr>Wingdings 3</vt:lpstr>
      <vt:lpstr>Economielokaal havo</vt:lpstr>
      <vt:lpstr>Kosten produceren</vt:lpstr>
      <vt:lpstr>Indeling in soort kosten</vt:lpstr>
      <vt:lpstr>Constante kosten</vt:lpstr>
      <vt:lpstr>Constante kosten</vt:lpstr>
      <vt:lpstr>Variabele kosten</vt:lpstr>
      <vt:lpstr>variabele kosten</vt:lpstr>
      <vt:lpstr>Verwerkingsopdracht</vt:lpstr>
      <vt:lpstr>UITWERKING</vt:lpstr>
      <vt:lpstr>MARGINALE KOSTEN</vt:lpstr>
      <vt:lpstr>Marginale kosten</vt:lpstr>
      <vt:lpstr>Marginale kosten</vt:lpstr>
      <vt:lpstr>Marginale kosten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Kosten produceren</dc:title>
  <dc:creator>Paul</dc:creator>
  <cp:lastModifiedBy>Paul Bloemers</cp:lastModifiedBy>
  <cp:revision>42</cp:revision>
  <dcterms:created xsi:type="dcterms:W3CDTF">2011-10-23T16:42:41Z</dcterms:created>
  <dcterms:modified xsi:type="dcterms:W3CDTF">2016-10-15T14:11:43Z</dcterms:modified>
</cp:coreProperties>
</file>