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sldIdLst>
    <p:sldId id="266" r:id="rId2"/>
    <p:sldId id="256" r:id="rId3"/>
    <p:sldId id="259" r:id="rId4"/>
    <p:sldId id="271" r:id="rId5"/>
    <p:sldId id="260" r:id="rId6"/>
    <p:sldId id="257" r:id="rId7"/>
    <p:sldId id="258" r:id="rId8"/>
    <p:sldId id="261" r:id="rId9"/>
    <p:sldId id="270" r:id="rId10"/>
    <p:sldId id="269" r:id="rId11"/>
    <p:sldId id="268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5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CCA3-52BF-458B-864A-44956A8A663D}" type="datetimeFigureOut">
              <a:rPr lang="nl-NL" smtClean="0"/>
              <a:t>7-12-2018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949B4-44E9-4AD3-B339-0A4B4B929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28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949B4-44E9-4AD3-B339-0A4B4B92923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28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949B4-44E9-4AD3-B339-0A4B4B92923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11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73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0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98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522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253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5425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713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7037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8379116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2538832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0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Geen marktmodel, maar een onderhandelingsmodel</a:t>
            </a:r>
            <a:r>
              <a:rPr lang="nl-NL" dirty="0"/>
              <a:t>.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arbeidsmarkt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1077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Prisoners</a:t>
            </a:r>
            <a:r>
              <a:rPr lang="nl-NL" dirty="0" smtClean="0"/>
              <a:t> dilemma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2181621"/>
          </a:xfrm>
        </p:spPr>
        <p:txBody>
          <a:bodyPr/>
          <a:lstStyle/>
          <a:p>
            <a:r>
              <a:rPr lang="nl-NL" dirty="0" smtClean="0"/>
              <a:t>Lid worden vakbond kost € 15</a:t>
            </a:r>
          </a:p>
          <a:p>
            <a:r>
              <a:rPr lang="nl-NL" dirty="0" smtClean="0"/>
              <a:t>Een sterke vakbond zorgt voor € 50 extra loonstijging</a:t>
            </a:r>
          </a:p>
          <a:p>
            <a:pPr lvl="1">
              <a:buFont typeface="Wingdings 3" panose="05040102010807070707" pitchFamily="18" charset="2"/>
              <a:buChar char="["/>
            </a:pPr>
            <a:r>
              <a:rPr lang="nl-NL" dirty="0" smtClean="0"/>
              <a:t>Bepaal het Nash-evenwicht</a:t>
            </a:r>
            <a:endParaRPr lang="nl-NL" dirty="0"/>
          </a:p>
          <a:p>
            <a:r>
              <a:rPr lang="nl-NL" dirty="0" smtClean="0"/>
              <a:t>Meeliftersgedrag geldt voor iedereen!</a:t>
            </a:r>
          </a:p>
          <a:p>
            <a:r>
              <a:rPr lang="nl-NL" dirty="0" smtClean="0"/>
              <a:t>Veroorzaakt door </a:t>
            </a:r>
            <a:r>
              <a:rPr lang="nl-NL" i="1" dirty="0" smtClean="0"/>
              <a:t>algemeen verbindend verklaren </a:t>
            </a:r>
            <a:r>
              <a:rPr lang="nl-NL" dirty="0" smtClean="0"/>
              <a:t>CAO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81141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 smtClean="0"/>
                        <a:t>opbrengst</a:t>
                      </a:r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rgbClr val="002060"/>
                          </a:solidFill>
                        </a:rPr>
                        <a:t>Anderen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wel lid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geen lid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rgbClr val="C00000"/>
                          </a:solidFill>
                        </a:rPr>
                        <a:t>Jij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wel lid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rgbClr val="C00000"/>
                          </a:solidFill>
                        </a:rPr>
                        <a:t>€ 35 </a:t>
                      </a:r>
                      <a:r>
                        <a:rPr lang="nl-NL" sz="1800" dirty="0" smtClean="0"/>
                        <a:t>; 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€ 35</a:t>
                      </a:r>
                      <a:endParaRPr lang="nl-NL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rgbClr val="C00000"/>
                          </a:solidFill>
                        </a:rPr>
                        <a:t>- € 15</a:t>
                      </a:r>
                      <a:r>
                        <a:rPr lang="nl-NL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 smtClean="0"/>
                        <a:t>;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€ 0</a:t>
                      </a:r>
                      <a:endParaRPr lang="nl-NL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geen lid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rgbClr val="C00000"/>
                          </a:solidFill>
                        </a:rPr>
                        <a:t>€ 50 </a:t>
                      </a:r>
                      <a:r>
                        <a:rPr lang="nl-NL" sz="1800" dirty="0" smtClean="0"/>
                        <a:t>; 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€ 35</a:t>
                      </a:r>
                      <a:endParaRPr lang="nl-NL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rgbClr val="C00000"/>
                          </a:solidFill>
                        </a:rPr>
                        <a:t>€ 0</a:t>
                      </a:r>
                      <a:r>
                        <a:rPr lang="nl-NL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 smtClean="0"/>
                        <a:t>;</a:t>
                      </a:r>
                      <a:r>
                        <a:rPr lang="nl-NL" sz="1800" dirty="0" smtClean="0"/>
                        <a:t> </a:t>
                      </a:r>
                      <a:r>
                        <a:rPr lang="nl-NL" sz="1800" dirty="0" smtClean="0">
                          <a:solidFill>
                            <a:srgbClr val="002060"/>
                          </a:solidFill>
                        </a:rPr>
                        <a:t>€ 0</a:t>
                      </a:r>
                      <a:endParaRPr lang="nl-NL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6190502" y="6526304"/>
            <a:ext cx="43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8222332" y="6526304"/>
            <a:ext cx="43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712692" y="4593514"/>
            <a:ext cx="1957510" cy="2102940"/>
          </a:xfrm>
          <a:prstGeom prst="rect">
            <a:avLst/>
          </a:prstGeom>
          <a:noFill/>
          <a:ln w="31750"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70202" y="4593513"/>
            <a:ext cx="1957510" cy="2102940"/>
          </a:xfrm>
          <a:prstGeom prst="rect">
            <a:avLst/>
          </a:prstGeom>
          <a:noFill/>
          <a:ln w="31750"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940156" y="5333997"/>
            <a:ext cx="774409" cy="127298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7977226" y="5333997"/>
            <a:ext cx="783070" cy="127298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280" y="5463985"/>
            <a:ext cx="605868" cy="1013012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3748392" y="5299010"/>
            <a:ext cx="5888736" cy="6894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Vierkante haak links 12"/>
          <p:cNvSpPr/>
          <p:nvPr/>
        </p:nvSpPr>
        <p:spPr>
          <a:xfrm rot="5400000" flipH="1">
            <a:off x="7990767" y="4977266"/>
            <a:ext cx="257134" cy="1898726"/>
          </a:xfrm>
          <a:prstGeom prst="leftBracket">
            <a:avLst>
              <a:gd name="adj" fmla="val 141666"/>
            </a:avLst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835878" y="5798062"/>
            <a:ext cx="43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3748392" y="5988422"/>
            <a:ext cx="5888736" cy="6894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Vierkante haak links 15"/>
          <p:cNvSpPr/>
          <p:nvPr/>
        </p:nvSpPr>
        <p:spPr>
          <a:xfrm rot="5400000" flipH="1">
            <a:off x="7924908" y="5702908"/>
            <a:ext cx="257134" cy="1898726"/>
          </a:xfrm>
          <a:prstGeom prst="leftBracket">
            <a:avLst>
              <a:gd name="adj" fmla="val 141666"/>
            </a:avLst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6832972" y="6523704"/>
            <a:ext cx="43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" name="Afbeelding 17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61" y="3259969"/>
            <a:ext cx="605868" cy="1013012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5807968" y="5943480"/>
            <a:ext cx="1903432" cy="801445"/>
          </a:xfrm>
          <a:prstGeom prst="ellipse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7125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Loonvorming </a:t>
            </a:r>
            <a:br>
              <a:rPr lang="nl-NL" dirty="0" smtClean="0"/>
            </a:br>
            <a:r>
              <a:rPr lang="nl-NL" sz="1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samenvatting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Loonvorming is een </a:t>
            </a:r>
            <a:r>
              <a:rPr lang="nl-NL" sz="2000" u="sng" dirty="0" smtClean="0"/>
              <a:t>onderhandeling</a:t>
            </a:r>
            <a:r>
              <a:rPr lang="nl-NL" sz="2000" dirty="0" smtClean="0"/>
              <a:t>sproces.</a:t>
            </a:r>
          </a:p>
          <a:p>
            <a:endParaRPr lang="nl-NL" dirty="0"/>
          </a:p>
          <a:p>
            <a:r>
              <a:rPr lang="nl-NL" sz="2000" dirty="0" smtClean="0"/>
              <a:t>Er zijn diverse wettelijke regels die de (zwakkere) positie van de werknemer beschermen.</a:t>
            </a:r>
          </a:p>
          <a:p>
            <a:endParaRPr lang="nl-NL" sz="2000" dirty="0" smtClean="0"/>
          </a:p>
          <a:p>
            <a:r>
              <a:rPr lang="nl-NL" sz="2000" dirty="0" smtClean="0"/>
              <a:t>Vraag en aanbod spelen op de achtergrond een belangrijke rol</a:t>
            </a:r>
            <a:br>
              <a:rPr lang="nl-NL" sz="2000" dirty="0" smtClean="0"/>
            </a:br>
            <a:r>
              <a:rPr lang="nl-NL" sz="2000" dirty="0" smtClean="0"/>
              <a:t>omdat de ruimte / krapte de </a:t>
            </a:r>
            <a:r>
              <a:rPr lang="nl-NL" sz="2000" u="sng" dirty="0" smtClean="0"/>
              <a:t>onderhandelingsmacht</a:t>
            </a:r>
            <a:r>
              <a:rPr lang="nl-NL" sz="2000" dirty="0" smtClean="0"/>
              <a:t> bepaalt.</a:t>
            </a:r>
          </a:p>
          <a:p>
            <a:endParaRPr lang="nl-NL" sz="2000" dirty="0" smtClean="0"/>
          </a:p>
          <a:p>
            <a:r>
              <a:rPr lang="nl-NL" i="1" dirty="0" smtClean="0"/>
              <a:t>Algemeen verbind verklaren </a:t>
            </a:r>
            <a:r>
              <a:rPr lang="nl-NL" dirty="0" smtClean="0"/>
              <a:t>van de </a:t>
            </a:r>
            <a:r>
              <a:rPr lang="nl-NL" b="1" dirty="0" smtClean="0"/>
              <a:t>CAO</a:t>
            </a:r>
            <a:r>
              <a:rPr lang="nl-NL" dirty="0" smtClean="0"/>
              <a:t> is in het voordeel van weknemers,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maar verzwakt de macht van de vakbonden door </a:t>
            </a:r>
            <a:r>
              <a:rPr lang="nl-NL" u="sng" dirty="0" smtClean="0"/>
              <a:t>meeliftersgedrag</a:t>
            </a:r>
            <a:r>
              <a:rPr lang="nl-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5116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0192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704552" y="2983554"/>
            <a:ext cx="3960440" cy="36724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Arbeidsmarkt </a:t>
            </a:r>
            <a:br>
              <a:rPr lang="nl-NL" dirty="0" smtClean="0"/>
            </a:br>
            <a:r>
              <a:rPr lang="nl-NL" sz="1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vraag naar en aanbod van de productiefactoren arbeid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524000" y="1548082"/>
            <a:ext cx="4557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Vraag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6081486" y="1556793"/>
            <a:ext cx="4557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Aanbod</a:t>
            </a:r>
            <a:endParaRPr lang="nl-NL" sz="1400" b="1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524000" y="1979834"/>
            <a:ext cx="45574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schemeClr val="bg1"/>
                </a:solidFill>
              </a:rPr>
              <a:t>Bedrijven vragen arbeid</a:t>
            </a:r>
          </a:p>
          <a:p>
            <a:pPr algn="ctr"/>
            <a:endParaRPr lang="nl-NL" sz="900" dirty="0">
              <a:solidFill>
                <a:schemeClr val="bg1"/>
              </a:solidFill>
            </a:endParaRPr>
          </a:p>
          <a:p>
            <a:pPr algn="ctr"/>
            <a:r>
              <a:rPr lang="nl-NL" sz="1600" b="1" dirty="0">
                <a:solidFill>
                  <a:schemeClr val="bg1"/>
                </a:solidFill>
              </a:rPr>
              <a:t>WERKGELEGENHEID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6096000" y="1988545"/>
            <a:ext cx="45574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schemeClr val="bg1"/>
                </a:solidFill>
              </a:rPr>
              <a:t>Personen bieden hun arbeid aan</a:t>
            </a:r>
          </a:p>
          <a:p>
            <a:pPr algn="ctr"/>
            <a:endParaRPr lang="nl-NL" sz="900" dirty="0">
              <a:solidFill>
                <a:schemeClr val="bg1"/>
              </a:solidFill>
            </a:endParaRPr>
          </a:p>
          <a:p>
            <a:pPr algn="ctr"/>
            <a:r>
              <a:rPr lang="nl-NL" sz="1600" b="1" dirty="0">
                <a:solidFill>
                  <a:schemeClr val="bg1"/>
                </a:solidFill>
              </a:rPr>
              <a:t>BEROEPSBEVOLKING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1524000" y="1979834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5" name="Groep 94"/>
          <p:cNvGrpSpPr/>
          <p:nvPr/>
        </p:nvGrpSpPr>
        <p:grpSpPr>
          <a:xfrm>
            <a:off x="7640656" y="3449030"/>
            <a:ext cx="2304256" cy="2185501"/>
            <a:chOff x="3131840" y="3835787"/>
            <a:chExt cx="2304256" cy="2185501"/>
          </a:xfrm>
        </p:grpSpPr>
        <p:cxnSp>
          <p:nvCxnSpPr>
            <p:cNvPr id="69" name="Rechte verbindingslijn 68"/>
            <p:cNvCxnSpPr/>
            <p:nvPr/>
          </p:nvCxnSpPr>
          <p:spPr>
            <a:xfrm>
              <a:off x="3131840" y="4005064"/>
              <a:ext cx="2304256" cy="201622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kstvak 71"/>
            <p:cNvSpPr txBox="1"/>
            <p:nvPr/>
          </p:nvSpPr>
          <p:spPr>
            <a:xfrm>
              <a:off x="3131840" y="3835787"/>
              <a:ext cx="439544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>
                  <a:solidFill>
                    <a:schemeClr val="bg1"/>
                  </a:solidFill>
                </a:rPr>
                <a:t>Q</a:t>
              </a:r>
              <a:r>
                <a:rPr lang="nl-NL" sz="1600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ep 96"/>
          <p:cNvGrpSpPr/>
          <p:nvPr/>
        </p:nvGrpSpPr>
        <p:grpSpPr>
          <a:xfrm>
            <a:off x="7640656" y="3931848"/>
            <a:ext cx="2560553" cy="1486659"/>
            <a:chOff x="3131840" y="4318605"/>
            <a:chExt cx="2560553" cy="1486659"/>
          </a:xfrm>
        </p:grpSpPr>
        <p:cxnSp>
          <p:nvCxnSpPr>
            <p:cNvPr id="71" name="Rechte verbindingslijn 70"/>
            <p:cNvCxnSpPr/>
            <p:nvPr/>
          </p:nvCxnSpPr>
          <p:spPr>
            <a:xfrm flipV="1">
              <a:off x="3131840" y="4581128"/>
              <a:ext cx="2520280" cy="1224136"/>
            </a:xfrm>
            <a:prstGeom prst="line">
              <a:avLst/>
            </a:prstGeom>
            <a:ln w="28575">
              <a:solidFill>
                <a:srgbClr val="5289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kstvak 72"/>
            <p:cNvSpPr txBox="1"/>
            <p:nvPr/>
          </p:nvSpPr>
          <p:spPr>
            <a:xfrm>
              <a:off x="5235217" y="4318605"/>
              <a:ext cx="457176" cy="3385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>
                  <a:solidFill>
                    <a:schemeClr val="bg1"/>
                  </a:solidFill>
                </a:rPr>
                <a:t>Q</a:t>
              </a:r>
              <a:r>
                <a:rPr lang="nl-NL" sz="1600" baseline="-25000" dirty="0" err="1">
                  <a:solidFill>
                    <a:schemeClr val="bg1"/>
                  </a:solidFill>
                </a:rPr>
                <a:t>a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ep 93"/>
          <p:cNvGrpSpPr/>
          <p:nvPr/>
        </p:nvGrpSpPr>
        <p:grpSpPr>
          <a:xfrm>
            <a:off x="6885129" y="3474290"/>
            <a:ext cx="3491831" cy="2828057"/>
            <a:chOff x="2376313" y="3861048"/>
            <a:chExt cx="3491831" cy="2828057"/>
          </a:xfrm>
        </p:grpSpPr>
        <p:cxnSp>
          <p:nvCxnSpPr>
            <p:cNvPr id="67" name="Rechte verbindingslijn 66"/>
            <p:cNvCxnSpPr/>
            <p:nvPr/>
          </p:nvCxnSpPr>
          <p:spPr>
            <a:xfrm>
              <a:off x="2771800" y="6309320"/>
              <a:ext cx="309634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Rechte verbindingslijn met pijl 85"/>
            <p:cNvCxnSpPr/>
            <p:nvPr/>
          </p:nvCxnSpPr>
          <p:spPr>
            <a:xfrm>
              <a:off x="3851920" y="6381328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2771800" y="3861048"/>
              <a:ext cx="0" cy="24482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kstvak 73"/>
            <p:cNvSpPr txBox="1"/>
            <p:nvPr/>
          </p:nvSpPr>
          <p:spPr>
            <a:xfrm rot="16200000">
              <a:off x="2162184" y="4166027"/>
              <a:ext cx="736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loon</a:t>
              </a:r>
            </a:p>
          </p:txBody>
        </p:sp>
        <p:cxnSp>
          <p:nvCxnSpPr>
            <p:cNvPr id="84" name="Rechte verbindingslijn met pijl 83"/>
            <p:cNvCxnSpPr/>
            <p:nvPr/>
          </p:nvCxnSpPr>
          <p:spPr>
            <a:xfrm flipV="1">
              <a:off x="2657936" y="3951899"/>
              <a:ext cx="0" cy="821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kstvak 86"/>
            <p:cNvSpPr txBox="1"/>
            <p:nvPr/>
          </p:nvSpPr>
          <p:spPr>
            <a:xfrm>
              <a:off x="3923928" y="6381328"/>
              <a:ext cx="19062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hoeveelheid arbeid</a:t>
              </a:r>
            </a:p>
          </p:txBody>
        </p:sp>
      </p:grpSp>
      <p:grpSp>
        <p:nvGrpSpPr>
          <p:cNvPr id="99" name="Groep 98"/>
          <p:cNvGrpSpPr/>
          <p:nvPr/>
        </p:nvGrpSpPr>
        <p:grpSpPr>
          <a:xfrm>
            <a:off x="6920222" y="4581287"/>
            <a:ext cx="2092787" cy="369332"/>
            <a:chOff x="2411405" y="4968045"/>
            <a:chExt cx="2092787" cy="369332"/>
          </a:xfrm>
        </p:grpSpPr>
        <p:sp>
          <p:nvSpPr>
            <p:cNvPr id="89" name="Ovaal 88"/>
            <p:cNvSpPr/>
            <p:nvPr/>
          </p:nvSpPr>
          <p:spPr>
            <a:xfrm>
              <a:off x="4408369" y="5114325"/>
              <a:ext cx="95823" cy="95823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91" name="Rechte verbindingslijn 90"/>
            <p:cNvCxnSpPr/>
            <p:nvPr/>
          </p:nvCxnSpPr>
          <p:spPr>
            <a:xfrm flipH="1" flipV="1">
              <a:off x="2771800" y="5152710"/>
              <a:ext cx="1636569" cy="1"/>
            </a:xfrm>
            <a:prstGeom prst="line">
              <a:avLst/>
            </a:prstGeom>
            <a:ln w="635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kstvak 91"/>
            <p:cNvSpPr txBox="1"/>
            <p:nvPr/>
          </p:nvSpPr>
          <p:spPr>
            <a:xfrm>
              <a:off x="2411405" y="496804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L*</a:t>
              </a:r>
            </a:p>
          </p:txBody>
        </p:sp>
      </p:grpSp>
      <p:sp>
        <p:nvSpPr>
          <p:cNvPr id="96" name="Tekstvak 95"/>
          <p:cNvSpPr txBox="1"/>
          <p:nvPr/>
        </p:nvSpPr>
        <p:spPr>
          <a:xfrm>
            <a:off x="2600068" y="3631705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Vraaglijn daalt: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hoe lager het loon, hoe aantrekkelijker arbeid voor bedrijven wordt, hoe hoger de vraag naar arbeid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2614578" y="3631705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Aanbodlijn stijgt:</a:t>
            </a:r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hoe  hoger het loon, des te aantrekkelijker het is om je aan te bieden als arbeidskracht</a:t>
            </a:r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1494972" y="2780928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915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/>
      <p:bldP spid="20" grpId="0"/>
      <p:bldP spid="37" grpId="0"/>
      <p:bldP spid="96" grpId="0"/>
      <p:bldP spid="96" grpId="1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</a:t>
            </a:r>
            <a:r>
              <a:rPr lang="nl-NL" dirty="0" err="1" smtClean="0"/>
              <a:t>vs</a:t>
            </a:r>
            <a:r>
              <a:rPr lang="nl-NL" dirty="0" smtClean="0"/>
              <a:t> Werkelijkheid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Een marktmodel </a:t>
            </a:r>
            <a:r>
              <a:rPr lang="nl-NL" sz="2400" dirty="0"/>
              <a:t>gaat uit van:</a:t>
            </a:r>
          </a:p>
          <a:p>
            <a:pPr lvl="1"/>
            <a:r>
              <a:rPr lang="nl-NL" sz="1600" dirty="0" smtClean="0"/>
              <a:t>homogeen product, </a:t>
            </a:r>
          </a:p>
          <a:p>
            <a:pPr lvl="1"/>
            <a:r>
              <a:rPr lang="nl-NL" sz="1600" dirty="0" smtClean="0"/>
              <a:t>volledige informatie en</a:t>
            </a:r>
          </a:p>
          <a:p>
            <a:pPr lvl="1"/>
            <a:r>
              <a:rPr lang="nl-NL" sz="1600" dirty="0" smtClean="0"/>
              <a:t>een onzichtbaar prijsmechanisme: vraag en aanbod leiden tot een evenwichtsprijs, het loon</a:t>
            </a:r>
            <a:endParaRPr lang="nl-NL" sz="1600" dirty="0"/>
          </a:p>
          <a:p>
            <a:endParaRPr lang="nl-NL" sz="2400" dirty="0" smtClean="0"/>
          </a:p>
          <a:p>
            <a:r>
              <a:rPr lang="nl-NL" sz="2400" dirty="0" smtClean="0"/>
              <a:t>In </a:t>
            </a:r>
            <a:r>
              <a:rPr lang="nl-NL" sz="2400" dirty="0"/>
              <a:t>werkelijkheid:</a:t>
            </a:r>
          </a:p>
          <a:p>
            <a:pPr lvl="1"/>
            <a:r>
              <a:rPr lang="nl-NL" sz="1600" dirty="0" smtClean="0"/>
              <a:t>is arbeid een heterogeen product</a:t>
            </a:r>
          </a:p>
          <a:p>
            <a:pPr lvl="1"/>
            <a:r>
              <a:rPr lang="nl-NL" sz="1600" dirty="0" smtClean="0"/>
              <a:t>is er informatie-ongelijkheid</a:t>
            </a:r>
          </a:p>
          <a:p>
            <a:pPr lvl="1"/>
            <a:r>
              <a:rPr lang="nl-NL" sz="1600" dirty="0" smtClean="0"/>
              <a:t>komt loon tot stand via onderhandeling</a:t>
            </a:r>
          </a:p>
          <a:p>
            <a:pPr lvl="1"/>
            <a:r>
              <a:rPr lang="nl-NL" sz="1600" dirty="0" smtClean="0"/>
              <a:t>er zijn wettelijke beschermingen, zoals minimumloon en ontslagregels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7923766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arbeidsvoorwaarden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Onderhandeling gaat niet alleen over loon</a:t>
            </a:r>
          </a:p>
          <a:p>
            <a:endParaRPr lang="nl-NL" dirty="0"/>
          </a:p>
          <a:p>
            <a:r>
              <a:rPr lang="nl-NL" dirty="0" smtClean="0"/>
              <a:t>Primaire arbeidsvoorwaarden</a:t>
            </a:r>
          </a:p>
          <a:p>
            <a:pPr lvl="1"/>
            <a:r>
              <a:rPr lang="nl-NL" dirty="0" smtClean="0"/>
              <a:t>Loon</a:t>
            </a:r>
          </a:p>
          <a:p>
            <a:pPr lvl="1"/>
            <a:r>
              <a:rPr lang="nl-NL" dirty="0" smtClean="0"/>
              <a:t>Vakantiedagen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Secundaire arbeidsvoorwaarden</a:t>
            </a:r>
          </a:p>
          <a:p>
            <a:pPr lvl="1"/>
            <a:r>
              <a:rPr lang="nl-NL" dirty="0" smtClean="0"/>
              <a:t>Vergoedingen voor studie- of reiskosten</a:t>
            </a:r>
          </a:p>
          <a:p>
            <a:pPr lvl="1"/>
            <a:r>
              <a:rPr lang="nl-NL" dirty="0" smtClean="0"/>
              <a:t>Verlofdagen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2132856"/>
            <a:ext cx="2857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1737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/>
              <a:t>Lonen komen tot stand via onderhandeling</a:t>
            </a:r>
          </a:p>
          <a:p>
            <a:pPr lvl="1"/>
            <a:r>
              <a:rPr lang="nl-NL" sz="2000" dirty="0"/>
              <a:t>individueel; tussen werkgever en werknemers</a:t>
            </a:r>
          </a:p>
          <a:p>
            <a:pPr lvl="1"/>
            <a:r>
              <a:rPr lang="nl-NL" sz="2000" dirty="0"/>
              <a:t>collectief (CAO); tussen werkgevers(organisaties) en vakbonden</a:t>
            </a:r>
          </a:p>
          <a:p>
            <a:endParaRPr lang="nl-NL" sz="2400" dirty="0" smtClean="0"/>
          </a:p>
          <a:p>
            <a:r>
              <a:rPr lang="nl-NL" sz="2400" dirty="0" smtClean="0"/>
              <a:t>Uitkomst </a:t>
            </a:r>
            <a:r>
              <a:rPr lang="nl-NL" sz="2400" dirty="0"/>
              <a:t>onderhandeling is afhankelijk van sterkte onderhandelingspositie:</a:t>
            </a:r>
          </a:p>
          <a:p>
            <a:pPr lvl="1"/>
            <a:r>
              <a:rPr lang="nl-NL" sz="2000" dirty="0"/>
              <a:t>als werkgevers moeite hebben om geschikt personeel te vinden, gaan de lonen flink omhoog </a:t>
            </a:r>
            <a:br>
              <a:rPr lang="nl-NL" sz="2000" dirty="0"/>
            </a:br>
            <a:r>
              <a:rPr lang="nl-NL" sz="2000" dirty="0"/>
              <a:t>(werknemers sterke onderhandelingspositie)</a:t>
            </a:r>
          </a:p>
          <a:p>
            <a:pPr lvl="1"/>
            <a:r>
              <a:rPr lang="nl-NL" sz="2000" dirty="0"/>
              <a:t>als de werkloosheid fors omhoog gaat, gaan de lonen niet/nauwelijks omhoog</a:t>
            </a:r>
            <a:br>
              <a:rPr lang="nl-NL" sz="2000" dirty="0"/>
            </a:br>
            <a:r>
              <a:rPr lang="nl-NL" sz="2000" dirty="0"/>
              <a:t>(werkgevers sterke onderhandelingspositie)</a:t>
            </a:r>
          </a:p>
        </p:txBody>
      </p:sp>
    </p:spTree>
    <p:extLst>
      <p:ext uri="{BB962C8B-B14F-4D97-AF65-F5344CB8AC3E}">
        <p14:creationId xmlns:p14="http://schemas.microsoft.com/office/powerpoint/2010/main" val="19738475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Ruime arbeidsmarkt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Relatief veel aanbod van arbeid</a:t>
            </a:r>
          </a:p>
          <a:p>
            <a:r>
              <a:rPr lang="nl-NL" sz="2000" dirty="0" smtClean="0"/>
              <a:t>Dus een hoge(re) werkloosheid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Onderhandelingspositie</a:t>
            </a:r>
            <a:br>
              <a:rPr lang="nl-NL" sz="2000" dirty="0" smtClean="0"/>
            </a:br>
            <a:r>
              <a:rPr lang="nl-NL" sz="2000" dirty="0" smtClean="0"/>
              <a:t>werknemers zwak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 smtClean="0"/>
              <a:t>Relatief lage loonstijgingen</a:t>
            </a:r>
            <a:endParaRPr lang="nl-NL" sz="20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0908" y="2726598"/>
            <a:ext cx="1719262" cy="2124075"/>
          </a:xfrm>
        </p:spPr>
      </p:pic>
      <p:pic>
        <p:nvPicPr>
          <p:cNvPr id="6" name="Tijdelijke aanduiding voor inhoud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6080" y="2692596"/>
            <a:ext cx="1309974" cy="215311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816081" y="4869161"/>
            <a:ext cx="2127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aanbod</a:t>
            </a:r>
          </a:p>
          <a:p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(beroepsbevolking)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976320" y="4862253"/>
            <a:ext cx="1383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vraag</a:t>
            </a:r>
            <a:br>
              <a:rPr lang="nl-NL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(werkgever)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1" y="5709786"/>
            <a:ext cx="1318523" cy="1148214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8337776" y="6093296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+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3010180">
            <a:off x="8619561" y="5957836"/>
            <a:ext cx="902368" cy="54428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891773">
            <a:off x="8890072" y="5973796"/>
            <a:ext cx="902368" cy="5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7615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6 -1.7341E-6 L -0.0007 0.07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xit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Krappe arbeidsmarkt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dirty="0" smtClean="0"/>
              <a:t>Relatief veel vraag naar arbeid</a:t>
            </a:r>
          </a:p>
          <a:p>
            <a:r>
              <a:rPr lang="nl-NL" sz="2000" dirty="0" smtClean="0"/>
              <a:t>Dus (relatief) veel </a:t>
            </a:r>
            <a:br>
              <a:rPr lang="nl-NL" sz="2000" dirty="0" smtClean="0"/>
            </a:br>
            <a:r>
              <a:rPr lang="nl-NL" sz="2000" dirty="0" smtClean="0"/>
              <a:t>openstaande vacatures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Onderhandelingspositie</a:t>
            </a:r>
            <a:br>
              <a:rPr lang="nl-NL" sz="2000" dirty="0" smtClean="0"/>
            </a:br>
            <a:r>
              <a:rPr lang="nl-NL" sz="2000" dirty="0" smtClean="0"/>
              <a:t>werknemers sterk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 smtClean="0"/>
              <a:t>Relatief hoge loonstijgingen</a:t>
            </a:r>
            <a:endParaRPr lang="nl-NL" sz="2000" dirty="0"/>
          </a:p>
        </p:txBody>
      </p:sp>
      <p:pic>
        <p:nvPicPr>
          <p:cNvPr id="7" name="Tijdelijke aanduiding voor inhoud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5253" y="2736456"/>
            <a:ext cx="1717675" cy="2124075"/>
          </a:xfrm>
        </p:spPr>
      </p:pic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79865" y="2716048"/>
            <a:ext cx="1309974" cy="215311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6816081" y="4869161"/>
            <a:ext cx="2127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aanbod</a:t>
            </a:r>
          </a:p>
          <a:p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(beroepsbevolking)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8976320" y="4862253"/>
            <a:ext cx="1383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vraag</a:t>
            </a:r>
            <a:br>
              <a:rPr lang="nl-NL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(werkgever)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1" y="5709786"/>
            <a:ext cx="1318523" cy="114821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3010180">
            <a:off x="8619561" y="5957836"/>
            <a:ext cx="902368" cy="54428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4245126">
            <a:off x="8800175" y="5936273"/>
            <a:ext cx="902368" cy="54428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226527">
            <a:off x="8908352" y="5967094"/>
            <a:ext cx="902368" cy="54428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6177185">
            <a:off x="9035353" y="6033407"/>
            <a:ext cx="902368" cy="544286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8233316" y="6047751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+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635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1156 L -0.00017 -0.052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Ruimte op de arbeidsmarkt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Enkele belangrijke factoren die de ruimte op de arbeidsmarkt beïnvloeden:</a:t>
            </a:r>
          </a:p>
          <a:p>
            <a:pPr lvl="1"/>
            <a:r>
              <a:rPr lang="nl-NL" sz="2000" dirty="0"/>
              <a:t>aan de </a:t>
            </a:r>
            <a:r>
              <a:rPr lang="nl-NL" sz="2000" dirty="0" smtClean="0"/>
              <a:t>vraagkant (</a:t>
            </a:r>
            <a:r>
              <a:rPr lang="nl-NL" sz="2000" i="1" dirty="0" smtClean="0"/>
              <a:t>werkgelegenheid</a:t>
            </a:r>
            <a:r>
              <a:rPr lang="nl-NL" sz="2000" dirty="0" smtClean="0"/>
              <a:t>)</a:t>
            </a:r>
            <a:endParaRPr lang="nl-NL" sz="2000" dirty="0"/>
          </a:p>
          <a:p>
            <a:pPr lvl="2"/>
            <a:r>
              <a:rPr lang="nl-NL" sz="1800" dirty="0"/>
              <a:t>Economische groei / Bestedingen</a:t>
            </a:r>
          </a:p>
          <a:p>
            <a:pPr lvl="2"/>
            <a:r>
              <a:rPr lang="nl-NL" sz="1800" dirty="0"/>
              <a:t>Concurrentiepositie (loonkosten per product)</a:t>
            </a:r>
          </a:p>
          <a:p>
            <a:pPr lvl="2"/>
            <a:r>
              <a:rPr lang="nl-NL" sz="1800" dirty="0"/>
              <a:t>(diepte) investeringen</a:t>
            </a:r>
          </a:p>
          <a:p>
            <a:pPr lvl="1"/>
            <a:r>
              <a:rPr lang="nl-NL" sz="2000" dirty="0"/>
              <a:t>aan de </a:t>
            </a:r>
            <a:r>
              <a:rPr lang="nl-NL" sz="2000" dirty="0" smtClean="0"/>
              <a:t>aanbodkant (</a:t>
            </a:r>
            <a:r>
              <a:rPr lang="nl-NL" sz="2000" i="1" dirty="0" smtClean="0"/>
              <a:t>beroepsbevolking</a:t>
            </a:r>
            <a:r>
              <a:rPr lang="nl-NL" sz="2000" dirty="0" smtClean="0"/>
              <a:t>)</a:t>
            </a:r>
            <a:endParaRPr lang="nl-NL" sz="2000" dirty="0"/>
          </a:p>
          <a:p>
            <a:pPr lvl="2"/>
            <a:r>
              <a:rPr lang="nl-NL" sz="1800" dirty="0"/>
              <a:t>Verschil nettoloon / uitkering</a:t>
            </a:r>
          </a:p>
          <a:p>
            <a:pPr lvl="2"/>
            <a:r>
              <a:rPr lang="nl-NL" sz="1800" dirty="0"/>
              <a:t>Kosten kinderopvang &amp; maatschappelijke opvatting over tweeverdieners</a:t>
            </a:r>
          </a:p>
          <a:p>
            <a:pPr lvl="2"/>
            <a:endParaRPr lang="nl-NL" sz="1800" dirty="0"/>
          </a:p>
          <a:p>
            <a:pPr lvl="1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5743690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Proces arbeidsvoorwaarden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170843" y="119675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Werkgevers</a:t>
            </a:r>
            <a:endParaRPr lang="nl-NL" b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954119" y="1196752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Werknemers</a:t>
            </a:r>
            <a:endParaRPr lang="nl-NL" b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1960547" y="1916381"/>
            <a:ext cx="1728192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Centrales</a:t>
            </a:r>
            <a:endParaRPr lang="nl-NL" dirty="0"/>
          </a:p>
        </p:txBody>
      </p:sp>
      <p:sp>
        <p:nvSpPr>
          <p:cNvPr id="7" name="Afgeronde rechthoek 6"/>
          <p:cNvSpPr/>
          <p:nvPr/>
        </p:nvSpPr>
        <p:spPr>
          <a:xfrm>
            <a:off x="7804969" y="1916381"/>
            <a:ext cx="1728192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Vakcentrales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2337683" y="2398886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VNO, NCW</a:t>
            </a:r>
            <a:endParaRPr lang="nl-NL" sz="1400" dirty="0"/>
          </a:p>
        </p:txBody>
      </p:sp>
      <p:sp>
        <p:nvSpPr>
          <p:cNvPr id="9" name="Tekstvak 8"/>
          <p:cNvSpPr txBox="1"/>
          <p:nvPr/>
        </p:nvSpPr>
        <p:spPr>
          <a:xfrm>
            <a:off x="8219095" y="2398886"/>
            <a:ext cx="869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FNV, CNV</a:t>
            </a:r>
            <a:endParaRPr lang="nl-NL" sz="1400" dirty="0"/>
          </a:p>
        </p:txBody>
      </p:sp>
      <p:cxnSp>
        <p:nvCxnSpPr>
          <p:cNvPr id="10" name="Rechte verbindingslijn 9"/>
          <p:cNvCxnSpPr/>
          <p:nvPr/>
        </p:nvCxnSpPr>
        <p:spPr>
          <a:xfrm flipH="1">
            <a:off x="2337683" y="2420888"/>
            <a:ext cx="270937" cy="11539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H="1">
            <a:off x="2824643" y="2420888"/>
            <a:ext cx="1" cy="11539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040668" y="2420888"/>
            <a:ext cx="270936" cy="11539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>
            <a:off x="8193878" y="2420888"/>
            <a:ext cx="270937" cy="11539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flipH="1">
            <a:off x="8680838" y="2420888"/>
            <a:ext cx="1" cy="11539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896863" y="2420888"/>
            <a:ext cx="270936" cy="11539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Afgeronde rechthoek 15"/>
          <p:cNvSpPr/>
          <p:nvPr/>
        </p:nvSpPr>
        <p:spPr>
          <a:xfrm>
            <a:off x="1960547" y="3790846"/>
            <a:ext cx="172819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Organisaties</a:t>
            </a:r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7804969" y="3790846"/>
            <a:ext cx="172819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Vakbonden</a:t>
            </a:r>
            <a:endParaRPr lang="nl-NL" dirty="0"/>
          </a:p>
        </p:txBody>
      </p:sp>
      <p:cxnSp>
        <p:nvCxnSpPr>
          <p:cNvPr id="18" name="Rechte verbindingslijn 17"/>
          <p:cNvCxnSpPr/>
          <p:nvPr/>
        </p:nvCxnSpPr>
        <p:spPr>
          <a:xfrm flipH="1">
            <a:off x="2337683" y="4337303"/>
            <a:ext cx="270937" cy="11539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2824643" y="4337303"/>
            <a:ext cx="1" cy="11539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3040668" y="4337303"/>
            <a:ext cx="270936" cy="11539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H="1">
            <a:off x="8193878" y="4337303"/>
            <a:ext cx="270937" cy="11539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>
            <a:off x="8680838" y="4337303"/>
            <a:ext cx="1" cy="11539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8896863" y="4337303"/>
            <a:ext cx="270936" cy="11539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Afgeronde rechthoek 23"/>
          <p:cNvSpPr/>
          <p:nvPr/>
        </p:nvSpPr>
        <p:spPr>
          <a:xfrm>
            <a:off x="1960547" y="5705455"/>
            <a:ext cx="172819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Individuele werkgever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7804969" y="5705455"/>
            <a:ext cx="1728192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</a:rPr>
              <a:t>Individuele werknemer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26" name="Ovaal 25"/>
          <p:cNvSpPr/>
          <p:nvPr/>
        </p:nvSpPr>
        <p:spPr>
          <a:xfrm>
            <a:off x="4151784" y="1556792"/>
            <a:ext cx="3240360" cy="11512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500" dirty="0" smtClean="0">
                <a:solidFill>
                  <a:schemeClr val="tx1"/>
                </a:solidFill>
              </a:rPr>
              <a:t>Centraal Akkoord</a:t>
            </a:r>
            <a:br>
              <a:rPr lang="nl-NL" sz="15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= richtlijnen voor komende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onderhandelingen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27" name="Ovaal 26"/>
          <p:cNvSpPr/>
          <p:nvPr/>
        </p:nvSpPr>
        <p:spPr>
          <a:xfrm>
            <a:off x="4151784" y="3431257"/>
            <a:ext cx="3240360" cy="11512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500" dirty="0">
                <a:solidFill>
                  <a:schemeClr val="tx1"/>
                </a:solidFill>
              </a:rPr>
              <a:t>Collectieve </a:t>
            </a:r>
            <a:r>
              <a:rPr lang="nl-NL" sz="1500" dirty="0" err="1">
                <a:solidFill>
                  <a:schemeClr val="tx1"/>
                </a:solidFill>
              </a:rPr>
              <a:t>Arbeids</a:t>
            </a:r>
            <a:r>
              <a:rPr lang="nl-NL" sz="1500" dirty="0">
                <a:solidFill>
                  <a:schemeClr val="tx1"/>
                </a:solidFill>
              </a:rPr>
              <a:t> Overeenkomst </a:t>
            </a:r>
          </a:p>
          <a:p>
            <a:pPr algn="ctr"/>
            <a:r>
              <a:rPr lang="nl-NL" sz="1200" dirty="0">
                <a:solidFill>
                  <a:schemeClr val="tx1"/>
                </a:solidFill>
              </a:rPr>
              <a:t>= </a:t>
            </a:r>
            <a:r>
              <a:rPr lang="nl-NL" sz="1200" dirty="0" smtClean="0">
                <a:solidFill>
                  <a:schemeClr val="tx1"/>
                </a:solidFill>
              </a:rPr>
              <a:t>hele sector </a:t>
            </a:r>
            <a:r>
              <a:rPr lang="nl-NL" sz="1200" dirty="0">
                <a:solidFill>
                  <a:schemeClr val="tx1"/>
                </a:solidFill>
              </a:rPr>
              <a:t>arbeidsvoorwaarden</a:t>
            </a:r>
          </a:p>
        </p:txBody>
      </p:sp>
      <p:sp>
        <p:nvSpPr>
          <p:cNvPr id="28" name="Ovaal 27"/>
          <p:cNvSpPr/>
          <p:nvPr/>
        </p:nvSpPr>
        <p:spPr>
          <a:xfrm>
            <a:off x="4151784" y="5345866"/>
            <a:ext cx="3240360" cy="11512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500" dirty="0">
                <a:solidFill>
                  <a:schemeClr val="tx1"/>
                </a:solidFill>
              </a:rPr>
              <a:t>Individuele arbeidsovereenkomst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5411192" y="1320572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Macro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411192" y="3195037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Meso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436840" y="5109646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Micro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655840" y="2708017"/>
            <a:ext cx="2226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 sz="14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dirty="0"/>
              <a:t>Stichting van de Arbeid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5099872" y="458248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CAO-overleg</a:t>
            </a:r>
            <a:endParaRPr lang="nl-NL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4912321" y="6497091"/>
            <a:ext cx="1713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 sz="14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 dirty="0"/>
              <a:t>sollicitatiegesprek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307346" y="1978515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Landelijk: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307346" y="3852980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Sector: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07346" y="5767589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Individueel:</a:t>
            </a:r>
            <a:endParaRPr lang="nl-NL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331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Havo econlokaal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vo econlokaal" id="{5A1524D3-3A55-4EB3-B81F-BBEED5200572}" vid="{4A0E53E1-2756-42A2-A46F-A13CE683AAE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Havo econlokaal</Template>
  <TotalTime>1460</TotalTime>
  <Words>418</Words>
  <Application>Microsoft Office PowerPoint</Application>
  <PresentationFormat>Breedbeeld</PresentationFormat>
  <Paragraphs>131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Wingdings</vt:lpstr>
      <vt:lpstr>Wingdings 3</vt:lpstr>
      <vt:lpstr>Havo econlokaal</vt:lpstr>
      <vt:lpstr>arbeidsmarkt</vt:lpstr>
      <vt:lpstr>Arbeidsmarkt  vraag naar en aanbod van de productiefactoren arbeid</vt:lpstr>
      <vt:lpstr>Model vs Werkelijkheid</vt:lpstr>
      <vt:lpstr>arbeidsvoorwaarden</vt:lpstr>
      <vt:lpstr>Onderhandeling</vt:lpstr>
      <vt:lpstr>Ruime arbeidsmarkt</vt:lpstr>
      <vt:lpstr>Krappe arbeidsmarkt</vt:lpstr>
      <vt:lpstr>Ruimte op de arbeidsmarkt</vt:lpstr>
      <vt:lpstr>Proces arbeidsvoorwaarden</vt:lpstr>
      <vt:lpstr>Prisoners dilemma </vt:lpstr>
      <vt:lpstr>Loonvorming  samenvatting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Bloemers</cp:lastModifiedBy>
  <cp:revision>74</cp:revision>
  <dcterms:created xsi:type="dcterms:W3CDTF">2011-03-04T12:30:40Z</dcterms:created>
  <dcterms:modified xsi:type="dcterms:W3CDTF">2018-12-07T11:38:48Z</dcterms:modified>
</cp:coreProperties>
</file>