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37" autoAdjust="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58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79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670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7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381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0064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392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07130405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093652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2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vwo</a:t>
            </a:r>
            <a:endParaRPr lang="nl-NL" sz="9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havo</a:t>
            </a:r>
            <a:endParaRPr lang="nl-NL" sz="9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9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havo.economielokaal.nl</a:t>
            </a:r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98609" y="-24949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18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je een vraaglijn en aanbodlijn tekent.</a:t>
            </a: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Marktmodel tekenen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26279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fgeronde rechthoek 55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Globaal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237415" y="212332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237415" y="284340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7217984" y="2123321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217984" y="248336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237415" y="356557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17984" y="320553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8042" y="428356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18611" y="392352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934318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587423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655217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308322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75831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028936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093010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746115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0815607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468712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7242771" y="500364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223340" y="464360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151333" y="5723721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223340" y="536368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242771" y="229833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242771" y="301841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223340" y="265837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242771" y="374058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223340" y="338054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243398" y="445857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223967" y="409853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248127" y="517865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228696" y="481861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228696" y="553869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7125918" y="536368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124964" y="500364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136630" y="464360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111511" y="428336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110557" y="392332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122223" y="356328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139993" y="321665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139039" y="285661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150705" y="249657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146562" y="212332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934318" y="5723721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662966" y="5724477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9375831" y="5723721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10093010" y="5727913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0820712" y="5723721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 flipV="1">
            <a:off x="6654172" y="2370341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>
            <a:off x="9741826" y="6083761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6259673" y="3042354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9169394" y="6083762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985136" y="2264152"/>
            <a:ext cx="232948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bg1"/>
                </a:solidFill>
              </a:rPr>
              <a:t>Q</a:t>
            </a:r>
            <a:r>
              <a:rPr lang="nl-NL" sz="2000" baseline="-25000" dirty="0" err="1">
                <a:solidFill>
                  <a:schemeClr val="bg1"/>
                </a:solidFill>
              </a:rPr>
              <a:t>v</a:t>
            </a:r>
            <a:r>
              <a:rPr lang="nl-NL" sz="2000" dirty="0">
                <a:solidFill>
                  <a:schemeClr val="bg1"/>
                </a:solidFill>
              </a:rPr>
              <a:t> = -0,5P + </a:t>
            </a:r>
            <a:r>
              <a:rPr lang="nl-NL" sz="2000" dirty="0" smtClean="0">
                <a:solidFill>
                  <a:schemeClr val="bg1"/>
                </a:solidFill>
              </a:rPr>
              <a:t>2.500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985136" y="4221088"/>
            <a:ext cx="2258952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dirty="0" err="1">
                <a:solidFill>
                  <a:schemeClr val="bg1"/>
                </a:solidFill>
              </a:rPr>
              <a:t>Q</a:t>
            </a:r>
            <a:r>
              <a:rPr lang="nl-NL" sz="2000" baseline="-25000" dirty="0" err="1">
                <a:solidFill>
                  <a:schemeClr val="bg1"/>
                </a:solidFill>
              </a:rPr>
              <a:t>a</a:t>
            </a:r>
            <a:r>
              <a:rPr lang="nl-NL" sz="2000" dirty="0">
                <a:solidFill>
                  <a:schemeClr val="bg1"/>
                </a:solidFill>
              </a:rPr>
              <a:t> = 0,5P - 500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84211" y="1733178"/>
            <a:ext cx="286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Voorbeeld marktmodel: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6250857" y="3286288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9640753" y="6353035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cxnSp>
        <p:nvCxnSpPr>
          <p:cNvPr id="73" name="Rechte verbindingslijn 72"/>
          <p:cNvCxnSpPr/>
          <p:nvPr/>
        </p:nvCxnSpPr>
        <p:spPr>
          <a:xfrm>
            <a:off x="7231106" y="2483361"/>
            <a:ext cx="3237607" cy="324036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 flipV="1">
            <a:off x="7248128" y="3018413"/>
            <a:ext cx="3220585" cy="234526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Tekstvak 75"/>
          <p:cNvSpPr txBox="1"/>
          <p:nvPr/>
        </p:nvSpPr>
        <p:spPr>
          <a:xfrm>
            <a:off x="7346657" y="2298333"/>
            <a:ext cx="1324402" cy="2616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100" dirty="0" err="1">
                <a:solidFill>
                  <a:schemeClr val="bg1"/>
                </a:solidFill>
              </a:rPr>
              <a:t>Q</a:t>
            </a:r>
            <a:r>
              <a:rPr lang="nl-NL" sz="1100" baseline="-25000" dirty="0" err="1">
                <a:solidFill>
                  <a:schemeClr val="bg1"/>
                </a:solidFill>
              </a:rPr>
              <a:t>v</a:t>
            </a:r>
            <a:r>
              <a:rPr lang="nl-NL" sz="1100" dirty="0">
                <a:solidFill>
                  <a:schemeClr val="bg1"/>
                </a:solidFill>
              </a:rPr>
              <a:t> = -0,5P + 2500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9874564" y="3495534"/>
            <a:ext cx="1172116" cy="2616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100" dirty="0" err="1">
                <a:solidFill>
                  <a:schemeClr val="bg1"/>
                </a:solidFill>
              </a:rPr>
              <a:t>Q</a:t>
            </a:r>
            <a:r>
              <a:rPr lang="nl-NL" sz="1100" baseline="-25000" dirty="0" err="1">
                <a:solidFill>
                  <a:schemeClr val="bg1"/>
                </a:solidFill>
              </a:rPr>
              <a:t>a</a:t>
            </a:r>
            <a:r>
              <a:rPr lang="nl-NL" sz="1100" dirty="0">
                <a:solidFill>
                  <a:schemeClr val="bg1"/>
                </a:solidFill>
              </a:rPr>
              <a:t> = 0,5P - 500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1067690" y="2825904"/>
            <a:ext cx="3989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 smtClean="0">
                <a:solidFill>
                  <a:schemeClr val="bg1"/>
                </a:solidFill>
              </a:rPr>
              <a:t>Consumentengedrag: </a:t>
            </a:r>
            <a:r>
              <a:rPr lang="nl-NL" sz="1400" b="1" i="1" dirty="0" smtClean="0">
                <a:solidFill>
                  <a:schemeClr val="bg1"/>
                </a:solidFill>
              </a:rPr>
              <a:t>betalingsbereidheid</a:t>
            </a:r>
            <a:endParaRPr lang="nl-NL" sz="1400" u="sng" dirty="0" smtClean="0">
              <a:solidFill>
                <a:schemeClr val="bg1"/>
              </a:solidFill>
            </a:endParaRPr>
          </a:p>
          <a:p>
            <a:endParaRPr lang="nl-NL" sz="1400" b="1" i="1" u="sng" dirty="0">
              <a:solidFill>
                <a:schemeClr val="bg1"/>
              </a:solidFill>
            </a:endParaRPr>
          </a:p>
          <a:p>
            <a:r>
              <a:rPr lang="nl-NL" sz="1400" i="1" dirty="0" smtClean="0">
                <a:solidFill>
                  <a:schemeClr val="bg1"/>
                </a:solidFill>
              </a:rPr>
              <a:t>Als de prijs daalt, zijn meer mensen bereid het product te kopen.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79" name="Tekstvak 78"/>
          <p:cNvSpPr txBox="1"/>
          <p:nvPr/>
        </p:nvSpPr>
        <p:spPr>
          <a:xfrm>
            <a:off x="1090933" y="4815396"/>
            <a:ext cx="3966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 smtClean="0">
                <a:solidFill>
                  <a:schemeClr val="bg1"/>
                </a:solidFill>
              </a:rPr>
              <a:t>Producentengedrag: </a:t>
            </a:r>
            <a:r>
              <a:rPr lang="nl-NL" sz="1400" b="1" i="1" dirty="0" smtClean="0">
                <a:solidFill>
                  <a:schemeClr val="bg1"/>
                </a:solidFill>
              </a:rPr>
              <a:t>leveringsbereidheid</a:t>
            </a:r>
            <a:endParaRPr lang="nl-NL" sz="1400" dirty="0" smtClean="0">
              <a:solidFill>
                <a:schemeClr val="bg1"/>
              </a:solidFill>
            </a:endParaRPr>
          </a:p>
          <a:p>
            <a:endParaRPr lang="nl-NL" sz="1400" i="1" dirty="0">
              <a:solidFill>
                <a:schemeClr val="bg1"/>
              </a:solidFill>
            </a:endParaRPr>
          </a:p>
          <a:p>
            <a:r>
              <a:rPr lang="nl-NL" sz="1400" i="1" dirty="0" smtClean="0">
                <a:solidFill>
                  <a:schemeClr val="bg1"/>
                </a:solidFill>
              </a:rPr>
              <a:t>Als de prijs stijgt zijn meer bedrijven in staat / bereid het product te produceren.</a:t>
            </a:r>
            <a:endParaRPr lang="nl-N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6436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66" grpId="0" animBg="1"/>
      <p:bldP spid="68" grpId="0" animBg="1"/>
      <p:bldP spid="69" grpId="0"/>
      <p:bldP spid="70" grpId="0"/>
      <p:bldP spid="71" grpId="0"/>
      <p:bldP spid="76" grpId="0" animBg="1"/>
      <p:bldP spid="77" grpId="0" animBg="1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Afgeronde rechthoek 89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Vraaglijn en </a:t>
            </a:r>
            <a:r>
              <a:rPr lang="nl-NL" dirty="0" smtClean="0"/>
              <a:t>Assenverdeling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372727" y="215513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372727" y="287521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7353296" y="2155132"/>
            <a:ext cx="1378" cy="36724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353296" y="251517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372727" y="359738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353296" y="323734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373354" y="431537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53923" y="395533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069630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722735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790529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443634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511143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164248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228322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881427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0950919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604024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7378083" y="503545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358652" y="467541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286645" y="5755532"/>
            <a:ext cx="3683455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58652" y="539549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378083" y="233014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378083" y="30502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358652" y="269018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378083" y="37723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358652" y="34123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378710" y="449038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359279" y="413034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383439" y="521046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364008" y="48504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364008" y="557050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7261230" y="5395492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260276" y="5035452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271942" y="4675412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246823" y="4315177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245869" y="3955137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257535" y="3595097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275305" y="3248463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274351" y="2888423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286017" y="2528383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281874" y="2155132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8069630" y="5755532"/>
            <a:ext cx="0" cy="7620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798278" y="5756288"/>
            <a:ext cx="0" cy="720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9511143" y="5755532"/>
            <a:ext cx="0" cy="720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10228322" y="5759724"/>
            <a:ext cx="0" cy="720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0956024" y="5755532"/>
            <a:ext cx="0" cy="720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 flipV="1">
            <a:off x="6789484" y="2402152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>
            <a:off x="9877138" y="6115572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6394985" y="3074165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9304706" y="611557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683890" y="1998328"/>
            <a:ext cx="211628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r>
              <a:rPr lang="nl-NL" dirty="0">
                <a:solidFill>
                  <a:schemeClr val="bg1"/>
                </a:solidFill>
              </a:rPr>
              <a:t> = -0,5P + </a:t>
            </a:r>
            <a:r>
              <a:rPr lang="nl-NL" dirty="0" smtClean="0">
                <a:solidFill>
                  <a:schemeClr val="bg1"/>
                </a:solidFill>
              </a:rPr>
              <a:t>2.500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684211" y="1589693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Bijvoorbeeld: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6386169" y="3318099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9776065" y="6384846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7366418" y="2515172"/>
            <a:ext cx="3237607" cy="324036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 flipV="1">
            <a:off x="7383440" y="3050224"/>
            <a:ext cx="3220585" cy="234526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683891" y="2680892"/>
            <a:ext cx="306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1. nulpunten </a:t>
            </a:r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r>
              <a:rPr lang="nl-NL" dirty="0" smtClean="0">
                <a:solidFill>
                  <a:schemeClr val="bg1"/>
                </a:solidFill>
              </a:rPr>
              <a:t> bepalen: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1140846" y="2986085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Als </a:t>
            </a:r>
            <a:r>
              <a:rPr lang="nl-NL" sz="1600" dirty="0" smtClean="0">
                <a:solidFill>
                  <a:schemeClr val="bg1"/>
                </a:solidFill>
              </a:rPr>
              <a:t>p = 0</a:t>
            </a:r>
            <a:r>
              <a:rPr lang="nl-NL" sz="16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56" name="Rechthoek 55"/>
          <p:cNvSpPr/>
          <p:nvPr/>
        </p:nvSpPr>
        <p:spPr>
          <a:xfrm>
            <a:off x="1140846" y="3279551"/>
            <a:ext cx="20730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>
                <a:solidFill>
                  <a:schemeClr val="bg1"/>
                </a:solidFill>
              </a:rPr>
              <a:t>Q</a:t>
            </a:r>
            <a:r>
              <a:rPr lang="nl-NL" sz="1600" baseline="-25000" dirty="0" err="1">
                <a:solidFill>
                  <a:schemeClr val="bg1"/>
                </a:solidFill>
              </a:rPr>
              <a:t>v</a:t>
            </a:r>
            <a:r>
              <a:rPr lang="nl-NL" sz="1600" dirty="0">
                <a:solidFill>
                  <a:schemeClr val="bg1"/>
                </a:solidFill>
              </a:rPr>
              <a:t> = -</a:t>
            </a:r>
            <a:r>
              <a:rPr lang="nl-NL" sz="1600" dirty="0" smtClean="0">
                <a:solidFill>
                  <a:schemeClr val="bg1"/>
                </a:solidFill>
              </a:rPr>
              <a:t>0,5×0 </a:t>
            </a:r>
            <a:r>
              <a:rPr lang="nl-NL" sz="1600" dirty="0">
                <a:solidFill>
                  <a:schemeClr val="bg1"/>
                </a:solidFill>
              </a:rPr>
              <a:t>+ </a:t>
            </a:r>
            <a:r>
              <a:rPr lang="nl-NL" sz="1600" dirty="0" smtClean="0">
                <a:solidFill>
                  <a:schemeClr val="bg1"/>
                </a:solidFill>
              </a:rPr>
              <a:t>2.500 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57" name="Rechthoek 56"/>
          <p:cNvSpPr/>
          <p:nvPr/>
        </p:nvSpPr>
        <p:spPr>
          <a:xfrm>
            <a:off x="1140845" y="3573016"/>
            <a:ext cx="1188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>
                <a:solidFill>
                  <a:schemeClr val="bg1"/>
                </a:solidFill>
              </a:rPr>
              <a:t>Q</a:t>
            </a:r>
            <a:r>
              <a:rPr lang="nl-NL" sz="1600" baseline="-25000" dirty="0" err="1">
                <a:solidFill>
                  <a:schemeClr val="bg1"/>
                </a:solidFill>
              </a:rPr>
              <a:t>v</a:t>
            </a:r>
            <a:r>
              <a:rPr lang="nl-NL" sz="1600" dirty="0">
                <a:solidFill>
                  <a:schemeClr val="bg1"/>
                </a:solidFill>
              </a:rPr>
              <a:t> = </a:t>
            </a:r>
            <a:r>
              <a:rPr lang="nl-NL" sz="1600" dirty="0" smtClean="0">
                <a:solidFill>
                  <a:schemeClr val="bg1"/>
                </a:solidFill>
              </a:rPr>
              <a:t>2.500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1140846" y="4025265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Als </a:t>
            </a:r>
            <a:r>
              <a:rPr lang="nl-NL" sz="1600" dirty="0" smtClean="0">
                <a:solidFill>
                  <a:schemeClr val="bg1"/>
                </a:solidFill>
              </a:rPr>
              <a:t>q = 0</a:t>
            </a:r>
            <a:r>
              <a:rPr lang="nl-NL" sz="16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72" name="Rechthoek 71"/>
          <p:cNvSpPr/>
          <p:nvPr/>
        </p:nvSpPr>
        <p:spPr>
          <a:xfrm>
            <a:off x="1140845" y="4300318"/>
            <a:ext cx="19399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0 = -0,5×P + </a:t>
            </a:r>
            <a:r>
              <a:rPr lang="nl-NL" sz="1600" dirty="0" smtClean="0">
                <a:solidFill>
                  <a:schemeClr val="bg1"/>
                </a:solidFill>
              </a:rPr>
              <a:t>2.500 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3" name="Rechthoek 72"/>
          <p:cNvSpPr/>
          <p:nvPr/>
        </p:nvSpPr>
        <p:spPr>
          <a:xfrm>
            <a:off x="1140845" y="4575371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0,5P = </a:t>
            </a:r>
            <a:r>
              <a:rPr lang="nl-NL" sz="1600" dirty="0" smtClean="0">
                <a:solidFill>
                  <a:schemeClr val="bg1"/>
                </a:solidFill>
              </a:rPr>
              <a:t>2.500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4" name="Rechthoek 73"/>
          <p:cNvSpPr/>
          <p:nvPr/>
        </p:nvSpPr>
        <p:spPr>
          <a:xfrm>
            <a:off x="1139891" y="4850424"/>
            <a:ext cx="10550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 = </a:t>
            </a:r>
            <a:r>
              <a:rPr lang="nl-NL" sz="1600" dirty="0" smtClean="0">
                <a:solidFill>
                  <a:schemeClr val="bg1"/>
                </a:solidFill>
              </a:rPr>
              <a:t>5.000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683890" y="5939988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3. </a:t>
            </a:r>
            <a:r>
              <a:rPr lang="nl-NL" dirty="0">
                <a:solidFill>
                  <a:schemeClr val="bg1"/>
                </a:solidFill>
              </a:rPr>
              <a:t>lijn tekenen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7857869" y="583327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8528008" y="58332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9240873" y="58332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1.500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9964824" y="58332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10689687" y="58332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2.500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6796608" y="4899209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6796608" y="417893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85" name="Tekstvak 84"/>
          <p:cNvSpPr txBox="1"/>
          <p:nvPr/>
        </p:nvSpPr>
        <p:spPr>
          <a:xfrm>
            <a:off x="6796608" y="346114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3.000</a:t>
            </a:r>
          </a:p>
        </p:txBody>
      </p:sp>
      <p:sp>
        <p:nvSpPr>
          <p:cNvPr id="86" name="Tekstvak 85"/>
          <p:cNvSpPr txBox="1"/>
          <p:nvPr/>
        </p:nvSpPr>
        <p:spPr>
          <a:xfrm>
            <a:off x="6796608" y="273897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4.000</a:t>
            </a:r>
          </a:p>
        </p:txBody>
      </p:sp>
      <p:cxnSp>
        <p:nvCxnSpPr>
          <p:cNvPr id="88" name="Rechte verbindingslijn 87"/>
          <p:cNvCxnSpPr/>
          <p:nvPr/>
        </p:nvCxnSpPr>
        <p:spPr>
          <a:xfrm>
            <a:off x="7353297" y="2145816"/>
            <a:ext cx="3558547" cy="357082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Tekstvak 86"/>
          <p:cNvSpPr txBox="1"/>
          <p:nvPr/>
        </p:nvSpPr>
        <p:spPr>
          <a:xfrm>
            <a:off x="6796608" y="201889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5.000</a:t>
            </a:r>
          </a:p>
        </p:txBody>
      </p:sp>
      <p:sp>
        <p:nvSpPr>
          <p:cNvPr id="58" name="Ovaal 57"/>
          <p:cNvSpPr/>
          <p:nvPr/>
        </p:nvSpPr>
        <p:spPr>
          <a:xfrm>
            <a:off x="10899929" y="5702866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7" name="Ovaal 76"/>
          <p:cNvSpPr/>
          <p:nvPr/>
        </p:nvSpPr>
        <p:spPr>
          <a:xfrm>
            <a:off x="7303569" y="2109749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2" name="Rechthoek 61"/>
          <p:cNvSpPr/>
          <p:nvPr/>
        </p:nvSpPr>
        <p:spPr>
          <a:xfrm>
            <a:off x="7653326" y="2116809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1" name="Rechthoek 60"/>
          <p:cNvSpPr/>
          <p:nvPr/>
        </p:nvSpPr>
        <p:spPr>
          <a:xfrm>
            <a:off x="683890" y="5445224"/>
            <a:ext cx="1747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2. </a:t>
            </a:r>
            <a:r>
              <a:rPr lang="nl-NL" dirty="0">
                <a:solidFill>
                  <a:schemeClr val="bg1"/>
                </a:solidFill>
              </a:rPr>
              <a:t>as verdelen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21682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56" grpId="0"/>
      <p:bldP spid="57" grpId="0"/>
      <p:bldP spid="67" grpId="0"/>
      <p:bldP spid="72" grpId="0"/>
      <p:bldP spid="73" grpId="0"/>
      <p:bldP spid="74" grpId="0"/>
      <p:bldP spid="76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58" grpId="0" animBg="1"/>
      <p:bldP spid="77" grpId="0" animBg="1"/>
      <p:bldP spid="62" grpId="0" animBg="1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fgeronde rechthoek 96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Dan de aanbodlijn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457269" y="217174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457269" y="289182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7437838" y="2171745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37838" y="253178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57269" y="361399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37838" y="325395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57896" y="433198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38465" y="397194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154172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807277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75071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528176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595685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248790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12864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965969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1035461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688566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7462625" y="505206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443194" y="469202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371187" y="5772145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443194" y="541210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462625" y="234675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462625" y="306683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443194" y="270679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462625" y="37890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443194" y="3428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463252" y="450699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443821" y="414695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467981" y="522707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448550" y="486703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448550" y="558711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7345772" y="5412105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344818" y="5052065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356484" y="4692025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331365" y="4331790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330411" y="3971750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342077" y="3611710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359847" y="326507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358893" y="290503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370559" y="254499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366416" y="217174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8154172" y="5772145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882820" y="5772901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9595685" y="5772145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10312864" y="5776337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1040566" y="5772145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 flipV="1">
            <a:off x="6874026" y="2418765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>
            <a:off x="9961680" y="6132185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6479527" y="3090778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9389248" y="6132186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84211" y="1592642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Bijvoorbeeld: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6470711" y="3334712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9860607" y="6401459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cxnSp>
        <p:nvCxnSpPr>
          <p:cNvPr id="60" name="Rechte verbindingslijn 59"/>
          <p:cNvCxnSpPr/>
          <p:nvPr/>
        </p:nvCxnSpPr>
        <p:spPr>
          <a:xfrm flipV="1">
            <a:off x="7467982" y="3066837"/>
            <a:ext cx="3220585" cy="234526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682581" y="2524013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1. startpunt bepalen: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1121270" y="4645434"/>
            <a:ext cx="1515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Als </a:t>
            </a:r>
            <a:r>
              <a:rPr lang="nl-NL" sz="1600" dirty="0" smtClean="0">
                <a:solidFill>
                  <a:schemeClr val="bg1"/>
                </a:solidFill>
              </a:rPr>
              <a:t>p = 4.000</a:t>
            </a:r>
            <a:r>
              <a:rPr lang="nl-NL" sz="16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56" name="Rechthoek 55"/>
          <p:cNvSpPr/>
          <p:nvPr/>
        </p:nvSpPr>
        <p:spPr>
          <a:xfrm>
            <a:off x="1121271" y="4955851"/>
            <a:ext cx="21932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>
                <a:solidFill>
                  <a:schemeClr val="bg1"/>
                </a:solidFill>
              </a:rPr>
              <a:t>Q</a:t>
            </a:r>
            <a:r>
              <a:rPr lang="nl-NL" sz="1600" baseline="-25000" dirty="0" err="1">
                <a:solidFill>
                  <a:schemeClr val="bg1"/>
                </a:solidFill>
              </a:rPr>
              <a:t>a</a:t>
            </a:r>
            <a:r>
              <a:rPr lang="nl-NL" sz="1600" dirty="0">
                <a:solidFill>
                  <a:schemeClr val="bg1"/>
                </a:solidFill>
              </a:rPr>
              <a:t> = </a:t>
            </a:r>
            <a:r>
              <a:rPr lang="nl-NL" sz="1600" dirty="0" smtClean="0">
                <a:solidFill>
                  <a:schemeClr val="bg1"/>
                </a:solidFill>
              </a:rPr>
              <a:t>0,5×4.000 </a:t>
            </a:r>
            <a:r>
              <a:rPr lang="nl-NL" sz="1600" dirty="0">
                <a:solidFill>
                  <a:schemeClr val="bg1"/>
                </a:solidFill>
              </a:rPr>
              <a:t>- 500 </a:t>
            </a:r>
          </a:p>
        </p:txBody>
      </p:sp>
      <p:sp>
        <p:nvSpPr>
          <p:cNvPr id="57" name="Rechthoek 56"/>
          <p:cNvSpPr/>
          <p:nvPr/>
        </p:nvSpPr>
        <p:spPr>
          <a:xfrm>
            <a:off x="1121270" y="5266268"/>
            <a:ext cx="12057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>
                <a:solidFill>
                  <a:schemeClr val="bg1"/>
                </a:solidFill>
              </a:rPr>
              <a:t>Q</a:t>
            </a:r>
            <a:r>
              <a:rPr lang="nl-NL" sz="1600" baseline="-25000" dirty="0" err="1">
                <a:solidFill>
                  <a:schemeClr val="bg1"/>
                </a:solidFill>
              </a:rPr>
              <a:t>a</a:t>
            </a:r>
            <a:r>
              <a:rPr lang="nl-NL" sz="1600" dirty="0">
                <a:solidFill>
                  <a:schemeClr val="bg1"/>
                </a:solidFill>
              </a:rPr>
              <a:t> = </a:t>
            </a:r>
            <a:r>
              <a:rPr lang="nl-NL" sz="1600" dirty="0" smtClean="0">
                <a:solidFill>
                  <a:schemeClr val="bg1"/>
                </a:solidFill>
              </a:rPr>
              <a:t>1.500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1127449" y="2870013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Als </a:t>
            </a:r>
            <a:r>
              <a:rPr lang="nl-NL" sz="1600" dirty="0" smtClean="0">
                <a:solidFill>
                  <a:schemeClr val="bg1"/>
                </a:solidFill>
              </a:rPr>
              <a:t>q = 0</a:t>
            </a:r>
            <a:r>
              <a:rPr lang="nl-NL" sz="16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72" name="Rechthoek 71"/>
          <p:cNvSpPr/>
          <p:nvPr/>
        </p:nvSpPr>
        <p:spPr>
          <a:xfrm>
            <a:off x="1127448" y="3183517"/>
            <a:ext cx="16450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0 = </a:t>
            </a:r>
            <a:r>
              <a:rPr lang="nl-NL" sz="1600" dirty="0" smtClean="0">
                <a:solidFill>
                  <a:schemeClr val="bg1"/>
                </a:solidFill>
              </a:rPr>
              <a:t>0,5×P </a:t>
            </a:r>
            <a:r>
              <a:rPr lang="nl-NL" sz="1600" dirty="0">
                <a:solidFill>
                  <a:schemeClr val="bg1"/>
                </a:solidFill>
              </a:rPr>
              <a:t>- 500 </a:t>
            </a:r>
          </a:p>
        </p:txBody>
      </p:sp>
      <p:sp>
        <p:nvSpPr>
          <p:cNvPr id="73" name="Rechthoek 72"/>
          <p:cNvSpPr/>
          <p:nvPr/>
        </p:nvSpPr>
        <p:spPr>
          <a:xfrm>
            <a:off x="1127448" y="3497021"/>
            <a:ext cx="13067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-0,5P = -500</a:t>
            </a:r>
          </a:p>
        </p:txBody>
      </p:sp>
      <p:sp>
        <p:nvSpPr>
          <p:cNvPr id="74" name="Rechthoek 73"/>
          <p:cNvSpPr/>
          <p:nvPr/>
        </p:nvSpPr>
        <p:spPr>
          <a:xfrm>
            <a:off x="1127449" y="3810526"/>
            <a:ext cx="9989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 = 1000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682581" y="5844153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3. lijn tekenen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7942411" y="584988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8612550" y="584988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9325415" y="584988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1.500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10049366" y="584988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10774229" y="584988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2.500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6881150" y="491582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6881150" y="4195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85" name="Tekstvak 84"/>
          <p:cNvSpPr txBox="1"/>
          <p:nvPr/>
        </p:nvSpPr>
        <p:spPr>
          <a:xfrm>
            <a:off x="6881150" y="347775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3.000</a:t>
            </a:r>
          </a:p>
        </p:txBody>
      </p:sp>
      <p:sp>
        <p:nvSpPr>
          <p:cNvPr id="86" name="Tekstvak 85"/>
          <p:cNvSpPr txBox="1"/>
          <p:nvPr/>
        </p:nvSpPr>
        <p:spPr>
          <a:xfrm>
            <a:off x="6881150" y="275558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4.000</a:t>
            </a:r>
          </a:p>
        </p:txBody>
      </p:sp>
      <p:cxnSp>
        <p:nvCxnSpPr>
          <p:cNvPr id="88" name="Rechte verbindingslijn 87"/>
          <p:cNvCxnSpPr/>
          <p:nvPr/>
        </p:nvCxnSpPr>
        <p:spPr>
          <a:xfrm>
            <a:off x="7437839" y="2162429"/>
            <a:ext cx="3558547" cy="357082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Tekstvak 86"/>
          <p:cNvSpPr txBox="1"/>
          <p:nvPr/>
        </p:nvSpPr>
        <p:spPr>
          <a:xfrm>
            <a:off x="6881150" y="203550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5.000</a:t>
            </a:r>
          </a:p>
        </p:txBody>
      </p:sp>
      <p:sp>
        <p:nvSpPr>
          <p:cNvPr id="58" name="Ovaal 57"/>
          <p:cNvSpPr/>
          <p:nvPr/>
        </p:nvSpPr>
        <p:spPr>
          <a:xfrm>
            <a:off x="10984471" y="5719479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7" name="Ovaal 76"/>
          <p:cNvSpPr/>
          <p:nvPr/>
        </p:nvSpPr>
        <p:spPr>
          <a:xfrm>
            <a:off x="7388111" y="2126362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89" name="Tekstvak 88"/>
          <p:cNvSpPr txBox="1"/>
          <p:nvPr/>
        </p:nvSpPr>
        <p:spPr>
          <a:xfrm>
            <a:off x="684211" y="1992127"/>
            <a:ext cx="180530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r>
              <a:rPr lang="nl-NL" dirty="0">
                <a:solidFill>
                  <a:schemeClr val="bg1"/>
                </a:solidFill>
              </a:rPr>
              <a:t> = 0,5P - 500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684211" y="4212591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2. ander punt uitrekenen:</a:t>
            </a:r>
          </a:p>
        </p:txBody>
      </p:sp>
      <p:cxnSp>
        <p:nvCxnSpPr>
          <p:cNvPr id="93" name="Rechte verbindingslijn 92"/>
          <p:cNvCxnSpPr/>
          <p:nvPr/>
        </p:nvCxnSpPr>
        <p:spPr>
          <a:xfrm flipV="1">
            <a:off x="7418476" y="2283211"/>
            <a:ext cx="2806176" cy="277334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1" name="Ovaal 90"/>
          <p:cNvSpPr/>
          <p:nvPr/>
        </p:nvSpPr>
        <p:spPr>
          <a:xfrm>
            <a:off x="7390852" y="5006682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92" name="Ovaal 91"/>
          <p:cNvSpPr/>
          <p:nvPr/>
        </p:nvSpPr>
        <p:spPr>
          <a:xfrm>
            <a:off x="9554505" y="2849820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94" name="Rechthoek 93"/>
          <p:cNvSpPr/>
          <p:nvPr/>
        </p:nvSpPr>
        <p:spPr>
          <a:xfrm>
            <a:off x="7737868" y="2133422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5" name="Rechthoek 94"/>
          <p:cNvSpPr/>
          <p:nvPr/>
        </p:nvSpPr>
        <p:spPr>
          <a:xfrm>
            <a:off x="10231291" y="2162453"/>
            <a:ext cx="4908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8184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56" grpId="0"/>
      <p:bldP spid="57" grpId="0"/>
      <p:bldP spid="67" grpId="0"/>
      <p:bldP spid="72" grpId="0"/>
      <p:bldP spid="73" grpId="0"/>
      <p:bldP spid="74" grpId="0"/>
      <p:bldP spid="76" grpId="0"/>
      <p:bldP spid="90" grpId="0"/>
      <p:bldP spid="91" grpId="0" animBg="1"/>
      <p:bldP spid="92" grpId="0" animBg="1"/>
      <p:bldP spid="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fgeronde rechthoek 76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" name="Rechte verbindingslijn 1"/>
          <p:cNvCxnSpPr/>
          <p:nvPr/>
        </p:nvCxnSpPr>
        <p:spPr>
          <a:xfrm>
            <a:off x="7430937" y="21654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>
            <a:off x="7430937" y="28854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7411506" y="2165406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411506" y="25254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30937" y="3607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11506" y="3247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31564" y="43256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12133" y="39656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127840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780945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84873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50184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569353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222458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286532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939637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100912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066223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7436293" y="50457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7416862" y="46856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7344855" y="5765806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416862" y="540576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436293" y="23404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436293" y="30604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416862" y="27004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436293" y="378267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416862" y="342263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436920" y="4500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417489" y="4140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441649" y="522073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422218" y="48606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422218" y="558077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flipH="1">
            <a:off x="7319440" y="540576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>
            <a:off x="7318486" y="504572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7330152" y="468568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305033" y="432545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304079" y="396541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315745" y="360537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333515" y="325873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332561" y="289869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344227" y="253865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340084" y="2165406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127840" y="5765806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8856488" y="57665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9569353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10286532" y="576999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11014234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/>
          <p:nvPr/>
        </p:nvCxnSpPr>
        <p:spPr>
          <a:xfrm flipV="1">
            <a:off x="6847694" y="2412426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/>
          <p:cNvCxnSpPr/>
          <p:nvPr/>
        </p:nvCxnSpPr>
        <p:spPr>
          <a:xfrm>
            <a:off x="9935348" y="6125846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6453195" y="3084439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9362916" y="6125847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6444379" y="3328373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9834275" y="6395120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7916079" y="584354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8586218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9299083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1.500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10023034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10747897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2.500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6854818" y="490948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6854818" y="4189209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6854818" y="347141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3.000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6854818" y="274924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4.000</a:t>
            </a:r>
          </a:p>
        </p:txBody>
      </p:sp>
      <p:cxnSp>
        <p:nvCxnSpPr>
          <p:cNvPr id="65" name="Rechte verbindingslijn 64"/>
          <p:cNvCxnSpPr/>
          <p:nvPr/>
        </p:nvCxnSpPr>
        <p:spPr>
          <a:xfrm>
            <a:off x="7411507" y="2156090"/>
            <a:ext cx="3558547" cy="357082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6" name="Tekstvak 65"/>
          <p:cNvSpPr txBox="1"/>
          <p:nvPr/>
        </p:nvSpPr>
        <p:spPr>
          <a:xfrm>
            <a:off x="6854818" y="202916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5.000</a:t>
            </a:r>
          </a:p>
        </p:txBody>
      </p:sp>
      <p:sp>
        <p:nvSpPr>
          <p:cNvPr id="67" name="Ovaal 66"/>
          <p:cNvSpPr/>
          <p:nvPr/>
        </p:nvSpPr>
        <p:spPr>
          <a:xfrm>
            <a:off x="10958139" y="5713140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8" name="Ovaal 67"/>
          <p:cNvSpPr/>
          <p:nvPr/>
        </p:nvSpPr>
        <p:spPr>
          <a:xfrm>
            <a:off x="7361779" y="2120023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9" name="Rechte verbindingslijn 68"/>
          <p:cNvCxnSpPr/>
          <p:nvPr/>
        </p:nvCxnSpPr>
        <p:spPr>
          <a:xfrm flipV="1">
            <a:off x="7392144" y="2276872"/>
            <a:ext cx="2806176" cy="277334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0" name="Ovaal 69"/>
          <p:cNvSpPr/>
          <p:nvPr/>
        </p:nvSpPr>
        <p:spPr>
          <a:xfrm>
            <a:off x="7364520" y="5000343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1" name="Ovaal 70"/>
          <p:cNvSpPr/>
          <p:nvPr/>
        </p:nvSpPr>
        <p:spPr>
          <a:xfrm>
            <a:off x="9528173" y="2843481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2" name="Rechthoek 71"/>
          <p:cNvSpPr/>
          <p:nvPr/>
        </p:nvSpPr>
        <p:spPr>
          <a:xfrm>
            <a:off x="7711536" y="2127083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3" name="Rechthoek 72"/>
          <p:cNvSpPr/>
          <p:nvPr/>
        </p:nvSpPr>
        <p:spPr>
          <a:xfrm>
            <a:off x="10204959" y="2156114"/>
            <a:ext cx="4908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4" name="Titel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</a:t>
            </a:r>
            <a:endParaRPr lang="nl-NL" dirty="0"/>
          </a:p>
        </p:txBody>
      </p:sp>
      <p:sp>
        <p:nvSpPr>
          <p:cNvPr id="75" name="Tijdelijke aanduiding voor inhoud 74"/>
          <p:cNvSpPr>
            <a:spLocks noGrp="1"/>
          </p:cNvSpPr>
          <p:nvPr>
            <p:ph idx="1"/>
          </p:nvPr>
        </p:nvSpPr>
        <p:spPr>
          <a:xfrm>
            <a:off x="684212" y="1607419"/>
            <a:ext cx="5031314" cy="4698131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+mj-lt"/>
              <a:buAutoNum type="arabicPeriod"/>
            </a:pPr>
            <a:r>
              <a:rPr lang="nl-NL" sz="2000" dirty="0"/>
              <a:t>Bereken eerst de nulpunten van </a:t>
            </a: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endParaRPr lang="nl-NL" sz="2000" baseline="-25000" dirty="0"/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Teken dan het assenstelsel en verdeel de assen op basis van die nulpunten</a:t>
            </a:r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Teken de vraaglijn</a:t>
            </a:r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Bereken het startgetal van de aanbodlijn</a:t>
            </a:r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Bereken met een handig gekozen prijs nóg een aangeboden hoeveelheid</a:t>
            </a:r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Teken de aanbodlijn</a:t>
            </a:r>
          </a:p>
          <a:p>
            <a:pPr marL="357188" indent="-357188">
              <a:buClrTx/>
              <a:buFont typeface="+mj-lt"/>
              <a:buAutoNum type="arabicPeriod"/>
            </a:pPr>
            <a:endParaRPr lang="nl-NL" sz="1800" dirty="0"/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Controleer eventueel met een berekening de </a:t>
            </a:r>
            <a:r>
              <a:rPr lang="nl-NL" sz="1800" dirty="0" smtClean="0"/>
              <a:t>evenwichtsprijs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81208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repeatCount="3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3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7" presetClass="emph" presetSubtype="0" repeatCount="3000" fill="remove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0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6" presetClass="emph" presetSubtype="0" repeatCount="3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87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" presetClass="emph" presetSubtype="0" repeatCount="3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30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 animBg="1"/>
      <p:bldP spid="68" grpId="0" animBg="1"/>
      <p:bldP spid="70" grpId="0" animBg="1"/>
      <p:bldP spid="71" grpId="0" animBg="1"/>
      <p:bldP spid="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5148250" cy="4698131"/>
          </a:xfrm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nl-NL" dirty="0" smtClean="0"/>
              <a:t>Teken een marktmodel:</a:t>
            </a:r>
          </a:p>
          <a:p>
            <a:pPr lvl="1"/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r>
              <a:rPr lang="nl-NL" dirty="0" smtClean="0"/>
              <a:t> = -25P + 6.000</a:t>
            </a:r>
          </a:p>
          <a:p>
            <a:pPr lvl="1"/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r>
              <a:rPr lang="nl-NL" dirty="0" smtClean="0"/>
              <a:t> = 20P – 1.000</a:t>
            </a:r>
          </a:p>
          <a:p>
            <a:r>
              <a:rPr lang="nl-NL" dirty="0" smtClean="0"/>
              <a:t>Bereken het evenwichtspunt.</a:t>
            </a:r>
          </a:p>
          <a:p>
            <a:endParaRPr lang="nl-NL" sz="700" dirty="0"/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Nulpunten vraaglijn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500" dirty="0" smtClean="0"/>
              <a:t>P = 0 → </a:t>
            </a:r>
            <a:r>
              <a:rPr lang="nl-NL" sz="1500" dirty="0" err="1" smtClean="0"/>
              <a:t>Qv</a:t>
            </a:r>
            <a:r>
              <a:rPr lang="nl-NL" sz="1500" dirty="0" smtClean="0"/>
              <a:t> = 6.000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500" dirty="0" err="1" smtClean="0"/>
              <a:t>Qv</a:t>
            </a:r>
            <a:r>
              <a:rPr lang="nl-NL" sz="1500" dirty="0" smtClean="0"/>
              <a:t> = 0 → P = 240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Assen verdelen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Vraaglijn tekenen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Nulpunt aanbodlijn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500" dirty="0" err="1" smtClean="0"/>
              <a:t>Qa</a:t>
            </a:r>
            <a:r>
              <a:rPr lang="nl-NL" sz="1500" dirty="0" smtClean="0"/>
              <a:t> = 0 → P = 50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Ander punt aanbodlijn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500" dirty="0" smtClean="0"/>
              <a:t>P = 250 → </a:t>
            </a:r>
            <a:r>
              <a:rPr lang="nl-NL" sz="1500" dirty="0" err="1" smtClean="0"/>
              <a:t>Qa</a:t>
            </a:r>
            <a:r>
              <a:rPr lang="nl-NL" sz="1500" dirty="0" smtClean="0"/>
              <a:t> = 4.000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Aanbodlijn tekenen</a:t>
            </a:r>
          </a:p>
          <a:p>
            <a:pPr marL="914400" lvl="1" indent="-457200">
              <a:buFont typeface="+mj-lt"/>
              <a:buAutoNum type="arabicParenR"/>
            </a:pPr>
            <a:endParaRPr lang="nl-NL" dirty="0" smtClean="0"/>
          </a:p>
          <a:p>
            <a:pPr marL="457200" indent="-457200">
              <a:buFont typeface="+mj-lt"/>
              <a:buAutoNum type="arabicParenR"/>
            </a:pPr>
            <a:endParaRPr lang="nl-NL" dirty="0" smtClean="0"/>
          </a:p>
        </p:txBody>
      </p:sp>
      <p:sp>
        <p:nvSpPr>
          <p:cNvPr id="4" name="Afgeronde rechthoek 3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30937" y="21654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30937" y="28854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7411506" y="2165406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11506" y="25254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30937" y="3607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11506" y="3247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31564" y="43256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2133" y="39656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27840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780945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84873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50184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569353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9222458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0286532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9939637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100912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1066223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436293" y="50457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416862" y="46856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44855" y="5765806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416862" y="540576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436293" y="23404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436293" y="30604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416862" y="27004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436293" y="378267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416862" y="342263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436920" y="4500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417489" y="4140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441649" y="522073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422218" y="48606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422218" y="558077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319440" y="540576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318486" y="504572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330152" y="468568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305033" y="432545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304079" y="396541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315745" y="360537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333515" y="325873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332561" y="289869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344227" y="253865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7340084" y="2165406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27840" y="5765806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856488" y="57665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569353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0286532" y="576999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1014234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 flipV="1">
            <a:off x="6847694" y="2412426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>
          <a:xfrm>
            <a:off x="9935348" y="6125846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6453195" y="3084439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9362916" y="6125847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6444379" y="3328373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834275" y="6395120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850826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8568462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3.000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9299083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4.500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10023034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6.000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10730141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7.500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7037560" y="490948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6952600" y="418920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52600" y="34714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952600" y="274924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200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67" name="Rechte verbindingslijn 66"/>
          <p:cNvCxnSpPr>
            <a:stCxn id="70" idx="1"/>
            <a:endCxn id="69" idx="5"/>
          </p:cNvCxnSpPr>
          <p:nvPr/>
        </p:nvCxnSpPr>
        <p:spPr>
          <a:xfrm>
            <a:off x="7375072" y="2271406"/>
            <a:ext cx="2948232" cy="35192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8" name="Tekstvak 67"/>
          <p:cNvSpPr txBox="1"/>
          <p:nvPr/>
        </p:nvSpPr>
        <p:spPr>
          <a:xfrm>
            <a:off x="6952600" y="202916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9" name="Ovaal 68"/>
          <p:cNvSpPr/>
          <p:nvPr/>
        </p:nvSpPr>
        <p:spPr>
          <a:xfrm>
            <a:off x="10245830" y="5713140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0" name="Ovaal 69"/>
          <p:cNvSpPr/>
          <p:nvPr/>
        </p:nvSpPr>
        <p:spPr>
          <a:xfrm>
            <a:off x="7361779" y="2258113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1" name="Rechte verbindingslijn 70"/>
          <p:cNvCxnSpPr/>
          <p:nvPr/>
        </p:nvCxnSpPr>
        <p:spPr>
          <a:xfrm flipV="1">
            <a:off x="7392144" y="1950740"/>
            <a:ext cx="2165459" cy="309947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Ovaal 71"/>
          <p:cNvSpPr/>
          <p:nvPr/>
        </p:nvSpPr>
        <p:spPr>
          <a:xfrm>
            <a:off x="7364520" y="5000343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3" name="Ovaal 72"/>
          <p:cNvSpPr/>
          <p:nvPr/>
        </p:nvSpPr>
        <p:spPr>
          <a:xfrm>
            <a:off x="9349651" y="2142180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4" name="Rechthoek 73"/>
          <p:cNvSpPr/>
          <p:nvPr/>
        </p:nvSpPr>
        <p:spPr>
          <a:xfrm>
            <a:off x="7606372" y="2127306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5" name="Rechthoek 74"/>
          <p:cNvSpPr/>
          <p:nvPr/>
        </p:nvSpPr>
        <p:spPr>
          <a:xfrm>
            <a:off x="9593449" y="1995893"/>
            <a:ext cx="4908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9" name="Rechthoek 78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Rechthoek 79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Tekstvak 80"/>
          <p:cNvSpPr txBox="1"/>
          <p:nvPr/>
        </p:nvSpPr>
        <p:spPr>
          <a:xfrm>
            <a:off x="2519656" y="638446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5 min.</a:t>
            </a:r>
            <a:endParaRPr lang="nl-NL" sz="1400" dirty="0"/>
          </a:p>
        </p:txBody>
      </p:sp>
      <p:sp>
        <p:nvSpPr>
          <p:cNvPr id="82" name="Tekstvak 81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0192265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8" grpId="0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9" grpId="0" animBg="1"/>
      <p:bldP spid="80" grpId="0" animBg="1"/>
      <p:bldP spid="80" grpId="1" animBg="1"/>
      <p:bldP spid="81" grpId="0"/>
      <p:bldP spid="81" grpId="1"/>
      <p:bldP spid="82" grpId="0"/>
      <p:bldP spid="8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5148250" cy="469813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nl-NL" sz="1700" dirty="0" smtClean="0"/>
              <a:t>Teken een marktmodel:</a:t>
            </a:r>
          </a:p>
          <a:p>
            <a:pPr lvl="1"/>
            <a:r>
              <a:rPr lang="nl-NL" sz="1500" dirty="0" err="1" smtClean="0"/>
              <a:t>Q</a:t>
            </a:r>
            <a:r>
              <a:rPr lang="nl-NL" sz="1500" baseline="-25000" dirty="0" err="1" smtClean="0"/>
              <a:t>v</a:t>
            </a:r>
            <a:r>
              <a:rPr lang="nl-NL" sz="1500" dirty="0" smtClean="0"/>
              <a:t> = -25P + 6.000</a:t>
            </a:r>
          </a:p>
          <a:p>
            <a:pPr lvl="1"/>
            <a:r>
              <a:rPr lang="nl-NL" sz="1500" dirty="0" err="1" smtClean="0"/>
              <a:t>Q</a:t>
            </a:r>
            <a:r>
              <a:rPr lang="nl-NL" sz="1500" baseline="-25000" dirty="0" err="1" smtClean="0"/>
              <a:t>a</a:t>
            </a:r>
            <a:r>
              <a:rPr lang="nl-NL" sz="1500" dirty="0" smtClean="0"/>
              <a:t> = 20P – 1.000</a:t>
            </a:r>
          </a:p>
          <a:p>
            <a:r>
              <a:rPr lang="nl-NL" sz="1700" dirty="0" smtClean="0"/>
              <a:t>Bereken het evenwichtspunt.</a:t>
            </a:r>
          </a:p>
          <a:p>
            <a:pPr marL="0" indent="0">
              <a:buNone/>
            </a:pPr>
            <a:endParaRPr lang="nl-NL" sz="1800" dirty="0"/>
          </a:p>
          <a:p>
            <a:pPr marL="0" indent="0" algn="ctr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</a:t>
            </a:r>
            <a:r>
              <a:rPr lang="nl-NL" sz="1800" dirty="0" smtClean="0"/>
              <a:t>= </a:t>
            </a: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</a:t>
            </a:r>
            <a:endParaRPr lang="nl-NL" sz="1800" dirty="0" smtClean="0"/>
          </a:p>
          <a:p>
            <a:pPr marL="0" indent="0" algn="ctr">
              <a:buNone/>
            </a:pPr>
            <a:r>
              <a:rPr lang="nl-NL" sz="1800" dirty="0" smtClean="0"/>
              <a:t>-</a:t>
            </a:r>
            <a:r>
              <a:rPr lang="nl-NL" sz="1800" dirty="0"/>
              <a:t>25P + </a:t>
            </a:r>
            <a:r>
              <a:rPr lang="nl-NL" sz="1800" dirty="0" smtClean="0"/>
              <a:t>6.000 = </a:t>
            </a:r>
            <a:r>
              <a:rPr lang="nl-NL" sz="1800" dirty="0"/>
              <a:t>20P – </a:t>
            </a:r>
            <a:r>
              <a:rPr lang="nl-NL" sz="1800" dirty="0" smtClean="0"/>
              <a:t>1.000</a:t>
            </a:r>
          </a:p>
          <a:p>
            <a:pPr marL="0" indent="0" algn="ctr">
              <a:buNone/>
            </a:pPr>
            <a:r>
              <a:rPr lang="nl-NL" sz="1800" dirty="0" smtClean="0"/>
              <a:t>-45P = -7.000</a:t>
            </a:r>
          </a:p>
          <a:p>
            <a:pPr marL="0" indent="0" algn="ctr">
              <a:buNone/>
            </a:pPr>
            <a:r>
              <a:rPr lang="nl-NL" sz="1800" dirty="0" smtClean="0"/>
              <a:t>P = 155,56</a:t>
            </a:r>
          </a:p>
          <a:p>
            <a:pPr marL="0" indent="0" algn="ctr">
              <a:buNone/>
            </a:pPr>
            <a:r>
              <a:rPr lang="nl-NL" sz="1800" dirty="0" smtClean="0"/>
              <a:t>Q = 20×155,56 – 1.000 ≈ 2.111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457200" indent="-457200">
              <a:buFont typeface="+mj-lt"/>
              <a:buAutoNum type="arabicParenR"/>
            </a:pPr>
            <a:endParaRPr lang="nl-NL" dirty="0" smtClean="0"/>
          </a:p>
        </p:txBody>
      </p:sp>
      <p:sp>
        <p:nvSpPr>
          <p:cNvPr id="4" name="Afgeronde rechthoek 3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30937" y="21654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30937" y="28854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7411506" y="2165406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11506" y="25254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30937" y="3607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11506" y="3247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31564" y="43256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2133" y="39656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27840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780945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84873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50184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569353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9222458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0286532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9939637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100912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1066223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436293" y="50457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416862" y="46856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44855" y="5765806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416862" y="540576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436293" y="23404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436293" y="30604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416862" y="27004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436293" y="378267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416862" y="342263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436920" y="4500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417489" y="4140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441649" y="522073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422218" y="48606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422218" y="558077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319440" y="540576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318486" y="504572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330152" y="468568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305033" y="432545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304079" y="396541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315745" y="360537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333515" y="325873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332561" y="289869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344227" y="253865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7340084" y="2165406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27840" y="5765806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856488" y="57665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569353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0286532" y="576999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1014234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 flipV="1">
            <a:off x="6847694" y="2412426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>
          <a:xfrm>
            <a:off x="9935348" y="6125846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6453195" y="3084439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9362916" y="6125847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6444379" y="3328373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834275" y="6395120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850826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8568462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3.000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9299083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4.500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10023034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6.000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10730141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7.500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7037560" y="490948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6952600" y="418920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52600" y="34714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952600" y="274924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200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67" name="Rechte verbindingslijn 66"/>
          <p:cNvCxnSpPr>
            <a:stCxn id="70" idx="1"/>
            <a:endCxn id="69" idx="5"/>
          </p:cNvCxnSpPr>
          <p:nvPr/>
        </p:nvCxnSpPr>
        <p:spPr>
          <a:xfrm>
            <a:off x="7375072" y="2271406"/>
            <a:ext cx="2948232" cy="35192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8" name="Tekstvak 67"/>
          <p:cNvSpPr txBox="1"/>
          <p:nvPr/>
        </p:nvSpPr>
        <p:spPr>
          <a:xfrm>
            <a:off x="6952600" y="202916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9" name="Ovaal 68"/>
          <p:cNvSpPr/>
          <p:nvPr/>
        </p:nvSpPr>
        <p:spPr>
          <a:xfrm>
            <a:off x="10245830" y="5713140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0" name="Ovaal 69"/>
          <p:cNvSpPr/>
          <p:nvPr/>
        </p:nvSpPr>
        <p:spPr>
          <a:xfrm>
            <a:off x="7361779" y="2258113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1" name="Rechte verbindingslijn 70"/>
          <p:cNvCxnSpPr/>
          <p:nvPr/>
        </p:nvCxnSpPr>
        <p:spPr>
          <a:xfrm flipV="1">
            <a:off x="7392144" y="1950740"/>
            <a:ext cx="2165459" cy="309947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Ovaal 71"/>
          <p:cNvSpPr/>
          <p:nvPr/>
        </p:nvSpPr>
        <p:spPr>
          <a:xfrm>
            <a:off x="7364520" y="5000343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3" name="Ovaal 72"/>
          <p:cNvSpPr/>
          <p:nvPr/>
        </p:nvSpPr>
        <p:spPr>
          <a:xfrm>
            <a:off x="9349651" y="2142180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4" name="Rechthoek 73"/>
          <p:cNvSpPr/>
          <p:nvPr/>
        </p:nvSpPr>
        <p:spPr>
          <a:xfrm>
            <a:off x="7606372" y="2127306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5" name="Rechthoek 74"/>
          <p:cNvSpPr/>
          <p:nvPr/>
        </p:nvSpPr>
        <p:spPr>
          <a:xfrm>
            <a:off x="9593449" y="1995893"/>
            <a:ext cx="4908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8" name="Rechte verbindingslijn 77"/>
          <p:cNvCxnSpPr/>
          <p:nvPr/>
        </p:nvCxnSpPr>
        <p:spPr>
          <a:xfrm flipH="1">
            <a:off x="7424627" y="3550581"/>
            <a:ext cx="1038101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al 75"/>
          <p:cNvSpPr/>
          <p:nvPr/>
        </p:nvSpPr>
        <p:spPr>
          <a:xfrm>
            <a:off x="8383915" y="3478581"/>
            <a:ext cx="144000" cy="14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5" name="Rechte verbindingslijn 84"/>
          <p:cNvCxnSpPr/>
          <p:nvPr/>
        </p:nvCxnSpPr>
        <p:spPr>
          <a:xfrm>
            <a:off x="8455186" y="3652259"/>
            <a:ext cx="0" cy="2138355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1481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79890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9EB2C39E-BC9B-4043-BE36-76DDB70B0021}" vid="{BB7BDE6D-4D4A-44A3-B651-8286141FF9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7770</TotalTime>
  <Words>483</Words>
  <Application>Microsoft Office PowerPoint</Application>
  <PresentationFormat>Breedbeeld</PresentationFormat>
  <Paragraphs>162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Wingdings</vt:lpstr>
      <vt:lpstr>Wingdings 3</vt:lpstr>
      <vt:lpstr>economielokaal havo</vt:lpstr>
      <vt:lpstr>Marktmodel tekenen</vt:lpstr>
      <vt:lpstr>Globaal</vt:lpstr>
      <vt:lpstr>Vraaglijn en Assenverdeling</vt:lpstr>
      <vt:lpstr>Dan de aanbodlijn</vt:lpstr>
      <vt:lpstr>Samenvattend</vt:lpstr>
      <vt:lpstr>verwerkingsopdracht</vt:lpstr>
      <vt:lpstr>verwerkingsopdracht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pbloemers</dc:creator>
  <cp:lastModifiedBy>Paul Bloemers</cp:lastModifiedBy>
  <cp:revision>30</cp:revision>
  <dcterms:created xsi:type="dcterms:W3CDTF">2014-09-30T07:58:36Z</dcterms:created>
  <dcterms:modified xsi:type="dcterms:W3CDTF">2016-10-15T14:17:47Z</dcterms:modified>
</cp:coreProperties>
</file>