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0"/>
  </p:notesMasterIdLst>
  <p:sldIdLst>
    <p:sldId id="256" r:id="rId2"/>
    <p:sldId id="294" r:id="rId3"/>
    <p:sldId id="257" r:id="rId4"/>
    <p:sldId id="295" r:id="rId5"/>
    <p:sldId id="275" r:id="rId6"/>
    <p:sldId id="286" r:id="rId7"/>
    <p:sldId id="287" r:id="rId8"/>
    <p:sldId id="288" r:id="rId9"/>
    <p:sldId id="290" r:id="rId10"/>
    <p:sldId id="289" r:id="rId11"/>
    <p:sldId id="270" r:id="rId12"/>
    <p:sldId id="282" r:id="rId13"/>
    <p:sldId id="291" r:id="rId14"/>
    <p:sldId id="292" r:id="rId15"/>
    <p:sldId id="296" r:id="rId16"/>
    <p:sldId id="297" r:id="rId17"/>
    <p:sldId id="298" r:id="rId18"/>
    <p:sldId id="299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FB4"/>
    <a:srgbClr val="A3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02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99876-7BE2-4733-8D0B-89C61CAA9194}" type="datetimeFigureOut">
              <a:rPr lang="nl-NL" smtClean="0"/>
              <a:t>28-10-2016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E0D8C-17DE-4FE7-9729-30AA9CDCC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38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0D8C-17DE-4FE7-9729-30AA9CDCC24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59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0D8C-17DE-4FE7-9729-30AA9CDCC24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3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0D8C-17DE-4FE7-9729-30AA9CDCC24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686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0D8C-17DE-4FE7-9729-30AA9CDCC24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95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8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2" y="4936696"/>
            <a:ext cx="3636000" cy="216000"/>
          </a:xfrm>
          <a:prstGeom prst="rect">
            <a:avLst/>
          </a:prstGeom>
          <a:gradFill flip="none" rotWithShape="0">
            <a:gsLst>
              <a:gs pos="25000">
                <a:srgbClr val="EAF0F6">
                  <a:alpha val="50000"/>
                </a:srgbClr>
              </a:gs>
              <a:gs pos="8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0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6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2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8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0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8000">
                <a:srgbClr val="4C7FB4"/>
              </a:gs>
              <a:gs pos="53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6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2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2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6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0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8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52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5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6000">
                <a:srgbClr val="4C7FB4"/>
              </a:gs>
              <a:gs pos="64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0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1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7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8" y="2728847"/>
            <a:ext cx="8460991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59" y="406648"/>
            <a:ext cx="9248288" cy="2062065"/>
          </a:xfrm>
        </p:spPr>
        <p:txBody>
          <a:bodyPr anchor="b">
            <a:normAutofit/>
          </a:bodyPr>
          <a:lstStyle>
            <a:lvl1pPr algn="l">
              <a:defRPr sz="4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973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8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2" y="4936696"/>
            <a:ext cx="3636000" cy="216000"/>
          </a:xfrm>
          <a:prstGeom prst="rect">
            <a:avLst/>
          </a:prstGeom>
          <a:gradFill flip="none" rotWithShape="0">
            <a:gsLst>
              <a:gs pos="25000">
                <a:srgbClr val="EAF0F6">
                  <a:alpha val="50000"/>
                </a:srgbClr>
              </a:gs>
              <a:gs pos="8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0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6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2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8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0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8000">
                <a:srgbClr val="4C7FB4"/>
              </a:gs>
              <a:gs pos="53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6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2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2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6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0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8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52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5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6000">
                <a:srgbClr val="4C7FB4"/>
              </a:gs>
              <a:gs pos="64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0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1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7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1016538" y="2757740"/>
            <a:ext cx="80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voor een stijgende lijn!</a:t>
            </a:r>
            <a:endParaRPr lang="en-US" sz="48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016538" y="1783699"/>
            <a:ext cx="80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dirty="0" smtClean="0">
                <a:solidFill>
                  <a:schemeClr val="bg1"/>
                </a:solidFill>
              </a:rPr>
              <a:t>Economielokaal.nl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4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56889"/>
            <a:ext cx="9174163" cy="8115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7419"/>
            <a:ext cx="10460038" cy="4698131"/>
          </a:xfrm>
        </p:spPr>
        <p:txBody>
          <a:bodyPr anchor="t"/>
          <a:lstStyle>
            <a:lvl1pPr>
              <a:buClr>
                <a:schemeClr val="bg1">
                  <a:lumMod val="50000"/>
                  <a:lumOff val="50000"/>
                </a:schemeClr>
              </a:buClr>
              <a:defRPr/>
            </a:lvl1pPr>
            <a:lvl2pPr>
              <a:buClr>
                <a:schemeClr val="bg1">
                  <a:lumMod val="50000"/>
                  <a:lumOff val="50000"/>
                </a:schemeClr>
              </a:buClr>
              <a:defRPr/>
            </a:lvl2pPr>
            <a:lvl3pPr>
              <a:buClr>
                <a:schemeClr val="bg1">
                  <a:lumMod val="50000"/>
                  <a:lumOff val="50000"/>
                </a:schemeClr>
              </a:buClr>
              <a:defRPr/>
            </a:lvl3pPr>
            <a:lvl4pPr>
              <a:buClr>
                <a:schemeClr val="bg1">
                  <a:lumMod val="50000"/>
                  <a:lumOff val="50000"/>
                </a:schemeClr>
              </a:buClr>
              <a:defRPr/>
            </a:lvl4pPr>
            <a:lvl5pPr>
              <a:buClr>
                <a:schemeClr val="bg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8711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610224"/>
            <a:ext cx="8534400" cy="87947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84212" y="540619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6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470535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1619250"/>
            <a:ext cx="4934479" cy="470534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853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813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2802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9318" y="1447800"/>
            <a:ext cx="4361301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924" y="2777066"/>
            <a:ext cx="436245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5346968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627879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314950"/>
            <a:ext cx="9745663" cy="1011600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84212" y="540619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AE8E2"/>
            </a:gs>
            <a:gs pos="25000">
              <a:srgbClr val="F1BCA9"/>
            </a:gs>
            <a:gs pos="11000">
              <a:srgbClr val="E47E5A"/>
            </a:gs>
            <a:gs pos="0">
              <a:srgbClr val="CA4F22"/>
            </a:gs>
            <a:gs pos="5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10813258" y="-2"/>
            <a:ext cx="1368490" cy="180000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200" dirty="0" smtClean="0"/>
              <a:t>vwo</a:t>
            </a:r>
            <a:endParaRPr lang="nl-NL" sz="1200" dirty="0"/>
          </a:p>
        </p:txBody>
      </p:sp>
      <p:sp>
        <p:nvSpPr>
          <p:cNvPr id="27" name="Rechthoek 26"/>
          <p:cNvSpPr/>
          <p:nvPr/>
        </p:nvSpPr>
        <p:spPr>
          <a:xfrm>
            <a:off x="9218612" y="-2"/>
            <a:ext cx="1368490" cy="180000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200" dirty="0" smtClean="0"/>
              <a:t>havo</a:t>
            </a:r>
            <a:endParaRPr lang="nl-NL" sz="1200" dirty="0"/>
          </a:p>
        </p:txBody>
      </p:sp>
      <p:sp>
        <p:nvSpPr>
          <p:cNvPr id="28" name="Rechthoek 27"/>
          <p:cNvSpPr/>
          <p:nvPr/>
        </p:nvSpPr>
        <p:spPr>
          <a:xfrm>
            <a:off x="7623966" y="1933"/>
            <a:ext cx="1368490" cy="180000"/>
          </a:xfrm>
          <a:prstGeom prst="rect">
            <a:avLst/>
          </a:prstGeom>
          <a:solidFill>
            <a:srgbClr val="52893F"/>
          </a:solidFill>
          <a:ln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200" dirty="0" smtClean="0"/>
              <a:t>mavo</a:t>
            </a:r>
            <a:endParaRPr lang="nl-NL" sz="1200" dirty="0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82" y="352114"/>
            <a:ext cx="1258719" cy="811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56889"/>
            <a:ext cx="9164638" cy="81153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1607419"/>
            <a:ext cx="10450513" cy="439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5" name="Rechthoek 24"/>
          <p:cNvSpPr/>
          <p:nvPr/>
        </p:nvSpPr>
        <p:spPr>
          <a:xfrm rot="5400000">
            <a:off x="10085480" y="4745546"/>
            <a:ext cx="3959278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600" dirty="0" smtClean="0"/>
              <a:t>havo.economielokaal.nl</a:t>
            </a:r>
            <a:endParaRPr lang="nl-NL" sz="1600" dirty="0"/>
          </a:p>
        </p:txBody>
      </p:sp>
      <p:sp>
        <p:nvSpPr>
          <p:cNvPr id="9" name="Rechthoek 8"/>
          <p:cNvSpPr/>
          <p:nvPr/>
        </p:nvSpPr>
        <p:spPr>
          <a:xfrm rot="5400000">
            <a:off x="11777576" y="2382889"/>
            <a:ext cx="575084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>
            <a:off x="11912717" y="1864570"/>
            <a:ext cx="304802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>
            <a:off x="11974262" y="1551647"/>
            <a:ext cx="181713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>
            <a:off x="12017910" y="1341366"/>
            <a:ext cx="94415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>
            <a:off x="12042256" y="1200575"/>
            <a:ext cx="45719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Vrije vorm 14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9357789" y="-3311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solidFill>
                  <a:schemeClr val="tx1"/>
                </a:solidFill>
              </a:rPr>
              <a:t>&gt;&gt;</a:t>
            </a:r>
            <a:endParaRPr lang="nl-N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65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Ø"/>
        <a:defRPr sz="20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Courier New" panose="02070309020205020404" pitchFamily="49" charset="0"/>
        <a:buChar char="o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§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Arial" panose="020B0604020202020204" pitchFamily="34" charset="0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Overheidsingrijpen bij een markt van volkomen concurrentie:</a:t>
            </a:r>
          </a:p>
          <a:p>
            <a:r>
              <a:rPr lang="nl-NL" sz="2200" dirty="0"/>
              <a:t>minimum- en maximumprijzen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Ingrijpen in de prijs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65641303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 minimumprijs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/>
              <a:t>Productie blijft behouden in eigen land</a:t>
            </a:r>
          </a:p>
          <a:p>
            <a:pPr marL="57150" indent="0">
              <a:buNone/>
            </a:pPr>
            <a:endParaRPr lang="nl-NL" sz="800" dirty="0"/>
          </a:p>
          <a:p>
            <a:pPr marL="57150" indent="0">
              <a:buNone/>
            </a:pPr>
            <a:r>
              <a:rPr lang="nl-NL" sz="2200" dirty="0"/>
              <a:t>Maar:</a:t>
            </a:r>
          </a:p>
          <a:p>
            <a:r>
              <a:rPr lang="nl-NL" sz="2200" dirty="0"/>
              <a:t>Consumenten betalen meer dan nodig is</a:t>
            </a:r>
          </a:p>
          <a:p>
            <a:r>
              <a:rPr lang="nl-NL" sz="2200" dirty="0"/>
              <a:t>Door het ontbreken van buitenlandse producten is er voor consumenten minder te kiezen</a:t>
            </a:r>
          </a:p>
          <a:p>
            <a:r>
              <a:rPr lang="nl-NL" sz="2200" dirty="0"/>
              <a:t>Er is extra belastinggeld nodig voor het opkopen van de overschotten</a:t>
            </a:r>
          </a:p>
          <a:p>
            <a:r>
              <a:rPr lang="nl-NL" sz="2200" dirty="0"/>
              <a:t>Wanneer producten worden geëxporteerd is er sprake van oneerlijke concurrentie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1424513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Verwerkingsopgave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700" dirty="0"/>
              <a:t>Marktmodel in de uitgangssituatie: </a:t>
            </a:r>
          </a:p>
          <a:p>
            <a:pPr marL="400050" lvl="1" indent="0">
              <a:buNone/>
            </a:pPr>
            <a:r>
              <a:rPr lang="nl-NL" sz="1700" dirty="0" err="1"/>
              <a:t>Q</a:t>
            </a:r>
            <a:r>
              <a:rPr lang="nl-NL" sz="1700" baseline="-25000" dirty="0" err="1"/>
              <a:t>v</a:t>
            </a:r>
            <a:r>
              <a:rPr lang="nl-NL" sz="1700" dirty="0"/>
              <a:t> = -¼P + 250</a:t>
            </a:r>
          </a:p>
          <a:p>
            <a:pPr marL="400050" lvl="1" indent="0">
              <a:buNone/>
            </a:pPr>
            <a:r>
              <a:rPr lang="nl-NL" sz="1700" dirty="0" err="1"/>
              <a:t>Q</a:t>
            </a:r>
            <a:r>
              <a:rPr lang="nl-NL" sz="1700" baseline="-25000" dirty="0" err="1"/>
              <a:t>a</a:t>
            </a:r>
            <a:r>
              <a:rPr lang="nl-NL" sz="1700" dirty="0"/>
              <a:t> = ½P – 100</a:t>
            </a:r>
          </a:p>
          <a:p>
            <a:pPr marL="0" indent="0">
              <a:buNone/>
            </a:pPr>
            <a:endParaRPr lang="nl-NL" sz="800" dirty="0"/>
          </a:p>
          <a:p>
            <a:pPr marL="0" lvl="1" indent="0">
              <a:buNone/>
            </a:pPr>
            <a:r>
              <a:rPr lang="nl-NL" sz="1700" dirty="0"/>
              <a:t>Wereldmarktprijs van €350</a:t>
            </a:r>
          </a:p>
          <a:p>
            <a:pPr marL="0" lvl="1" indent="0">
              <a:buNone/>
            </a:pPr>
            <a:r>
              <a:rPr lang="nl-NL" sz="1700" dirty="0"/>
              <a:t>Minimumprijs van €600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400" u="sng" dirty="0"/>
              <a:t>Bereken</a:t>
            </a:r>
            <a:r>
              <a:rPr lang="nl-NL" sz="2400" dirty="0"/>
              <a:t>:</a:t>
            </a:r>
          </a:p>
          <a:p>
            <a:r>
              <a:rPr lang="nl-NL" sz="1900" dirty="0"/>
              <a:t>De omvang van het </a:t>
            </a:r>
            <a:r>
              <a:rPr lang="nl-NL" sz="1900" dirty="0" smtClean="0"/>
              <a:t>aanbodoverschot</a:t>
            </a:r>
            <a:endParaRPr lang="nl-NL" sz="1900" dirty="0"/>
          </a:p>
          <a:p>
            <a:r>
              <a:rPr lang="nl-NL" sz="1900" dirty="0"/>
              <a:t>De kosten voor het in stand houden van deze </a:t>
            </a:r>
            <a:r>
              <a:rPr lang="nl-NL" sz="1900" dirty="0" smtClean="0"/>
              <a:t>minimumprijs</a:t>
            </a:r>
            <a:endParaRPr lang="nl-NL" sz="1900" dirty="0"/>
          </a:p>
          <a:p>
            <a:r>
              <a:rPr lang="nl-NL" sz="1900" dirty="0"/>
              <a:t>De minimale hoogte van de invoerheffing van buitenlandse substituten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2" name="Tijdelijke aanduiding voor inhoud 2"/>
          <p:cNvSpPr txBox="1">
            <a:spLocks/>
          </p:cNvSpPr>
          <p:nvPr/>
        </p:nvSpPr>
        <p:spPr>
          <a:xfrm>
            <a:off x="1981200" y="1285860"/>
            <a:ext cx="4038600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200" dirty="0">
              <a:solidFill>
                <a:schemeClr val="bg1"/>
              </a:solidFill>
            </a:endParaRPr>
          </a:p>
        </p:txBody>
      </p:sp>
      <p:sp>
        <p:nvSpPr>
          <p:cNvPr id="38" name="Afgeronde rechthoek 37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" name="Rechte verbindingslijn 2"/>
          <p:cNvCxnSpPr/>
          <p:nvPr/>
        </p:nvCxnSpPr>
        <p:spPr>
          <a:xfrm>
            <a:off x="7248128" y="223366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Rechte verbindingslijn 3"/>
          <p:cNvCxnSpPr/>
          <p:nvPr/>
        </p:nvCxnSpPr>
        <p:spPr>
          <a:xfrm flipH="1">
            <a:off x="7248128" y="576206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7248128" y="223366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7248128" y="293934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248128" y="364502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248128" y="435070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248128" y="505638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96820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868828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940836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1012844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084852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8941280" y="619993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6429331" y="250015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734449" y="490729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734449" y="418721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734449" y="348315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734449" y="278177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620636" y="20709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770846" y="576875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842962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914970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986978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0583171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250</a:t>
            </a:r>
          </a:p>
        </p:txBody>
      </p:sp>
      <p:cxnSp>
        <p:nvCxnSpPr>
          <p:cNvPr id="28" name="Rechte verbindingslijn 27"/>
          <p:cNvCxnSpPr/>
          <p:nvPr/>
        </p:nvCxnSpPr>
        <p:spPr>
          <a:xfrm>
            <a:off x="7248128" y="223366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7540437" y="226554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0" name="Rechte verbindingslijn 29"/>
          <p:cNvCxnSpPr/>
          <p:nvPr/>
        </p:nvCxnSpPr>
        <p:spPr>
          <a:xfrm flipV="1">
            <a:off x="7268939" y="3304499"/>
            <a:ext cx="3571205" cy="17518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echthoek 30"/>
          <p:cNvSpPr/>
          <p:nvPr/>
        </p:nvSpPr>
        <p:spPr>
          <a:xfrm>
            <a:off x="10431738" y="292242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7248129" y="4121840"/>
            <a:ext cx="1878705" cy="701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9193756" y="4209638"/>
            <a:ext cx="2214" cy="155242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>
          <a:xfrm>
            <a:off x="9126834" y="4090030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2633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uitwerking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Marktmodel in de uitgangssituatie: </a:t>
            </a:r>
          </a:p>
          <a:p>
            <a:pPr marL="40005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-¼P + 250</a:t>
            </a:r>
          </a:p>
          <a:p>
            <a:pPr marL="40005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a</a:t>
            </a:r>
            <a:r>
              <a:rPr lang="nl-NL" sz="1600" dirty="0"/>
              <a:t> = ½P – 100</a:t>
            </a:r>
          </a:p>
          <a:p>
            <a:pPr marL="0" indent="0">
              <a:buNone/>
            </a:pPr>
            <a:endParaRPr lang="nl-NL" sz="800" dirty="0"/>
          </a:p>
          <a:p>
            <a:pPr marL="0" lvl="1" indent="0">
              <a:buNone/>
            </a:pPr>
            <a:r>
              <a:rPr lang="nl-NL" sz="1600" dirty="0"/>
              <a:t>Wereldmarktprijs van €350</a:t>
            </a:r>
          </a:p>
          <a:p>
            <a:pPr marL="0" lvl="1" indent="0">
              <a:buNone/>
            </a:pPr>
            <a:r>
              <a:rPr lang="nl-NL" sz="1600" dirty="0"/>
              <a:t>Minimumprijs van €600</a:t>
            </a:r>
          </a:p>
          <a:p>
            <a:pPr marL="0" indent="0">
              <a:buNone/>
            </a:pPr>
            <a:endParaRPr lang="nl-NL" sz="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rgbClr val="4C7FB4"/>
                </a:solidFill>
              </a:rPr>
              <a:t>Bereken de </a:t>
            </a:r>
            <a:r>
              <a:rPr lang="nl-NL" sz="1600" dirty="0">
                <a:solidFill>
                  <a:srgbClr val="4C7FB4"/>
                </a:solidFill>
              </a:rPr>
              <a:t>omvang van het </a:t>
            </a:r>
            <a:r>
              <a:rPr lang="nl-NL" sz="1600" dirty="0" smtClean="0">
                <a:solidFill>
                  <a:srgbClr val="4C7FB4"/>
                </a:solidFill>
              </a:rPr>
              <a:t>aanbodoverschot.</a:t>
            </a:r>
            <a:endParaRPr lang="nl-NL" sz="1600" dirty="0">
              <a:solidFill>
                <a:srgbClr val="4C7FB4"/>
              </a:solidFill>
            </a:endParaRP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/>
              <a:t>Bij een minimumprijs van € 600:</a:t>
            </a:r>
          </a:p>
          <a:p>
            <a:pPr marL="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</a:t>
            </a:r>
            <a:r>
              <a:rPr lang="nl-NL" sz="1600" dirty="0" smtClean="0"/>
              <a:t>-¼×</a:t>
            </a:r>
            <a:r>
              <a:rPr lang="nl-NL" sz="1600" b="1" dirty="0" smtClean="0"/>
              <a:t>600</a:t>
            </a:r>
            <a:r>
              <a:rPr lang="nl-NL" sz="1600" dirty="0" smtClean="0"/>
              <a:t> </a:t>
            </a:r>
            <a:r>
              <a:rPr lang="nl-NL" sz="1600" dirty="0"/>
              <a:t>+ 250 =100</a:t>
            </a:r>
          </a:p>
          <a:p>
            <a:pPr marL="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a</a:t>
            </a:r>
            <a:r>
              <a:rPr lang="nl-NL" sz="1600" dirty="0"/>
              <a:t> = </a:t>
            </a:r>
            <a:r>
              <a:rPr lang="nl-NL" sz="1600" dirty="0" smtClean="0"/>
              <a:t>½</a:t>
            </a:r>
            <a:r>
              <a:rPr lang="nl-NL" sz="1600" dirty="0"/>
              <a:t>×</a:t>
            </a:r>
            <a:r>
              <a:rPr lang="nl-NL" sz="1600" b="1" dirty="0" smtClean="0"/>
              <a:t>600</a:t>
            </a:r>
            <a:r>
              <a:rPr lang="nl-NL" sz="1600" dirty="0" smtClean="0"/>
              <a:t> </a:t>
            </a:r>
            <a:r>
              <a:rPr lang="nl-NL" sz="1600" dirty="0"/>
              <a:t>– 100 = </a:t>
            </a:r>
            <a:r>
              <a:rPr lang="nl-NL" sz="1600" dirty="0" smtClean="0"/>
              <a:t>200</a:t>
            </a:r>
            <a:endParaRPr lang="nl-NL" sz="1600" dirty="0"/>
          </a:p>
          <a:p>
            <a:pPr marL="0" lvl="1" indent="0">
              <a:buNone/>
            </a:pPr>
            <a:r>
              <a:rPr lang="nl-NL" sz="1600" dirty="0"/>
              <a:t>Aanbodoverschot  = 100 (x 1.000 stuks)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6" name="Afgeronde rechthoek 45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9" name="Rechte verbindingslijn 78"/>
          <p:cNvCxnSpPr/>
          <p:nvPr/>
        </p:nvCxnSpPr>
        <p:spPr>
          <a:xfrm>
            <a:off x="7248128" y="223366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Rechte verbindingslijn 79"/>
          <p:cNvCxnSpPr/>
          <p:nvPr/>
        </p:nvCxnSpPr>
        <p:spPr>
          <a:xfrm flipH="1">
            <a:off x="7248128" y="576206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>
            <a:off x="7248128" y="223366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/>
          <p:cNvCxnSpPr/>
          <p:nvPr/>
        </p:nvCxnSpPr>
        <p:spPr>
          <a:xfrm>
            <a:off x="7248128" y="293934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/>
          <p:nvPr/>
        </p:nvCxnSpPr>
        <p:spPr>
          <a:xfrm>
            <a:off x="7248128" y="364502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/>
          <p:cNvCxnSpPr/>
          <p:nvPr/>
        </p:nvCxnSpPr>
        <p:spPr>
          <a:xfrm>
            <a:off x="7248128" y="435070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/>
          <p:cNvCxnSpPr/>
          <p:nvPr/>
        </p:nvCxnSpPr>
        <p:spPr>
          <a:xfrm>
            <a:off x="7248128" y="505638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/>
          <p:cNvCxnSpPr/>
          <p:nvPr/>
        </p:nvCxnSpPr>
        <p:spPr>
          <a:xfrm>
            <a:off x="796820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/>
          <p:cNvCxnSpPr/>
          <p:nvPr/>
        </p:nvCxnSpPr>
        <p:spPr>
          <a:xfrm>
            <a:off x="868828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/>
          <p:cNvCxnSpPr/>
          <p:nvPr/>
        </p:nvCxnSpPr>
        <p:spPr>
          <a:xfrm>
            <a:off x="940836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/>
          <p:cNvCxnSpPr/>
          <p:nvPr/>
        </p:nvCxnSpPr>
        <p:spPr>
          <a:xfrm>
            <a:off x="1012844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/>
          <p:cNvCxnSpPr/>
          <p:nvPr/>
        </p:nvCxnSpPr>
        <p:spPr>
          <a:xfrm>
            <a:off x="1084852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kstvak 92"/>
          <p:cNvSpPr txBox="1"/>
          <p:nvPr/>
        </p:nvSpPr>
        <p:spPr>
          <a:xfrm>
            <a:off x="8941280" y="619993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94" name="Tekstvak 93"/>
          <p:cNvSpPr txBox="1"/>
          <p:nvPr/>
        </p:nvSpPr>
        <p:spPr>
          <a:xfrm rot="16200000">
            <a:off x="6429331" y="250015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95" name="Tekstvak 94"/>
          <p:cNvSpPr txBox="1"/>
          <p:nvPr/>
        </p:nvSpPr>
        <p:spPr>
          <a:xfrm>
            <a:off x="6734449" y="490729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96" name="Tekstvak 95"/>
          <p:cNvSpPr txBox="1"/>
          <p:nvPr/>
        </p:nvSpPr>
        <p:spPr>
          <a:xfrm>
            <a:off x="6734449" y="418721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97" name="Tekstvak 96"/>
          <p:cNvSpPr txBox="1"/>
          <p:nvPr/>
        </p:nvSpPr>
        <p:spPr>
          <a:xfrm>
            <a:off x="6734449" y="348315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98" name="Tekstvak 97"/>
          <p:cNvSpPr txBox="1"/>
          <p:nvPr/>
        </p:nvSpPr>
        <p:spPr>
          <a:xfrm>
            <a:off x="6734449" y="278177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99" name="Tekstvak 98"/>
          <p:cNvSpPr txBox="1"/>
          <p:nvPr/>
        </p:nvSpPr>
        <p:spPr>
          <a:xfrm>
            <a:off x="6620636" y="20709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100" name="Tekstvak 99"/>
          <p:cNvSpPr txBox="1"/>
          <p:nvPr/>
        </p:nvSpPr>
        <p:spPr>
          <a:xfrm>
            <a:off x="7770846" y="576875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01" name="Tekstvak 100"/>
          <p:cNvSpPr txBox="1"/>
          <p:nvPr/>
        </p:nvSpPr>
        <p:spPr>
          <a:xfrm>
            <a:off x="842962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02" name="Tekstvak 101"/>
          <p:cNvSpPr txBox="1"/>
          <p:nvPr/>
        </p:nvSpPr>
        <p:spPr>
          <a:xfrm>
            <a:off x="914970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103" name="Tekstvak 102"/>
          <p:cNvSpPr txBox="1"/>
          <p:nvPr/>
        </p:nvSpPr>
        <p:spPr>
          <a:xfrm>
            <a:off x="986978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04" name="Tekstvak 103"/>
          <p:cNvSpPr txBox="1"/>
          <p:nvPr/>
        </p:nvSpPr>
        <p:spPr>
          <a:xfrm>
            <a:off x="10583171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250</a:t>
            </a:r>
          </a:p>
        </p:txBody>
      </p:sp>
      <p:cxnSp>
        <p:nvCxnSpPr>
          <p:cNvPr id="105" name="Rechte verbindingslijn 104"/>
          <p:cNvCxnSpPr/>
          <p:nvPr/>
        </p:nvCxnSpPr>
        <p:spPr>
          <a:xfrm>
            <a:off x="7248128" y="223366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6" name="Rechthoek 105"/>
          <p:cNvSpPr/>
          <p:nvPr/>
        </p:nvSpPr>
        <p:spPr>
          <a:xfrm>
            <a:off x="7540437" y="226554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07" name="Rechte verbindingslijn 106"/>
          <p:cNvCxnSpPr/>
          <p:nvPr/>
        </p:nvCxnSpPr>
        <p:spPr>
          <a:xfrm flipV="1">
            <a:off x="7268939" y="3304499"/>
            <a:ext cx="3571205" cy="17518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8" name="Rechthoek 107"/>
          <p:cNvSpPr/>
          <p:nvPr/>
        </p:nvSpPr>
        <p:spPr>
          <a:xfrm>
            <a:off x="10431135" y="291207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09" name="Rechte verbindingslijn 108"/>
          <p:cNvCxnSpPr/>
          <p:nvPr/>
        </p:nvCxnSpPr>
        <p:spPr>
          <a:xfrm>
            <a:off x="7248129" y="4121840"/>
            <a:ext cx="1878705" cy="701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Rechte verbindingslijn 109"/>
          <p:cNvCxnSpPr/>
          <p:nvPr/>
        </p:nvCxnSpPr>
        <p:spPr>
          <a:xfrm>
            <a:off x="9193756" y="4209638"/>
            <a:ext cx="2214" cy="155242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Ovaal 110"/>
          <p:cNvSpPr/>
          <p:nvPr/>
        </p:nvSpPr>
        <p:spPr>
          <a:xfrm>
            <a:off x="9126834" y="4090030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73" name="Rechte verbindingslijn 72"/>
          <p:cNvCxnSpPr/>
          <p:nvPr/>
        </p:nvCxnSpPr>
        <p:spPr>
          <a:xfrm>
            <a:off x="7273617" y="3647273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4" name="Rechthoek 73"/>
          <p:cNvSpPr/>
          <p:nvPr/>
        </p:nvSpPr>
        <p:spPr>
          <a:xfrm>
            <a:off x="10400769" y="3449577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P</a:t>
            </a:r>
            <a:r>
              <a:rPr lang="nl-NL" baseline="-25000" dirty="0" err="1">
                <a:solidFill>
                  <a:schemeClr val="bg1"/>
                </a:solidFill>
              </a:rPr>
              <a:t>min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5" name="Ovaal 74"/>
          <p:cNvSpPr/>
          <p:nvPr/>
        </p:nvSpPr>
        <p:spPr>
          <a:xfrm>
            <a:off x="8628020" y="3594549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6" name="Ovaal 75"/>
          <p:cNvSpPr/>
          <p:nvPr/>
        </p:nvSpPr>
        <p:spPr>
          <a:xfrm>
            <a:off x="10062871" y="3590381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77" name="Rechte verbindingslijn 76"/>
          <p:cNvCxnSpPr/>
          <p:nvPr/>
        </p:nvCxnSpPr>
        <p:spPr>
          <a:xfrm>
            <a:off x="8688288" y="3781997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10128448" y="3781997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1" name="Rechteraccolade 80"/>
          <p:cNvSpPr/>
          <p:nvPr/>
        </p:nvSpPr>
        <p:spPr>
          <a:xfrm rot="5400000">
            <a:off x="9249546" y="5442677"/>
            <a:ext cx="310421" cy="14228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2" name="Tekstvak 81"/>
          <p:cNvSpPr txBox="1"/>
          <p:nvPr/>
        </p:nvSpPr>
        <p:spPr>
          <a:xfrm>
            <a:off x="8474297" y="6373722"/>
            <a:ext cx="2058577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600" dirty="0" err="1">
                <a:solidFill>
                  <a:schemeClr val="tx1"/>
                </a:solidFill>
              </a:rPr>
              <a:t>aanbod-overschot</a:t>
            </a:r>
            <a:endParaRPr lang="nl-N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205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dirty="0"/>
              <a:t>Marktmodel in de uitgangssituatie: </a:t>
            </a:r>
          </a:p>
          <a:p>
            <a:pPr marL="40005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-¼P + 250</a:t>
            </a:r>
          </a:p>
          <a:p>
            <a:pPr marL="40005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a</a:t>
            </a:r>
            <a:r>
              <a:rPr lang="nl-NL" sz="1600" dirty="0"/>
              <a:t> = ½P – 100</a:t>
            </a:r>
          </a:p>
          <a:p>
            <a:pPr marL="0" indent="0">
              <a:buNone/>
            </a:pPr>
            <a:endParaRPr lang="nl-NL" sz="800" dirty="0"/>
          </a:p>
          <a:p>
            <a:pPr marL="0" lvl="1" indent="0">
              <a:buNone/>
            </a:pPr>
            <a:r>
              <a:rPr lang="nl-NL" sz="1600" dirty="0"/>
              <a:t>Wereldmarktprijs van €350</a:t>
            </a:r>
          </a:p>
          <a:p>
            <a:pPr marL="0" lvl="1" indent="0">
              <a:buNone/>
            </a:pPr>
            <a:r>
              <a:rPr lang="nl-NL" sz="1600" dirty="0"/>
              <a:t>Minimumprijs van €600</a:t>
            </a:r>
          </a:p>
          <a:p>
            <a:pPr marL="0" indent="0">
              <a:buNone/>
            </a:pPr>
            <a:endParaRPr lang="nl-NL" sz="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nl-NL" sz="1600" dirty="0">
                <a:solidFill>
                  <a:srgbClr val="4C7FB4"/>
                </a:solidFill>
              </a:rPr>
              <a:t>Bereken de kosten voor het in stand houden van deze minimumprijs.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1700" dirty="0"/>
              <a:t>Het overschot (100.000 stuks) moet worden opgekocht tegen </a:t>
            </a:r>
            <a:r>
              <a:rPr lang="nl-NL" sz="1700" dirty="0" smtClean="0"/>
              <a:t>€ 600</a:t>
            </a:r>
            <a:endParaRPr lang="nl-NL" sz="1700" dirty="0"/>
          </a:p>
          <a:p>
            <a:pPr marL="0" indent="0">
              <a:buNone/>
            </a:pPr>
            <a:r>
              <a:rPr lang="nl-NL" sz="1700" dirty="0"/>
              <a:t>Kosten: € 60 mln.</a:t>
            </a:r>
          </a:p>
          <a:p>
            <a:pPr marL="0" indent="0">
              <a:buNone/>
            </a:pPr>
            <a:r>
              <a:rPr lang="nl-NL" sz="1700" dirty="0"/>
              <a:t>Bovendien betalen consumenten meer dan noodzakelijk is.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7" name="Afgeronde rechthoek 46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Rechthoek 119"/>
          <p:cNvSpPr/>
          <p:nvPr/>
        </p:nvSpPr>
        <p:spPr>
          <a:xfrm>
            <a:off x="8694352" y="3663686"/>
            <a:ext cx="1441448" cy="2088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8" name="Rechte verbindingslijn 47"/>
          <p:cNvCxnSpPr/>
          <p:nvPr/>
        </p:nvCxnSpPr>
        <p:spPr>
          <a:xfrm>
            <a:off x="7248128" y="223366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 flipH="1">
            <a:off x="7248128" y="576206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7248128" y="223366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7248128" y="293934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7248128" y="364502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7248128" y="435070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/>
          <p:cNvCxnSpPr/>
          <p:nvPr/>
        </p:nvCxnSpPr>
        <p:spPr>
          <a:xfrm>
            <a:off x="7248128" y="505638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796820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868828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940836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>
            <a:off x="1012844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>
            <a:off x="1084852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vak 59"/>
          <p:cNvSpPr txBox="1"/>
          <p:nvPr/>
        </p:nvSpPr>
        <p:spPr>
          <a:xfrm>
            <a:off x="8941280" y="619993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61" name="Tekstvak 60"/>
          <p:cNvSpPr txBox="1"/>
          <p:nvPr/>
        </p:nvSpPr>
        <p:spPr>
          <a:xfrm rot="16200000">
            <a:off x="6429331" y="250015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6734449" y="490729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6734449" y="418721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6734449" y="348315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6734449" y="278177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6620636" y="20709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7770846" y="576875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842962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914970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86978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10583171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250</a:t>
            </a:r>
          </a:p>
        </p:txBody>
      </p:sp>
      <p:cxnSp>
        <p:nvCxnSpPr>
          <p:cNvPr id="72" name="Rechte verbindingslijn 71"/>
          <p:cNvCxnSpPr/>
          <p:nvPr/>
        </p:nvCxnSpPr>
        <p:spPr>
          <a:xfrm>
            <a:off x="7248128" y="223366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6" name="Rechthoek 105"/>
          <p:cNvSpPr/>
          <p:nvPr/>
        </p:nvSpPr>
        <p:spPr>
          <a:xfrm>
            <a:off x="7540437" y="226554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07" name="Rechte verbindingslijn 106"/>
          <p:cNvCxnSpPr/>
          <p:nvPr/>
        </p:nvCxnSpPr>
        <p:spPr>
          <a:xfrm flipV="1">
            <a:off x="7268939" y="3304499"/>
            <a:ext cx="3571205" cy="17518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8" name="Rechthoek 107"/>
          <p:cNvSpPr/>
          <p:nvPr/>
        </p:nvSpPr>
        <p:spPr>
          <a:xfrm>
            <a:off x="10431135" y="291207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09" name="Rechte verbindingslijn 108"/>
          <p:cNvCxnSpPr/>
          <p:nvPr/>
        </p:nvCxnSpPr>
        <p:spPr>
          <a:xfrm>
            <a:off x="7248129" y="4121840"/>
            <a:ext cx="1878705" cy="701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Rechte verbindingslijn 109"/>
          <p:cNvCxnSpPr/>
          <p:nvPr/>
        </p:nvCxnSpPr>
        <p:spPr>
          <a:xfrm>
            <a:off x="9193756" y="4209638"/>
            <a:ext cx="2214" cy="155242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Ovaal 110"/>
          <p:cNvSpPr/>
          <p:nvPr/>
        </p:nvSpPr>
        <p:spPr>
          <a:xfrm>
            <a:off x="9126834" y="4090030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12" name="Rechte verbindingslijn 111"/>
          <p:cNvCxnSpPr/>
          <p:nvPr/>
        </p:nvCxnSpPr>
        <p:spPr>
          <a:xfrm>
            <a:off x="7273617" y="3647273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3" name="Rechthoek 112"/>
          <p:cNvSpPr/>
          <p:nvPr/>
        </p:nvSpPr>
        <p:spPr>
          <a:xfrm>
            <a:off x="10400769" y="3449577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P</a:t>
            </a:r>
            <a:r>
              <a:rPr lang="nl-NL" baseline="-25000" dirty="0" err="1">
                <a:solidFill>
                  <a:schemeClr val="bg1"/>
                </a:solidFill>
              </a:rPr>
              <a:t>min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4" name="Ovaal 113"/>
          <p:cNvSpPr/>
          <p:nvPr/>
        </p:nvSpPr>
        <p:spPr>
          <a:xfrm>
            <a:off x="8628020" y="3594549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15" name="Ovaal 114"/>
          <p:cNvSpPr/>
          <p:nvPr/>
        </p:nvSpPr>
        <p:spPr>
          <a:xfrm>
            <a:off x="10062871" y="3590381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16" name="Rechte verbindingslijn 115"/>
          <p:cNvCxnSpPr/>
          <p:nvPr/>
        </p:nvCxnSpPr>
        <p:spPr>
          <a:xfrm>
            <a:off x="8688288" y="3781997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7" name="Rechte verbindingslijn 116"/>
          <p:cNvCxnSpPr/>
          <p:nvPr/>
        </p:nvCxnSpPr>
        <p:spPr>
          <a:xfrm>
            <a:off x="10128448" y="3781997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8" name="Rechteraccolade 117"/>
          <p:cNvSpPr/>
          <p:nvPr/>
        </p:nvSpPr>
        <p:spPr>
          <a:xfrm rot="5400000">
            <a:off x="9249546" y="5442677"/>
            <a:ext cx="310421" cy="14228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19" name="Tekstvak 118"/>
          <p:cNvSpPr txBox="1"/>
          <p:nvPr/>
        </p:nvSpPr>
        <p:spPr>
          <a:xfrm>
            <a:off x="8474297" y="6373722"/>
            <a:ext cx="2058577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600" dirty="0" err="1">
                <a:solidFill>
                  <a:schemeClr val="tx1"/>
                </a:solidFill>
              </a:rPr>
              <a:t>aanbod-overschot</a:t>
            </a:r>
            <a:endParaRPr lang="nl-N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42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1900" dirty="0"/>
              <a:t>Marktmodel in de uitgangssituatie: </a:t>
            </a:r>
          </a:p>
          <a:p>
            <a:pPr marL="400050" lvl="1" indent="0">
              <a:buNone/>
            </a:pPr>
            <a:r>
              <a:rPr lang="nl-NL" sz="1900" dirty="0" err="1"/>
              <a:t>Q</a:t>
            </a:r>
            <a:r>
              <a:rPr lang="nl-NL" sz="1900" baseline="-25000" dirty="0" err="1"/>
              <a:t>v</a:t>
            </a:r>
            <a:r>
              <a:rPr lang="nl-NL" sz="1900" dirty="0"/>
              <a:t> = -¼P + 250</a:t>
            </a:r>
          </a:p>
          <a:p>
            <a:pPr marL="400050" lvl="1" indent="0">
              <a:buNone/>
            </a:pPr>
            <a:r>
              <a:rPr lang="nl-NL" sz="1900" dirty="0" err="1"/>
              <a:t>Q</a:t>
            </a:r>
            <a:r>
              <a:rPr lang="nl-NL" sz="1900" baseline="-25000" dirty="0" err="1"/>
              <a:t>a</a:t>
            </a:r>
            <a:r>
              <a:rPr lang="nl-NL" sz="1900" dirty="0"/>
              <a:t> = ½P – 100</a:t>
            </a:r>
          </a:p>
          <a:p>
            <a:pPr marL="0" indent="0">
              <a:buNone/>
            </a:pPr>
            <a:endParaRPr lang="nl-NL" sz="800" dirty="0"/>
          </a:p>
          <a:p>
            <a:pPr marL="0" lvl="1" indent="0">
              <a:buNone/>
            </a:pPr>
            <a:r>
              <a:rPr lang="nl-NL" sz="1900" dirty="0"/>
              <a:t>Wereldmarktprijs van €350</a:t>
            </a:r>
          </a:p>
          <a:p>
            <a:pPr marL="0" lvl="1" indent="0">
              <a:buNone/>
            </a:pPr>
            <a:r>
              <a:rPr lang="nl-NL" sz="1900" dirty="0"/>
              <a:t>Minimumprijs van €600</a:t>
            </a:r>
          </a:p>
          <a:p>
            <a:pPr marL="0" indent="0">
              <a:buNone/>
            </a:pPr>
            <a:endParaRPr lang="nl-NL" sz="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nl-NL" sz="1900" dirty="0">
                <a:solidFill>
                  <a:srgbClr val="4C7FB4"/>
                </a:solidFill>
              </a:rPr>
              <a:t>Bereken de minimale hoogte van de invoerheffing van buitenlandse substituten.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1900" dirty="0"/>
              <a:t>Waar koop jij je product?</a:t>
            </a:r>
          </a:p>
          <a:p>
            <a:pPr marL="552450"/>
            <a:r>
              <a:rPr lang="nl-NL" sz="1800" dirty="0"/>
              <a:t>op de wereldmarkt voor €350</a:t>
            </a:r>
          </a:p>
          <a:p>
            <a:pPr marL="552450"/>
            <a:r>
              <a:rPr lang="nl-NL" sz="1800" dirty="0"/>
              <a:t>of in eigen land voor €600 ?? </a:t>
            </a:r>
          </a:p>
          <a:p>
            <a:pPr marL="0" indent="0">
              <a:buNone/>
            </a:pPr>
            <a:endParaRPr lang="nl-NL" sz="900" dirty="0"/>
          </a:p>
          <a:p>
            <a:pPr marL="0" indent="0">
              <a:buNone/>
            </a:pPr>
            <a:r>
              <a:rPr lang="nl-NL" sz="1900" dirty="0"/>
              <a:t>Buitenlandse producten moeten dus minimaal </a:t>
            </a:r>
            <a:r>
              <a:rPr lang="nl-NL" sz="1900" dirty="0" smtClean="0"/>
              <a:t/>
            </a:r>
            <a:br>
              <a:rPr lang="nl-NL" sz="1900" dirty="0" smtClean="0"/>
            </a:br>
            <a:r>
              <a:rPr lang="nl-NL" sz="1900" dirty="0" smtClean="0"/>
              <a:t>€ 600 </a:t>
            </a:r>
            <a:r>
              <a:rPr lang="nl-NL" sz="1900" dirty="0"/>
              <a:t>gaan kosten:</a:t>
            </a:r>
          </a:p>
          <a:p>
            <a:pPr marL="0" indent="0">
              <a:buNone/>
            </a:pPr>
            <a:r>
              <a:rPr lang="nl-NL" sz="1900" b="1" dirty="0"/>
              <a:t>invoerheffing minimaal € </a:t>
            </a:r>
            <a:r>
              <a:rPr lang="nl-NL" sz="1900" b="1" dirty="0" smtClean="0"/>
              <a:t>250</a:t>
            </a:r>
            <a:endParaRPr lang="nl-NL" sz="1900" b="1" dirty="0"/>
          </a:p>
        </p:txBody>
      </p:sp>
      <p:sp>
        <p:nvSpPr>
          <p:cNvPr id="46" name="Afgeronde rechthoek 45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5" name="Rechte verbindingslijn 74"/>
          <p:cNvCxnSpPr/>
          <p:nvPr/>
        </p:nvCxnSpPr>
        <p:spPr>
          <a:xfrm>
            <a:off x="7248128" y="223366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 flipH="1">
            <a:off x="7248128" y="576206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>
            <a:off x="7248128" y="223366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7248128" y="293934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/>
          <p:cNvCxnSpPr/>
          <p:nvPr/>
        </p:nvCxnSpPr>
        <p:spPr>
          <a:xfrm>
            <a:off x="7248128" y="364502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/>
          <p:cNvCxnSpPr/>
          <p:nvPr/>
        </p:nvCxnSpPr>
        <p:spPr>
          <a:xfrm>
            <a:off x="7248128" y="435070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/>
          <p:cNvCxnSpPr/>
          <p:nvPr/>
        </p:nvCxnSpPr>
        <p:spPr>
          <a:xfrm>
            <a:off x="7248128" y="505638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/>
          <p:cNvCxnSpPr/>
          <p:nvPr/>
        </p:nvCxnSpPr>
        <p:spPr>
          <a:xfrm>
            <a:off x="796820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>
            <a:off x="868828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/>
          <p:cNvCxnSpPr/>
          <p:nvPr/>
        </p:nvCxnSpPr>
        <p:spPr>
          <a:xfrm>
            <a:off x="940836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/>
          <p:nvPr/>
        </p:nvCxnSpPr>
        <p:spPr>
          <a:xfrm>
            <a:off x="1012844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/>
          <p:cNvCxnSpPr/>
          <p:nvPr/>
        </p:nvCxnSpPr>
        <p:spPr>
          <a:xfrm>
            <a:off x="1084852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vak 86"/>
          <p:cNvSpPr txBox="1"/>
          <p:nvPr/>
        </p:nvSpPr>
        <p:spPr>
          <a:xfrm>
            <a:off x="8941280" y="619993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88" name="Tekstvak 87"/>
          <p:cNvSpPr txBox="1"/>
          <p:nvPr/>
        </p:nvSpPr>
        <p:spPr>
          <a:xfrm rot="16200000">
            <a:off x="6429331" y="250015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6734449" y="490729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6734449" y="418721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91" name="Tekstvak 90"/>
          <p:cNvSpPr txBox="1"/>
          <p:nvPr/>
        </p:nvSpPr>
        <p:spPr>
          <a:xfrm>
            <a:off x="6734449" y="348315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6734449" y="278177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6620636" y="20709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7770846" y="576875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95" name="Tekstvak 94"/>
          <p:cNvSpPr txBox="1"/>
          <p:nvPr/>
        </p:nvSpPr>
        <p:spPr>
          <a:xfrm>
            <a:off x="842962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96" name="Tekstvak 95"/>
          <p:cNvSpPr txBox="1"/>
          <p:nvPr/>
        </p:nvSpPr>
        <p:spPr>
          <a:xfrm>
            <a:off x="914970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97" name="Tekstvak 96"/>
          <p:cNvSpPr txBox="1"/>
          <p:nvPr/>
        </p:nvSpPr>
        <p:spPr>
          <a:xfrm>
            <a:off x="986978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98" name="Tekstvak 97"/>
          <p:cNvSpPr txBox="1"/>
          <p:nvPr/>
        </p:nvSpPr>
        <p:spPr>
          <a:xfrm>
            <a:off x="10583171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250</a:t>
            </a:r>
          </a:p>
        </p:txBody>
      </p:sp>
      <p:cxnSp>
        <p:nvCxnSpPr>
          <p:cNvPr id="99" name="Rechte verbindingslijn 98"/>
          <p:cNvCxnSpPr/>
          <p:nvPr/>
        </p:nvCxnSpPr>
        <p:spPr>
          <a:xfrm>
            <a:off x="7248128" y="223366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0" name="Rechthoek 99"/>
          <p:cNvSpPr/>
          <p:nvPr/>
        </p:nvSpPr>
        <p:spPr>
          <a:xfrm>
            <a:off x="7540437" y="226554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01" name="Rechte verbindingslijn 100"/>
          <p:cNvCxnSpPr/>
          <p:nvPr/>
        </p:nvCxnSpPr>
        <p:spPr>
          <a:xfrm flipV="1">
            <a:off x="7268939" y="3304499"/>
            <a:ext cx="3571205" cy="17518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10431135" y="291207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03" name="Rechte verbindingslijn 102"/>
          <p:cNvCxnSpPr/>
          <p:nvPr/>
        </p:nvCxnSpPr>
        <p:spPr>
          <a:xfrm>
            <a:off x="7248129" y="4121840"/>
            <a:ext cx="1878705" cy="701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Rechte verbindingslijn 103"/>
          <p:cNvCxnSpPr/>
          <p:nvPr/>
        </p:nvCxnSpPr>
        <p:spPr>
          <a:xfrm>
            <a:off x="9193756" y="4209638"/>
            <a:ext cx="2214" cy="155242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Ovaal 104"/>
          <p:cNvSpPr/>
          <p:nvPr/>
        </p:nvSpPr>
        <p:spPr>
          <a:xfrm>
            <a:off x="9126834" y="4090030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06" name="Rechte verbindingslijn 105"/>
          <p:cNvCxnSpPr/>
          <p:nvPr/>
        </p:nvCxnSpPr>
        <p:spPr>
          <a:xfrm>
            <a:off x="7273617" y="3647273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7" name="Rechthoek 106"/>
          <p:cNvSpPr/>
          <p:nvPr/>
        </p:nvSpPr>
        <p:spPr>
          <a:xfrm>
            <a:off x="10400769" y="3449577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P</a:t>
            </a:r>
            <a:r>
              <a:rPr lang="nl-NL" baseline="-25000" dirty="0" err="1">
                <a:solidFill>
                  <a:schemeClr val="bg1"/>
                </a:solidFill>
              </a:rPr>
              <a:t>min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8" name="Ovaal 107"/>
          <p:cNvSpPr/>
          <p:nvPr/>
        </p:nvSpPr>
        <p:spPr>
          <a:xfrm>
            <a:off x="8628020" y="3594549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9" name="Ovaal 108"/>
          <p:cNvSpPr/>
          <p:nvPr/>
        </p:nvSpPr>
        <p:spPr>
          <a:xfrm>
            <a:off x="10062871" y="3590381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10" name="Rechte verbindingslijn 109"/>
          <p:cNvCxnSpPr/>
          <p:nvPr/>
        </p:nvCxnSpPr>
        <p:spPr>
          <a:xfrm>
            <a:off x="8688288" y="3781997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1" name="Rechte verbindingslijn 110"/>
          <p:cNvCxnSpPr/>
          <p:nvPr/>
        </p:nvCxnSpPr>
        <p:spPr>
          <a:xfrm>
            <a:off x="10128448" y="3781997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7260555" y="4535100"/>
            <a:ext cx="356873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4" name="Rechthoek 113"/>
          <p:cNvSpPr/>
          <p:nvPr/>
        </p:nvSpPr>
        <p:spPr>
          <a:xfrm>
            <a:off x="10796873" y="4320477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P</a:t>
            </a:r>
            <a:r>
              <a:rPr lang="nl-NL" baseline="-25000" dirty="0" err="1">
                <a:solidFill>
                  <a:schemeClr val="bg1"/>
                </a:solidFill>
              </a:rPr>
              <a:t>wereld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73" name="Rechte verbindingslijn 72"/>
          <p:cNvCxnSpPr/>
          <p:nvPr/>
        </p:nvCxnSpPr>
        <p:spPr>
          <a:xfrm>
            <a:off x="7253755" y="4543410"/>
            <a:ext cx="356873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chthoek 73"/>
          <p:cNvSpPr/>
          <p:nvPr/>
        </p:nvSpPr>
        <p:spPr>
          <a:xfrm>
            <a:off x="10796873" y="3365604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P’</a:t>
            </a:r>
            <a:r>
              <a:rPr lang="nl-NL" baseline="-25000" dirty="0" err="1" smtClean="0">
                <a:solidFill>
                  <a:schemeClr val="bg1"/>
                </a:solidFill>
              </a:rPr>
              <a:t>wereld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10126235" y="3675059"/>
            <a:ext cx="432048" cy="837564"/>
            <a:chOff x="5303912" y="1556792"/>
            <a:chExt cx="432048" cy="837564"/>
          </a:xfrm>
        </p:grpSpPr>
        <p:sp>
          <p:nvSpPr>
            <p:cNvPr id="8" name="Pijl-omhoog 7"/>
            <p:cNvSpPr/>
            <p:nvPr/>
          </p:nvSpPr>
          <p:spPr>
            <a:xfrm>
              <a:off x="5303912" y="1556792"/>
              <a:ext cx="432048" cy="8375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Tekstvak 8"/>
            <p:cNvSpPr txBox="1"/>
            <p:nvPr/>
          </p:nvSpPr>
          <p:spPr>
            <a:xfrm rot="16200000">
              <a:off x="5223137" y="1887913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+250</a:t>
              </a:r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482133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1.11022E-16 L 0.00208 -0.130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Medicijnen of Sociale huurwoningen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maximumprijs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78272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huurwoningen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/>
              <a:t>In een gemeente geldt voor sociale </a:t>
            </a:r>
            <a:r>
              <a:rPr lang="nl-NL" sz="1600" dirty="0" err="1" smtClean="0"/>
              <a:t>huur-woningen</a:t>
            </a:r>
            <a:r>
              <a:rPr lang="nl-NL" sz="1600" dirty="0" smtClean="0"/>
              <a:t> het volgende model:</a:t>
            </a:r>
          </a:p>
          <a:p>
            <a:pPr marL="400050" lvl="1" indent="0">
              <a:buNone/>
            </a:pPr>
            <a:r>
              <a:rPr lang="nl-NL" sz="1600" dirty="0" err="1" smtClean="0"/>
              <a:t>Q</a:t>
            </a:r>
            <a:r>
              <a:rPr lang="nl-NL" sz="1600" baseline="-25000" dirty="0" err="1" smtClean="0"/>
              <a:t>v</a:t>
            </a:r>
            <a:r>
              <a:rPr lang="nl-NL" sz="1600" dirty="0" smtClean="0"/>
              <a:t> </a:t>
            </a:r>
            <a:r>
              <a:rPr lang="nl-NL" sz="1600" dirty="0"/>
              <a:t>= -¼P + 250</a:t>
            </a:r>
          </a:p>
          <a:p>
            <a:pPr marL="40005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a</a:t>
            </a:r>
            <a:r>
              <a:rPr lang="nl-NL" sz="1600" dirty="0"/>
              <a:t> = ¼</a:t>
            </a:r>
            <a:r>
              <a:rPr lang="nl-NL" sz="1600" dirty="0" smtClean="0"/>
              <a:t>P </a:t>
            </a:r>
            <a:r>
              <a:rPr lang="nl-NL" sz="1600" dirty="0"/>
              <a:t>– </a:t>
            </a:r>
            <a:r>
              <a:rPr lang="nl-NL" sz="1600" dirty="0" smtClean="0"/>
              <a:t>50</a:t>
            </a:r>
          </a:p>
          <a:p>
            <a:pPr marL="400050" lvl="1" indent="0">
              <a:buNone/>
            </a:pPr>
            <a:endParaRPr lang="nl-NL" sz="200" dirty="0"/>
          </a:p>
          <a:p>
            <a:r>
              <a:rPr lang="nl-NL" sz="1800" dirty="0" smtClean="0"/>
              <a:t>De evenwichtsprijs van € 600 is voor mensen met een laag inkomen veel te hoog.</a:t>
            </a:r>
          </a:p>
          <a:p>
            <a:r>
              <a:rPr lang="nl-NL" sz="1800" dirty="0" smtClean="0"/>
              <a:t>Daarom wordt een maximale huur van € 400 voorgeschreven</a:t>
            </a:r>
          </a:p>
          <a:p>
            <a:r>
              <a:rPr lang="nl-NL" sz="1800" dirty="0" smtClean="0"/>
              <a:t>Bij die prijs</a:t>
            </a:r>
          </a:p>
          <a:p>
            <a:pPr marL="447675" lvl="1" indent="-177800"/>
            <a:r>
              <a:rPr lang="nl-NL" sz="1600" dirty="0" smtClean="0"/>
              <a:t>Stijgt de vraag naar 150.000 woningen</a:t>
            </a:r>
          </a:p>
          <a:p>
            <a:pPr marL="447675" lvl="1" indent="-177800"/>
            <a:r>
              <a:rPr lang="nl-NL" sz="1600" dirty="0" smtClean="0"/>
              <a:t>Daalt het aanbod naar 50.000 woningen</a:t>
            </a:r>
          </a:p>
          <a:p>
            <a:pPr marL="0" indent="-187325"/>
            <a:r>
              <a:rPr lang="nl-NL" sz="1800" dirty="0" smtClean="0"/>
              <a:t>Woningtekort (100.000) = woningnood</a:t>
            </a:r>
            <a:endParaRPr lang="nl-NL" sz="1800" dirty="0"/>
          </a:p>
        </p:txBody>
      </p:sp>
      <p:sp>
        <p:nvSpPr>
          <p:cNvPr id="6" name="Afgeronde rechthoek 5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7248128" y="223366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7248128" y="576206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248128" y="223366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248128" y="293934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248128" y="364502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7248128" y="435070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7248128" y="505638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796820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868828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940836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012844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1084852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8941280" y="619993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20" name="Tekstvak 19"/>
          <p:cNvSpPr txBox="1"/>
          <p:nvPr/>
        </p:nvSpPr>
        <p:spPr>
          <a:xfrm rot="16200000">
            <a:off x="6429331" y="250015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734449" y="490729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6734449" y="418721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734449" y="348315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734449" y="278177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620636" y="20709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7770846" y="576875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842962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914970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986978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0583171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250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7248128" y="223366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7540437" y="226554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3" name="Rechte verbindingslijn 32"/>
          <p:cNvCxnSpPr/>
          <p:nvPr/>
        </p:nvCxnSpPr>
        <p:spPr>
          <a:xfrm flipV="1">
            <a:off x="7260555" y="2233668"/>
            <a:ext cx="2867893" cy="28227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hthoek 33"/>
          <p:cNvSpPr/>
          <p:nvPr/>
        </p:nvSpPr>
        <p:spPr>
          <a:xfrm>
            <a:off x="10431135" y="220486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7248129" y="3645024"/>
            <a:ext cx="1372231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8690267" y="3788949"/>
            <a:ext cx="0" cy="190847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al 36"/>
          <p:cNvSpPr/>
          <p:nvPr/>
        </p:nvSpPr>
        <p:spPr>
          <a:xfrm>
            <a:off x="8636868" y="3594405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38" name="Rechte verbindingslijn 37"/>
          <p:cNvCxnSpPr/>
          <p:nvPr/>
        </p:nvCxnSpPr>
        <p:spPr>
          <a:xfrm>
            <a:off x="7307093" y="4358932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Rechthoek 38"/>
          <p:cNvSpPr/>
          <p:nvPr/>
        </p:nvSpPr>
        <p:spPr>
          <a:xfrm>
            <a:off x="10434245" y="4161236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P</a:t>
            </a:r>
            <a:r>
              <a:rPr lang="nl-NL" baseline="-25000" dirty="0" err="1" smtClean="0">
                <a:solidFill>
                  <a:schemeClr val="bg1"/>
                </a:solidFill>
              </a:rPr>
              <a:t>max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0" name="Ovaal 39"/>
          <p:cNvSpPr/>
          <p:nvPr/>
        </p:nvSpPr>
        <p:spPr>
          <a:xfrm>
            <a:off x="7192142" y="4305497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1" name="Ovaal 40"/>
          <p:cNvSpPr/>
          <p:nvPr/>
        </p:nvSpPr>
        <p:spPr>
          <a:xfrm>
            <a:off x="7204113" y="4291998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7964831" y="4442663"/>
            <a:ext cx="1398" cy="126877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9404991" y="4442663"/>
            <a:ext cx="2271" cy="129236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Ovaal 53"/>
          <p:cNvSpPr/>
          <p:nvPr/>
        </p:nvSpPr>
        <p:spPr>
          <a:xfrm>
            <a:off x="6768843" y="4172471"/>
            <a:ext cx="514577" cy="35970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eraccolade 43"/>
          <p:cNvSpPr/>
          <p:nvPr/>
        </p:nvSpPr>
        <p:spPr>
          <a:xfrm rot="5400000">
            <a:off x="8536156" y="5482103"/>
            <a:ext cx="310421" cy="14228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7968208" y="6413148"/>
            <a:ext cx="1454244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tx1"/>
                </a:solidFill>
              </a:rPr>
              <a:t>woningnood</a:t>
            </a:r>
            <a:endParaRPr lang="nl-N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719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1767 0.00208 " pathEditMode="relative" rAng="0" ptsTypes="AA">
                                      <p:cBhvr>
                                        <p:cTn id="37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5873 -2.5925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0" grpId="1" animBg="1"/>
      <p:bldP spid="41" grpId="0" animBg="1"/>
      <p:bldP spid="41" grpId="1" animBg="1"/>
      <p:bldP spid="54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Eerlijk proberen te verdelen</a:t>
            </a:r>
          </a:p>
          <a:p>
            <a:r>
              <a:rPr lang="nl-NL" dirty="0" smtClean="0"/>
              <a:t>Producenten proberen te stimuleren om tóch meer aan te bieden</a:t>
            </a:r>
          </a:p>
          <a:p>
            <a:r>
              <a:rPr lang="nl-NL" dirty="0" smtClean="0"/>
              <a:t>Consumenten ontmoedigen</a:t>
            </a:r>
          </a:p>
          <a:p>
            <a:pPr lvl="1"/>
            <a:r>
              <a:rPr lang="nl-NL" dirty="0" smtClean="0"/>
              <a:t>met een inkomenseis: bij een hoger inkomen mág je deze woning niet huren</a:t>
            </a:r>
          </a:p>
          <a:p>
            <a:pPr lvl="1"/>
            <a:endParaRPr lang="nl-NL" dirty="0"/>
          </a:p>
          <a:p>
            <a:r>
              <a:rPr lang="nl-NL" dirty="0" smtClean="0"/>
              <a:t>Tekort aan producten hoort bij de oplossing van ingrijpen in de prijs.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3685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5722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84211" y="2276872"/>
            <a:ext cx="4937655" cy="4047728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nl-NL" sz="1800" dirty="0"/>
              <a:t>Het behouden van een eigen voedselproductie wordt belangrijk gevonden.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1800" dirty="0"/>
              <a:t>De evenwichtsprijs is te laag: boeren kunnen niet in hun bestaan voorzien</a:t>
            </a:r>
            <a:r>
              <a:rPr lang="nl-NL" sz="1800" dirty="0" smtClean="0"/>
              <a:t>.</a:t>
            </a:r>
          </a:p>
          <a:p>
            <a:endParaRPr lang="nl-NL" sz="800" dirty="0"/>
          </a:p>
          <a:p>
            <a:r>
              <a:rPr lang="nl-NL" sz="1800" dirty="0" smtClean="0"/>
              <a:t>Instellen minimumprijs</a:t>
            </a:r>
          </a:p>
          <a:p>
            <a:r>
              <a:rPr lang="nl-NL" sz="1800" dirty="0" smtClean="0"/>
              <a:t>die garandeert de boeren een goede opbrengst</a:t>
            </a: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808133" y="2276872"/>
            <a:ext cx="4934479" cy="40477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1800" dirty="0" smtClean="0"/>
              <a:t>Iedereen moet een betaalbare woning kunnen huren.</a:t>
            </a:r>
            <a:endParaRPr lang="nl-NL" sz="1800" dirty="0"/>
          </a:p>
          <a:p>
            <a:pPr marL="457200" indent="-457200">
              <a:buFont typeface="+mj-lt"/>
              <a:buAutoNum type="alphaLcPeriod"/>
            </a:pPr>
            <a:r>
              <a:rPr lang="nl-NL" sz="1800" dirty="0"/>
              <a:t>De evenwichtsprijs is te </a:t>
            </a:r>
            <a:r>
              <a:rPr lang="nl-NL" sz="1800" dirty="0" smtClean="0"/>
              <a:t>hoog: mensen met een laag inkomen kunnen die huur niet betalen.</a:t>
            </a:r>
            <a:endParaRPr lang="nl-NL" sz="1800" dirty="0"/>
          </a:p>
          <a:p>
            <a:pPr marL="0" indent="0">
              <a:buNone/>
            </a:pPr>
            <a:endParaRPr lang="nl-NL" sz="800" dirty="0" smtClean="0"/>
          </a:p>
          <a:p>
            <a:r>
              <a:rPr lang="nl-NL" sz="1800" dirty="0" smtClean="0"/>
              <a:t>Instellen maximumprijs (huur)</a:t>
            </a:r>
          </a:p>
          <a:p>
            <a:r>
              <a:rPr lang="nl-NL" sz="1800" dirty="0" smtClean="0"/>
              <a:t>die zorgt ervoor dat ook mensen met een laag inkomen de huur kunnen betalen.</a:t>
            </a:r>
            <a:endParaRPr lang="nl-NL" sz="18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4212" y="1772816"/>
            <a:ext cx="4937654" cy="4055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000" dirty="0" smtClean="0"/>
              <a:t>Landbouwbeleid </a:t>
            </a:r>
            <a:r>
              <a:rPr lang="nl-NL" sz="3000" dirty="0" err="1" smtClean="0"/>
              <a:t>eu</a:t>
            </a:r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808133" y="1775123"/>
            <a:ext cx="4937654" cy="4055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000" dirty="0" smtClean="0"/>
              <a:t>Sociale woningmarkt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5373216"/>
            <a:ext cx="2162100" cy="1341810"/>
          </a:xfrm>
          <a:prstGeom prst="rect">
            <a:avLst/>
          </a:prstGeom>
        </p:spPr>
      </p:pic>
      <p:pic>
        <p:nvPicPr>
          <p:cNvPr id="1026" name="Picture 2" descr="Afbeeldingsresultaat voor sociale huurw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5373216"/>
            <a:ext cx="1473483" cy="13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9875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geronde rechthoek 37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Volkomen concurrentie</a:t>
            </a:r>
            <a:br>
              <a:rPr lang="nl-NL" dirty="0" smtClean="0"/>
            </a:br>
            <a:r>
              <a:rPr lang="nl-NL" sz="1600" dirty="0" smtClean="0">
                <a:solidFill>
                  <a:srgbClr val="4C7FB4"/>
                </a:solidFill>
              </a:rPr>
              <a:t>herhaling</a:t>
            </a:r>
            <a:endParaRPr lang="nl-NL" sz="1600" dirty="0">
              <a:solidFill>
                <a:srgbClr val="4C7FB4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nl-NL" dirty="0" smtClean="0"/>
              <a:t>Teken het marktmodel</a:t>
            </a:r>
            <a:r>
              <a:rPr lang="nl-NL" dirty="0"/>
              <a:t>: </a:t>
            </a:r>
          </a:p>
          <a:p>
            <a:pPr marL="40005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-P + 100</a:t>
            </a:r>
          </a:p>
          <a:p>
            <a:pPr marL="40005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a</a:t>
            </a:r>
            <a:r>
              <a:rPr lang="nl-NL" sz="1600" dirty="0"/>
              <a:t> = 2P - 40</a:t>
            </a:r>
          </a:p>
          <a:p>
            <a:pPr marL="0" lvl="1" indent="0">
              <a:buNone/>
            </a:pPr>
            <a:endParaRPr lang="nl-NL" sz="800" dirty="0"/>
          </a:p>
          <a:p>
            <a:pPr>
              <a:buFont typeface="Wingdings" pitchFamily="2" charset="2"/>
              <a:buChar char="ü"/>
            </a:pPr>
            <a:r>
              <a:rPr lang="nl-NL" dirty="0" smtClean="0"/>
              <a:t>Bereken de evenwichtsprijs</a:t>
            </a:r>
            <a:endParaRPr lang="nl-NL" dirty="0"/>
          </a:p>
          <a:p>
            <a:pPr marL="0" indent="0">
              <a:buNone/>
            </a:pPr>
            <a:r>
              <a:rPr lang="nl-NL" sz="1600" dirty="0"/>
              <a:t>	</a:t>
            </a:r>
            <a:r>
              <a:rPr lang="nl-NL" sz="1600" dirty="0" smtClean="0"/>
              <a:t>€ 0,47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 smtClean="0"/>
              <a:t>Hoeveel willen consumenten kopen voor een prijs van € 0,80?</a:t>
            </a:r>
          </a:p>
          <a:p>
            <a:r>
              <a:rPr lang="nl-NL" sz="1600" dirty="0" smtClean="0"/>
              <a:t>Hoeveel willen consumenten kopen voor een prijs van € 0,60?</a:t>
            </a:r>
          </a:p>
          <a:p>
            <a:r>
              <a:rPr lang="nl-NL" sz="1600" dirty="0" smtClean="0"/>
              <a:t>Hoeveel willen producenten produceren bij een prijs van € 0,60?</a:t>
            </a:r>
          </a:p>
          <a:p>
            <a:r>
              <a:rPr lang="nl-NL" sz="1600" dirty="0"/>
              <a:t>Hoeveel willen consumenten kopen voor een prijs van € </a:t>
            </a:r>
            <a:r>
              <a:rPr lang="nl-NL" sz="1600" dirty="0" smtClean="0"/>
              <a:t>0,40</a:t>
            </a:r>
            <a:r>
              <a:rPr lang="nl-NL" sz="1600" dirty="0"/>
              <a:t>?</a:t>
            </a:r>
          </a:p>
          <a:p>
            <a:endParaRPr lang="nl-NL" sz="1600" dirty="0" smtClean="0"/>
          </a:p>
          <a:p>
            <a:endParaRPr lang="nl-NL" sz="1600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7248128" y="206084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248128" y="276652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248128" y="347220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7248128" y="417788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7248128" y="488356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796820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868828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940836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012844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1084852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8941280" y="602711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20" name="Tekstvak 19"/>
          <p:cNvSpPr txBox="1"/>
          <p:nvPr/>
        </p:nvSpPr>
        <p:spPr>
          <a:xfrm rot="16200000">
            <a:off x="5809907" y="2713461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 (in centen)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849935" y="471311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6849935" y="401169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849935" y="329581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849935" y="261966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736121" y="190888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7760135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849355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921363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993371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0581791" y="562149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cxnSp>
        <p:nvCxnSpPr>
          <p:cNvPr id="32" name="Rechte verbindingslijn 31"/>
          <p:cNvCxnSpPr/>
          <p:nvPr/>
        </p:nvCxnSpPr>
        <p:spPr>
          <a:xfrm>
            <a:off x="7248128" y="206084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echthoek 32"/>
          <p:cNvSpPr/>
          <p:nvPr/>
        </p:nvSpPr>
        <p:spPr>
          <a:xfrm>
            <a:off x="7540437" y="209272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5" name="Rechte verbindingslijn 34"/>
          <p:cNvCxnSpPr/>
          <p:nvPr/>
        </p:nvCxnSpPr>
        <p:spPr>
          <a:xfrm flipV="1">
            <a:off x="7262227" y="3131676"/>
            <a:ext cx="3577917" cy="17518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Rechthoek 35"/>
          <p:cNvSpPr/>
          <p:nvPr/>
        </p:nvSpPr>
        <p:spPr>
          <a:xfrm>
            <a:off x="10344472" y="286164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7" name="Rechte verbindingslijn 36"/>
          <p:cNvCxnSpPr/>
          <p:nvPr/>
        </p:nvCxnSpPr>
        <p:spPr>
          <a:xfrm>
            <a:off x="7279797" y="3974102"/>
            <a:ext cx="1776311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>
          <a:xfrm>
            <a:off x="9126834" y="3907289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7248128" y="206084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7248128" y="558924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Ovaal 3"/>
          <p:cNvSpPr/>
          <p:nvPr/>
        </p:nvSpPr>
        <p:spPr>
          <a:xfrm>
            <a:off x="6828135" y="2613341"/>
            <a:ext cx="514577" cy="359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7262227" y="2766642"/>
            <a:ext cx="704054" cy="80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7961518" y="2824943"/>
            <a:ext cx="11674" cy="2732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al 33"/>
          <p:cNvSpPr/>
          <p:nvPr/>
        </p:nvSpPr>
        <p:spPr>
          <a:xfrm>
            <a:off x="7941046" y="2751126"/>
            <a:ext cx="73817" cy="738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/>
          <p:nvPr/>
        </p:nvSpPr>
        <p:spPr>
          <a:xfrm>
            <a:off x="6808187" y="3290940"/>
            <a:ext cx="514577" cy="359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4" name="Rechte verbindingslijn 43"/>
          <p:cNvCxnSpPr/>
          <p:nvPr/>
        </p:nvCxnSpPr>
        <p:spPr>
          <a:xfrm flipV="1">
            <a:off x="7279797" y="3470807"/>
            <a:ext cx="1400107" cy="8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8695181" y="3510048"/>
            <a:ext cx="627" cy="2046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al 45"/>
          <p:cNvSpPr/>
          <p:nvPr/>
        </p:nvSpPr>
        <p:spPr>
          <a:xfrm>
            <a:off x="8661087" y="3438030"/>
            <a:ext cx="73817" cy="738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9" name="Rechte verbindingslijn 48"/>
          <p:cNvCxnSpPr/>
          <p:nvPr/>
        </p:nvCxnSpPr>
        <p:spPr>
          <a:xfrm flipV="1">
            <a:off x="7262227" y="3472784"/>
            <a:ext cx="2837118" cy="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10134168" y="3516835"/>
            <a:ext cx="1" cy="2063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al 50"/>
          <p:cNvSpPr/>
          <p:nvPr/>
        </p:nvSpPr>
        <p:spPr>
          <a:xfrm>
            <a:off x="10099345" y="3443018"/>
            <a:ext cx="73817" cy="738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/>
          <p:nvPr/>
        </p:nvSpPr>
        <p:spPr>
          <a:xfrm>
            <a:off x="6798792" y="3993495"/>
            <a:ext cx="514577" cy="359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7" name="Rechte verbindingslijn 56"/>
          <p:cNvCxnSpPr/>
          <p:nvPr/>
        </p:nvCxnSpPr>
        <p:spPr>
          <a:xfrm flipV="1">
            <a:off x="7269875" y="4173915"/>
            <a:ext cx="1410029" cy="3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>
            <a:off x="8694942" y="4213294"/>
            <a:ext cx="0" cy="1352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al 58"/>
          <p:cNvSpPr/>
          <p:nvPr/>
        </p:nvSpPr>
        <p:spPr>
          <a:xfrm>
            <a:off x="8660131" y="4137006"/>
            <a:ext cx="73817" cy="738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/>
          <p:cNvSpPr txBox="1"/>
          <p:nvPr/>
        </p:nvSpPr>
        <p:spPr>
          <a:xfrm>
            <a:off x="3365349" y="2033787"/>
            <a:ext cx="26997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Natuurlijk kun je het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ook steeds uitrekenen!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4" name="Ovaal 63"/>
          <p:cNvSpPr/>
          <p:nvPr/>
        </p:nvSpPr>
        <p:spPr>
          <a:xfrm>
            <a:off x="767408" y="1913990"/>
            <a:ext cx="2088232" cy="88298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Pijl-rechts 64"/>
          <p:cNvSpPr/>
          <p:nvPr/>
        </p:nvSpPr>
        <p:spPr>
          <a:xfrm rot="10800000">
            <a:off x="2897067" y="2247435"/>
            <a:ext cx="456978" cy="2064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0634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75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1" grpId="0" animBg="1"/>
      <p:bldP spid="4" grpId="0" animBg="1"/>
      <p:bldP spid="4" grpId="1" animBg="1"/>
      <p:bldP spid="34" grpId="0" animBg="1"/>
      <p:bldP spid="34" grpId="1" animBg="1"/>
      <p:bldP spid="43" grpId="0" animBg="1"/>
      <p:bldP spid="43" grpId="1" animBg="1"/>
      <p:bldP spid="46" grpId="0" animBg="1"/>
      <p:bldP spid="46" grpId="1" animBg="1"/>
      <p:bldP spid="51" grpId="0" animBg="1"/>
      <p:bldP spid="51" grpId="1" animBg="1"/>
      <p:bldP spid="56" grpId="0" animBg="1"/>
      <p:bldP spid="59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EU landbouwbeleid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minimumprijs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17332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EU landbouwbeleid: minimumprijs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200" dirty="0"/>
              <a:t>Het behouden van een eigen voedselproductie wordt belangrijk gevonden.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200" dirty="0"/>
              <a:t>De evenwichtsprijs is te laag: boeren kunnen niet in hun bestaan voorzien.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Oplossing</a:t>
            </a:r>
            <a:r>
              <a:rPr lang="nl-NL" sz="2200" dirty="0"/>
              <a:t>:</a:t>
            </a:r>
          </a:p>
          <a:p>
            <a:pPr marL="0" indent="0">
              <a:buNone/>
            </a:pPr>
            <a:r>
              <a:rPr lang="nl-NL" sz="2200" dirty="0"/>
              <a:t>een minimumprijs voor de producten in de landbouw (ook wel: garantieprijs)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In dit voorbeeld: € 0,60</a:t>
            </a:r>
          </a:p>
        </p:txBody>
      </p:sp>
      <p:sp>
        <p:nvSpPr>
          <p:cNvPr id="41" name="Afgeronde rechthoek 40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9" name="Rechte verbindingslijn 68"/>
          <p:cNvCxnSpPr/>
          <p:nvPr/>
        </p:nvCxnSpPr>
        <p:spPr>
          <a:xfrm>
            <a:off x="7248128" y="206084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/>
          <p:nvPr/>
        </p:nvCxnSpPr>
        <p:spPr>
          <a:xfrm>
            <a:off x="7248128" y="276652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>
            <a:off x="7248128" y="347220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>
            <a:off x="7248128" y="417788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7248128" y="488356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>
            <a:off x="796820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868828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940836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>
            <a:off x="1012844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1084852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kstvak 78"/>
          <p:cNvSpPr txBox="1"/>
          <p:nvPr/>
        </p:nvSpPr>
        <p:spPr>
          <a:xfrm>
            <a:off x="8941280" y="602711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80" name="Tekstvak 79"/>
          <p:cNvSpPr txBox="1"/>
          <p:nvPr/>
        </p:nvSpPr>
        <p:spPr>
          <a:xfrm rot="16200000">
            <a:off x="5809907" y="2713461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 (in centen)</a:t>
            </a:r>
          </a:p>
        </p:txBody>
      </p:sp>
      <p:sp>
        <p:nvSpPr>
          <p:cNvPr id="81" name="Tekstvak 80"/>
          <p:cNvSpPr txBox="1"/>
          <p:nvPr/>
        </p:nvSpPr>
        <p:spPr>
          <a:xfrm>
            <a:off x="6849935" y="471311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3" name="Tekstvak 82"/>
          <p:cNvSpPr txBox="1"/>
          <p:nvPr/>
        </p:nvSpPr>
        <p:spPr>
          <a:xfrm>
            <a:off x="6849935" y="329581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6849935" y="261966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6736121" y="190888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86" name="Tekstvak 85"/>
          <p:cNvSpPr txBox="1"/>
          <p:nvPr/>
        </p:nvSpPr>
        <p:spPr>
          <a:xfrm>
            <a:off x="7760135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849355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921363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993371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10581791" y="562149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cxnSp>
        <p:nvCxnSpPr>
          <p:cNvPr id="91" name="Rechte verbindingslijn 90"/>
          <p:cNvCxnSpPr/>
          <p:nvPr/>
        </p:nvCxnSpPr>
        <p:spPr>
          <a:xfrm>
            <a:off x="7248128" y="206084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" name="Rechthoek 91"/>
          <p:cNvSpPr/>
          <p:nvPr/>
        </p:nvSpPr>
        <p:spPr>
          <a:xfrm>
            <a:off x="7540437" y="209272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93" name="Rechte verbindingslijn 92"/>
          <p:cNvCxnSpPr/>
          <p:nvPr/>
        </p:nvCxnSpPr>
        <p:spPr>
          <a:xfrm flipV="1">
            <a:off x="7262227" y="3131676"/>
            <a:ext cx="3577917" cy="17518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4" name="Rechthoek 93"/>
          <p:cNvSpPr/>
          <p:nvPr/>
        </p:nvSpPr>
        <p:spPr>
          <a:xfrm>
            <a:off x="10344472" y="286164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95" name="Rechte verbindingslijn 94"/>
          <p:cNvCxnSpPr/>
          <p:nvPr/>
        </p:nvCxnSpPr>
        <p:spPr>
          <a:xfrm>
            <a:off x="7279797" y="3974102"/>
            <a:ext cx="1776311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Ovaal 95"/>
          <p:cNvSpPr/>
          <p:nvPr/>
        </p:nvSpPr>
        <p:spPr>
          <a:xfrm>
            <a:off x="9126834" y="3907289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97" name="Rechte verbindingslijn 96"/>
          <p:cNvCxnSpPr/>
          <p:nvPr/>
        </p:nvCxnSpPr>
        <p:spPr>
          <a:xfrm>
            <a:off x="7248128" y="206084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Rechte verbindingslijn 97"/>
          <p:cNvCxnSpPr/>
          <p:nvPr/>
        </p:nvCxnSpPr>
        <p:spPr>
          <a:xfrm flipH="1">
            <a:off x="7248128" y="558924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kstvak 113"/>
          <p:cNvSpPr txBox="1"/>
          <p:nvPr/>
        </p:nvSpPr>
        <p:spPr>
          <a:xfrm>
            <a:off x="6849935" y="401169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cxnSp>
        <p:nvCxnSpPr>
          <p:cNvPr id="67" name="Rechte verbindingslijn 66"/>
          <p:cNvCxnSpPr/>
          <p:nvPr/>
        </p:nvCxnSpPr>
        <p:spPr>
          <a:xfrm flipV="1">
            <a:off x="7309855" y="3467606"/>
            <a:ext cx="3384376" cy="23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Rechthoek 67"/>
          <p:cNvSpPr/>
          <p:nvPr/>
        </p:nvSpPr>
        <p:spPr>
          <a:xfrm>
            <a:off x="10612682" y="3257380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P</a:t>
            </a:r>
            <a:r>
              <a:rPr lang="nl-NL" baseline="-25000" dirty="0" err="1">
                <a:solidFill>
                  <a:schemeClr val="bg1"/>
                </a:solidFill>
              </a:rPr>
              <a:t>min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67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Minimumprijs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7780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-P + 100</a:t>
            </a:r>
          </a:p>
          <a:p>
            <a:pPr marL="177800" lvl="1" indent="0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a</a:t>
            </a:r>
            <a:r>
              <a:rPr lang="nl-NL" sz="1600" dirty="0"/>
              <a:t> = 2P - 40</a:t>
            </a:r>
          </a:p>
          <a:p>
            <a:pPr marL="177800" indent="0">
              <a:buNone/>
            </a:pPr>
            <a:r>
              <a:rPr lang="nl-NL" sz="1600" dirty="0"/>
              <a:t>Evenwichtsprijs € 0,47</a:t>
            </a:r>
          </a:p>
          <a:p>
            <a:pPr marL="177800" indent="0">
              <a:buNone/>
            </a:pPr>
            <a:r>
              <a:rPr lang="nl-NL" sz="1600" dirty="0"/>
              <a:t>Minimumprijs € 0,60</a:t>
            </a:r>
          </a:p>
          <a:p>
            <a:pPr marL="36195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1800" dirty="0"/>
              <a:t>Door de invoering van de minimumprijs (hoger dan de evenwichtsprijs), ontstaat een probleem:</a:t>
            </a:r>
          </a:p>
          <a:p>
            <a:pPr marL="447675" lvl="1" indent="-266700"/>
            <a:r>
              <a:rPr lang="nl-NL" sz="1600" dirty="0"/>
              <a:t>consumenten willen bij een hogere prijs minder kopen (betalingsbereidheid)</a:t>
            </a:r>
          </a:p>
          <a:p>
            <a:pPr marL="447675" lvl="1" indent="-266700"/>
            <a:r>
              <a:rPr lang="nl-NL" sz="1600" dirty="0"/>
              <a:t>producenten willen bij een hogere prijs meer produceren </a:t>
            </a:r>
            <a:r>
              <a:rPr lang="nl-NL" sz="1600" dirty="0" smtClean="0"/>
              <a:t>(verkoopbereidheid</a:t>
            </a:r>
            <a:r>
              <a:rPr lang="nl-NL" sz="1600" dirty="0"/>
              <a:t>)</a:t>
            </a:r>
          </a:p>
        </p:txBody>
      </p:sp>
      <p:sp>
        <p:nvSpPr>
          <p:cNvPr id="72" name="Afgeronde rechthoek 71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3" name="Rechte verbindingslijn 72"/>
          <p:cNvCxnSpPr/>
          <p:nvPr/>
        </p:nvCxnSpPr>
        <p:spPr>
          <a:xfrm>
            <a:off x="7248128" y="206084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>
            <a:off x="7248128" y="276652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7248128" y="347220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7248128" y="417788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>
            <a:off x="7248128" y="488356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796820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/>
          <p:cNvCxnSpPr/>
          <p:nvPr/>
        </p:nvCxnSpPr>
        <p:spPr>
          <a:xfrm>
            <a:off x="868828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/>
          <p:cNvCxnSpPr/>
          <p:nvPr/>
        </p:nvCxnSpPr>
        <p:spPr>
          <a:xfrm>
            <a:off x="940836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/>
          <p:cNvCxnSpPr/>
          <p:nvPr/>
        </p:nvCxnSpPr>
        <p:spPr>
          <a:xfrm>
            <a:off x="1012844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/>
          <p:cNvCxnSpPr/>
          <p:nvPr/>
        </p:nvCxnSpPr>
        <p:spPr>
          <a:xfrm>
            <a:off x="1084852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kstvak 82"/>
          <p:cNvSpPr txBox="1"/>
          <p:nvPr/>
        </p:nvSpPr>
        <p:spPr>
          <a:xfrm>
            <a:off x="8941280" y="602711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84" name="Tekstvak 83"/>
          <p:cNvSpPr txBox="1"/>
          <p:nvPr/>
        </p:nvSpPr>
        <p:spPr>
          <a:xfrm rot="16200000">
            <a:off x="5809907" y="2713461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 (in centen)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6849935" y="471311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6" name="Tekstvak 85"/>
          <p:cNvSpPr txBox="1"/>
          <p:nvPr/>
        </p:nvSpPr>
        <p:spPr>
          <a:xfrm>
            <a:off x="6849935" y="329581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6849935" y="261966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6736121" y="190888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7760135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849355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91" name="Tekstvak 90"/>
          <p:cNvSpPr txBox="1"/>
          <p:nvPr/>
        </p:nvSpPr>
        <p:spPr>
          <a:xfrm>
            <a:off x="921363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993371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10581791" y="562149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cxnSp>
        <p:nvCxnSpPr>
          <p:cNvPr id="94" name="Rechte verbindingslijn 93"/>
          <p:cNvCxnSpPr/>
          <p:nvPr/>
        </p:nvCxnSpPr>
        <p:spPr>
          <a:xfrm>
            <a:off x="7248128" y="206084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5" name="Rechthoek 94"/>
          <p:cNvSpPr/>
          <p:nvPr/>
        </p:nvSpPr>
        <p:spPr>
          <a:xfrm>
            <a:off x="7540437" y="209272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96" name="Rechte verbindingslijn 95"/>
          <p:cNvCxnSpPr/>
          <p:nvPr/>
        </p:nvCxnSpPr>
        <p:spPr>
          <a:xfrm flipV="1">
            <a:off x="7262227" y="3131676"/>
            <a:ext cx="3577917" cy="17518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7" name="Rechthoek 96"/>
          <p:cNvSpPr/>
          <p:nvPr/>
        </p:nvSpPr>
        <p:spPr>
          <a:xfrm>
            <a:off x="10344472" y="286164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98" name="Rechte verbindingslijn 97"/>
          <p:cNvCxnSpPr/>
          <p:nvPr/>
        </p:nvCxnSpPr>
        <p:spPr>
          <a:xfrm>
            <a:off x="7279797" y="3974102"/>
            <a:ext cx="1776311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Ovaal 98"/>
          <p:cNvSpPr/>
          <p:nvPr/>
        </p:nvSpPr>
        <p:spPr>
          <a:xfrm>
            <a:off x="9126834" y="3907289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00" name="Rechte verbindingslijn 99"/>
          <p:cNvCxnSpPr/>
          <p:nvPr/>
        </p:nvCxnSpPr>
        <p:spPr>
          <a:xfrm>
            <a:off x="7248128" y="206084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Rechte verbindingslijn 100"/>
          <p:cNvCxnSpPr/>
          <p:nvPr/>
        </p:nvCxnSpPr>
        <p:spPr>
          <a:xfrm flipH="1">
            <a:off x="7248128" y="558924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kstvak 101"/>
          <p:cNvSpPr txBox="1"/>
          <p:nvPr/>
        </p:nvSpPr>
        <p:spPr>
          <a:xfrm>
            <a:off x="6849935" y="401169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cxnSp>
        <p:nvCxnSpPr>
          <p:cNvPr id="67" name="Rechte verbindingslijn 66"/>
          <p:cNvCxnSpPr/>
          <p:nvPr/>
        </p:nvCxnSpPr>
        <p:spPr>
          <a:xfrm flipV="1">
            <a:off x="7276325" y="3472434"/>
            <a:ext cx="3384376" cy="23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Rechthoek 67"/>
          <p:cNvSpPr/>
          <p:nvPr/>
        </p:nvSpPr>
        <p:spPr>
          <a:xfrm>
            <a:off x="10579152" y="3262208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P</a:t>
            </a:r>
            <a:r>
              <a:rPr lang="nl-NL" baseline="-25000" dirty="0" err="1">
                <a:solidFill>
                  <a:schemeClr val="bg1"/>
                </a:solidFill>
              </a:rPr>
              <a:t>min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1" name="Ovaal 40"/>
          <p:cNvSpPr/>
          <p:nvPr/>
        </p:nvSpPr>
        <p:spPr>
          <a:xfrm>
            <a:off x="8634139" y="3415179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Ovaal 68"/>
          <p:cNvSpPr/>
          <p:nvPr/>
        </p:nvSpPr>
        <p:spPr>
          <a:xfrm>
            <a:off x="10070945" y="3396491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0" name="Rechte verbindingslijn 69"/>
          <p:cNvCxnSpPr/>
          <p:nvPr/>
        </p:nvCxnSpPr>
        <p:spPr>
          <a:xfrm flipV="1">
            <a:off x="8688848" y="3588081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 flipV="1">
            <a:off x="10132068" y="3578582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5" name="Ovaal 104"/>
          <p:cNvSpPr/>
          <p:nvPr/>
        </p:nvSpPr>
        <p:spPr>
          <a:xfrm>
            <a:off x="6796198" y="3267023"/>
            <a:ext cx="514577" cy="35970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-links 3"/>
          <p:cNvSpPr/>
          <p:nvPr/>
        </p:nvSpPr>
        <p:spPr>
          <a:xfrm rot="2697554">
            <a:off x="8668137" y="3645193"/>
            <a:ext cx="546285" cy="14367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Pijl-links 105"/>
          <p:cNvSpPr/>
          <p:nvPr/>
        </p:nvSpPr>
        <p:spPr>
          <a:xfrm rot="9196834">
            <a:off x="9204789" y="3641623"/>
            <a:ext cx="900000" cy="14367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16394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1" grpId="0" animBg="1"/>
      <p:bldP spid="69" grpId="0" animBg="1"/>
      <p:bldP spid="105" grpId="0" animBg="1"/>
      <p:bldP spid="4" grpId="0" animBg="1"/>
      <p:bldP spid="4" grpId="1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overschotten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77800" lvl="1" indent="7938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-P + 100</a:t>
            </a:r>
          </a:p>
          <a:p>
            <a:pPr marL="177800" lvl="1" indent="7938"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a</a:t>
            </a:r>
            <a:r>
              <a:rPr lang="nl-NL" sz="1600" dirty="0"/>
              <a:t> = 2P - 40</a:t>
            </a:r>
          </a:p>
          <a:p>
            <a:pPr marL="177800" indent="7938">
              <a:buNone/>
            </a:pPr>
            <a:r>
              <a:rPr lang="nl-NL" sz="1600" dirty="0"/>
              <a:t>Evenwichtsprijs € 0,47</a:t>
            </a:r>
          </a:p>
          <a:p>
            <a:pPr marL="177800" indent="7938">
              <a:buNone/>
            </a:pPr>
            <a:r>
              <a:rPr lang="nl-NL" sz="1600" dirty="0"/>
              <a:t>Minimumprijs € 0,60</a:t>
            </a:r>
          </a:p>
          <a:p>
            <a:pPr marL="36195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Consumenten kopen nu: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1800" dirty="0"/>
              <a:t>	</a:t>
            </a:r>
            <a:r>
              <a:rPr lang="nl-NL" sz="1800" dirty="0" err="1"/>
              <a:t>Q</a:t>
            </a:r>
            <a:r>
              <a:rPr lang="nl-NL" sz="1800" baseline="-25000" dirty="0" err="1"/>
              <a:t>v</a:t>
            </a:r>
            <a:r>
              <a:rPr lang="nl-NL" sz="1800" dirty="0"/>
              <a:t> = -</a:t>
            </a:r>
            <a:r>
              <a:rPr lang="nl-NL" sz="1800" dirty="0">
                <a:solidFill>
                  <a:schemeClr val="accent6">
                    <a:lumMod val="75000"/>
                  </a:schemeClr>
                </a:solidFill>
              </a:rPr>
              <a:t>60</a:t>
            </a:r>
            <a:r>
              <a:rPr lang="nl-NL" sz="1800" dirty="0"/>
              <a:t> + 100 = 40 (000) stuks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000" dirty="0"/>
              <a:t>Producenten produceren nu: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1800" dirty="0"/>
              <a:t>	</a:t>
            </a:r>
            <a:r>
              <a:rPr lang="nl-NL" sz="1800" dirty="0" err="1"/>
              <a:t>Q</a:t>
            </a:r>
            <a:r>
              <a:rPr lang="nl-NL" sz="1800" baseline="-25000" dirty="0" err="1"/>
              <a:t>a</a:t>
            </a:r>
            <a:r>
              <a:rPr lang="nl-NL" sz="1800" dirty="0"/>
              <a:t> = </a:t>
            </a:r>
            <a:r>
              <a:rPr lang="nl-NL" sz="1800" dirty="0" smtClean="0"/>
              <a:t>2</a:t>
            </a:r>
            <a:r>
              <a:rPr lang="nl-NL" sz="1800" dirty="0" smtClean="0">
                <a:solidFill>
                  <a:schemeClr val="accent6">
                    <a:lumMod val="75000"/>
                  </a:schemeClr>
                </a:solidFill>
              </a:rPr>
              <a:t>×60</a:t>
            </a:r>
            <a:r>
              <a:rPr lang="nl-NL" sz="1800" dirty="0" smtClean="0"/>
              <a:t> </a:t>
            </a:r>
            <a:r>
              <a:rPr lang="nl-NL" sz="1800" dirty="0"/>
              <a:t>– 40 = 80 (000) stuks</a:t>
            </a:r>
          </a:p>
          <a:p>
            <a:pPr marL="0" lvl="1" indent="0">
              <a:buNone/>
              <a:tabLst>
                <a:tab pos="361950" algn="l"/>
              </a:tabLst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ontstaat dus een </a:t>
            </a:r>
            <a:r>
              <a:rPr lang="nl-NL" sz="1800" b="1" dirty="0" err="1"/>
              <a:t>productie-overschot</a:t>
            </a:r>
            <a:r>
              <a:rPr lang="nl-NL" sz="1800" b="1" dirty="0"/>
              <a:t> </a:t>
            </a:r>
            <a:r>
              <a:rPr lang="nl-NL" sz="1800" dirty="0"/>
              <a:t>van 40.000 stuks</a:t>
            </a:r>
          </a:p>
        </p:txBody>
      </p:sp>
      <p:sp>
        <p:nvSpPr>
          <p:cNvPr id="50" name="Tekstvak 49"/>
          <p:cNvSpPr txBox="1"/>
          <p:nvPr/>
        </p:nvSpPr>
        <p:spPr>
          <a:xfrm rot="16200000">
            <a:off x="5364840" y="2347324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 (in centen)</a:t>
            </a:r>
          </a:p>
        </p:txBody>
      </p:sp>
      <p:sp>
        <p:nvSpPr>
          <p:cNvPr id="72" name="Afgeronde rechthoek 71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3" name="Rechte verbindingslijn 72"/>
          <p:cNvCxnSpPr/>
          <p:nvPr/>
        </p:nvCxnSpPr>
        <p:spPr>
          <a:xfrm>
            <a:off x="7248128" y="206084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>
            <a:off x="7248128" y="276652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7248128" y="347220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7248128" y="417788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>
            <a:off x="7248128" y="488356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796820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/>
          <p:cNvCxnSpPr/>
          <p:nvPr/>
        </p:nvCxnSpPr>
        <p:spPr>
          <a:xfrm>
            <a:off x="868828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/>
          <p:cNvCxnSpPr/>
          <p:nvPr/>
        </p:nvCxnSpPr>
        <p:spPr>
          <a:xfrm>
            <a:off x="940836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/>
          <p:cNvCxnSpPr/>
          <p:nvPr/>
        </p:nvCxnSpPr>
        <p:spPr>
          <a:xfrm>
            <a:off x="1012844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/>
          <p:cNvCxnSpPr/>
          <p:nvPr/>
        </p:nvCxnSpPr>
        <p:spPr>
          <a:xfrm>
            <a:off x="1084852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kstvak 82"/>
          <p:cNvSpPr txBox="1"/>
          <p:nvPr/>
        </p:nvSpPr>
        <p:spPr>
          <a:xfrm>
            <a:off x="8941280" y="602711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84" name="Tekstvak 83"/>
          <p:cNvSpPr txBox="1"/>
          <p:nvPr/>
        </p:nvSpPr>
        <p:spPr>
          <a:xfrm rot="16200000">
            <a:off x="5809907" y="2713461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 (in centen)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6849935" y="471311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6" name="Tekstvak 85"/>
          <p:cNvSpPr txBox="1"/>
          <p:nvPr/>
        </p:nvSpPr>
        <p:spPr>
          <a:xfrm>
            <a:off x="6849935" y="329581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6849935" y="261966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6736121" y="190888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7760135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849355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91" name="Tekstvak 90"/>
          <p:cNvSpPr txBox="1"/>
          <p:nvPr/>
        </p:nvSpPr>
        <p:spPr>
          <a:xfrm>
            <a:off x="921363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993371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10581791" y="562149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cxnSp>
        <p:nvCxnSpPr>
          <p:cNvPr id="94" name="Rechte verbindingslijn 93"/>
          <p:cNvCxnSpPr/>
          <p:nvPr/>
        </p:nvCxnSpPr>
        <p:spPr>
          <a:xfrm>
            <a:off x="7248128" y="206084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5" name="Rechthoek 94"/>
          <p:cNvSpPr/>
          <p:nvPr/>
        </p:nvSpPr>
        <p:spPr>
          <a:xfrm>
            <a:off x="7540437" y="209272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96" name="Rechte verbindingslijn 95"/>
          <p:cNvCxnSpPr/>
          <p:nvPr/>
        </p:nvCxnSpPr>
        <p:spPr>
          <a:xfrm flipV="1">
            <a:off x="7262227" y="3131676"/>
            <a:ext cx="3577917" cy="17518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7" name="Rechthoek 96"/>
          <p:cNvSpPr/>
          <p:nvPr/>
        </p:nvSpPr>
        <p:spPr>
          <a:xfrm>
            <a:off x="10344472" y="286164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98" name="Rechte verbindingslijn 97"/>
          <p:cNvCxnSpPr/>
          <p:nvPr/>
        </p:nvCxnSpPr>
        <p:spPr>
          <a:xfrm>
            <a:off x="7279797" y="3974102"/>
            <a:ext cx="1776311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Ovaal 98"/>
          <p:cNvSpPr/>
          <p:nvPr/>
        </p:nvSpPr>
        <p:spPr>
          <a:xfrm>
            <a:off x="9126834" y="3907289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00" name="Rechte verbindingslijn 99"/>
          <p:cNvCxnSpPr/>
          <p:nvPr/>
        </p:nvCxnSpPr>
        <p:spPr>
          <a:xfrm>
            <a:off x="7248128" y="206084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Rechte verbindingslijn 100"/>
          <p:cNvCxnSpPr/>
          <p:nvPr/>
        </p:nvCxnSpPr>
        <p:spPr>
          <a:xfrm flipH="1">
            <a:off x="7248128" y="558924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kstvak 101"/>
          <p:cNvSpPr txBox="1"/>
          <p:nvPr/>
        </p:nvSpPr>
        <p:spPr>
          <a:xfrm>
            <a:off x="6849935" y="401169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cxnSp>
        <p:nvCxnSpPr>
          <p:cNvPr id="103" name="Rechte verbindingslijn 102"/>
          <p:cNvCxnSpPr/>
          <p:nvPr/>
        </p:nvCxnSpPr>
        <p:spPr>
          <a:xfrm flipV="1">
            <a:off x="7276325" y="3472434"/>
            <a:ext cx="3384376" cy="23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4" name="Rechthoek 103"/>
          <p:cNvSpPr/>
          <p:nvPr/>
        </p:nvSpPr>
        <p:spPr>
          <a:xfrm>
            <a:off x="10579152" y="3262208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P</a:t>
            </a:r>
            <a:r>
              <a:rPr lang="nl-NL" baseline="-25000" dirty="0" err="1">
                <a:solidFill>
                  <a:schemeClr val="bg1"/>
                </a:solidFill>
              </a:rPr>
              <a:t>min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5" name="Ovaal 104"/>
          <p:cNvSpPr/>
          <p:nvPr/>
        </p:nvSpPr>
        <p:spPr>
          <a:xfrm>
            <a:off x="8634139" y="3415179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Ovaal 105"/>
          <p:cNvSpPr/>
          <p:nvPr/>
        </p:nvSpPr>
        <p:spPr>
          <a:xfrm>
            <a:off x="10070945" y="3396491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V="1">
            <a:off x="8688848" y="3588081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V="1">
            <a:off x="10132068" y="3578582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9" name="Ovaal 108"/>
          <p:cNvSpPr/>
          <p:nvPr/>
        </p:nvSpPr>
        <p:spPr>
          <a:xfrm>
            <a:off x="6796198" y="3267023"/>
            <a:ext cx="514577" cy="35970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eraccolade 2"/>
          <p:cNvSpPr/>
          <p:nvPr/>
        </p:nvSpPr>
        <p:spPr>
          <a:xfrm rot="5400000">
            <a:off x="9220224" y="5399373"/>
            <a:ext cx="436983" cy="14228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8471313" y="6408335"/>
            <a:ext cx="1957587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400" dirty="0" err="1"/>
              <a:t>productie-overschot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2154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Overschot kost (belasting)geld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77800" lvl="1" indent="0">
              <a:buNone/>
            </a:pPr>
            <a:r>
              <a:rPr lang="nl-NL" sz="1700" dirty="0" err="1"/>
              <a:t>Q</a:t>
            </a:r>
            <a:r>
              <a:rPr lang="nl-NL" sz="1700" baseline="-25000" dirty="0" err="1"/>
              <a:t>v</a:t>
            </a:r>
            <a:r>
              <a:rPr lang="nl-NL" sz="1700" dirty="0"/>
              <a:t> = -P + 100</a:t>
            </a:r>
          </a:p>
          <a:p>
            <a:pPr marL="177800" lvl="1" indent="0">
              <a:buNone/>
            </a:pPr>
            <a:r>
              <a:rPr lang="nl-NL" sz="1700" dirty="0" err="1"/>
              <a:t>Q</a:t>
            </a:r>
            <a:r>
              <a:rPr lang="nl-NL" sz="1700" baseline="-25000" dirty="0" err="1"/>
              <a:t>a</a:t>
            </a:r>
            <a:r>
              <a:rPr lang="nl-NL" sz="1700" dirty="0"/>
              <a:t> = 2P - 40</a:t>
            </a:r>
          </a:p>
          <a:p>
            <a:pPr marL="177800" indent="0">
              <a:buNone/>
            </a:pPr>
            <a:r>
              <a:rPr lang="nl-NL" sz="1700" dirty="0"/>
              <a:t>Evenwichtsprijs € 0,47</a:t>
            </a:r>
          </a:p>
          <a:p>
            <a:pPr marL="177800" indent="0">
              <a:buNone/>
            </a:pPr>
            <a:r>
              <a:rPr lang="nl-NL" sz="1700" dirty="0"/>
              <a:t>Minimumprijs € 0,60</a:t>
            </a:r>
          </a:p>
          <a:p>
            <a:pPr marL="36195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1700" dirty="0"/>
              <a:t>Bij deze minimumprijs geldt: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1700" dirty="0"/>
              <a:t>	</a:t>
            </a:r>
            <a:r>
              <a:rPr lang="nl-NL" sz="1700" dirty="0" err="1"/>
              <a:t>Q</a:t>
            </a:r>
            <a:r>
              <a:rPr lang="nl-NL" sz="1700" baseline="-25000" dirty="0" err="1"/>
              <a:t>v</a:t>
            </a:r>
            <a:r>
              <a:rPr lang="nl-NL" sz="1700" dirty="0"/>
              <a:t> = 40.000 stuks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1700" dirty="0"/>
              <a:t>	</a:t>
            </a:r>
            <a:r>
              <a:rPr lang="nl-NL" sz="1700" dirty="0" err="1"/>
              <a:t>Q</a:t>
            </a:r>
            <a:r>
              <a:rPr lang="nl-NL" sz="1700" baseline="-25000" dirty="0" err="1"/>
              <a:t>a</a:t>
            </a:r>
            <a:r>
              <a:rPr lang="nl-NL" sz="1700" dirty="0"/>
              <a:t> = 80.000 stuks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1700" dirty="0"/>
              <a:t>Aanbodoverschot = 40.000 </a:t>
            </a:r>
            <a:r>
              <a:rPr lang="nl-NL" sz="1700" dirty="0" smtClean="0"/>
              <a:t>stuks</a:t>
            </a:r>
          </a:p>
          <a:p>
            <a:pPr marL="0" lvl="1" indent="0">
              <a:buNone/>
              <a:tabLst>
                <a:tab pos="361950" algn="l"/>
              </a:tabLst>
            </a:pPr>
            <a:endParaRPr lang="nl-NL" sz="900" dirty="0"/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1900" dirty="0" smtClean="0"/>
              <a:t>Dit </a:t>
            </a:r>
            <a:r>
              <a:rPr lang="nl-NL" sz="1900" dirty="0"/>
              <a:t>overschot moet worden opgekocht (er was de boeren een minimaal bedrag per product gegarandeerd!)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1900" dirty="0"/>
              <a:t>tegen </a:t>
            </a:r>
            <a:r>
              <a:rPr lang="nl-NL" sz="1900" dirty="0" smtClean="0"/>
              <a:t>de beloofde € </a:t>
            </a:r>
            <a:r>
              <a:rPr lang="nl-NL" sz="1900" dirty="0"/>
              <a:t>0,60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1900" b="1" dirty="0"/>
              <a:t>Totale kosten</a:t>
            </a:r>
            <a:r>
              <a:rPr lang="nl-NL" sz="1900" dirty="0"/>
              <a:t>: </a:t>
            </a:r>
            <a:br>
              <a:rPr lang="nl-NL" sz="1900" dirty="0"/>
            </a:br>
            <a:r>
              <a:rPr lang="nl-NL" sz="1900" dirty="0"/>
              <a:t>40.000 </a:t>
            </a:r>
            <a:r>
              <a:rPr lang="nl-NL" sz="1900" dirty="0" smtClean="0"/>
              <a:t>× € 0,60 </a:t>
            </a:r>
            <a:r>
              <a:rPr lang="nl-NL" sz="1900" dirty="0"/>
              <a:t>= </a:t>
            </a:r>
            <a:r>
              <a:rPr lang="nl-NL" sz="1900" dirty="0" smtClean="0"/>
              <a:t>€ 24.000</a:t>
            </a:r>
            <a:endParaRPr lang="nl-NL" sz="1900" dirty="0"/>
          </a:p>
        </p:txBody>
      </p:sp>
      <p:sp>
        <p:nvSpPr>
          <p:cNvPr id="72" name="Tekstvak 71"/>
          <p:cNvSpPr txBox="1"/>
          <p:nvPr/>
        </p:nvSpPr>
        <p:spPr>
          <a:xfrm rot="16200000">
            <a:off x="5364840" y="2347324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 (in centen)</a:t>
            </a:r>
          </a:p>
        </p:txBody>
      </p:sp>
      <p:sp>
        <p:nvSpPr>
          <p:cNvPr id="73" name="Afgeronde rechthoek 72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694352" y="3480642"/>
            <a:ext cx="1441448" cy="2088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>
            <a:off x="7248128" y="206084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7248128" y="276652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7248128" y="347220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>
            <a:off x="7248128" y="417788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7248128" y="488356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/>
          <p:cNvCxnSpPr/>
          <p:nvPr/>
        </p:nvCxnSpPr>
        <p:spPr>
          <a:xfrm>
            <a:off x="796820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/>
          <p:cNvCxnSpPr/>
          <p:nvPr/>
        </p:nvCxnSpPr>
        <p:spPr>
          <a:xfrm>
            <a:off x="868828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/>
          <p:cNvCxnSpPr/>
          <p:nvPr/>
        </p:nvCxnSpPr>
        <p:spPr>
          <a:xfrm>
            <a:off x="940836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/>
          <p:cNvCxnSpPr/>
          <p:nvPr/>
        </p:nvCxnSpPr>
        <p:spPr>
          <a:xfrm>
            <a:off x="1012844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>
            <a:off x="10848528" y="206084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vak 83"/>
          <p:cNvSpPr txBox="1"/>
          <p:nvPr/>
        </p:nvSpPr>
        <p:spPr>
          <a:xfrm>
            <a:off x="8941280" y="602711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85" name="Tekstvak 84"/>
          <p:cNvSpPr txBox="1"/>
          <p:nvPr/>
        </p:nvSpPr>
        <p:spPr>
          <a:xfrm rot="16200000">
            <a:off x="5809907" y="2713461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 (in centen)</a:t>
            </a:r>
          </a:p>
        </p:txBody>
      </p:sp>
      <p:sp>
        <p:nvSpPr>
          <p:cNvPr id="86" name="Tekstvak 85"/>
          <p:cNvSpPr txBox="1"/>
          <p:nvPr/>
        </p:nvSpPr>
        <p:spPr>
          <a:xfrm>
            <a:off x="6849935" y="471311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6849935" y="329581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6849935" y="261966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6736121" y="190888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7760135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91" name="Tekstvak 90"/>
          <p:cNvSpPr txBox="1"/>
          <p:nvPr/>
        </p:nvSpPr>
        <p:spPr>
          <a:xfrm>
            <a:off x="849355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921363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9933719" y="56214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10581791" y="562149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cxnSp>
        <p:nvCxnSpPr>
          <p:cNvPr id="95" name="Rechte verbindingslijn 94"/>
          <p:cNvCxnSpPr/>
          <p:nvPr/>
        </p:nvCxnSpPr>
        <p:spPr>
          <a:xfrm>
            <a:off x="7248128" y="2060848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6" name="Rechthoek 95"/>
          <p:cNvSpPr/>
          <p:nvPr/>
        </p:nvSpPr>
        <p:spPr>
          <a:xfrm>
            <a:off x="7540437" y="209272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97" name="Rechte verbindingslijn 96"/>
          <p:cNvCxnSpPr/>
          <p:nvPr/>
        </p:nvCxnSpPr>
        <p:spPr>
          <a:xfrm flipV="1">
            <a:off x="7262227" y="3131676"/>
            <a:ext cx="3577917" cy="17518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8" name="Rechthoek 97"/>
          <p:cNvSpPr/>
          <p:nvPr/>
        </p:nvSpPr>
        <p:spPr>
          <a:xfrm>
            <a:off x="10344472" y="286164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99" name="Rechte verbindingslijn 98"/>
          <p:cNvCxnSpPr/>
          <p:nvPr/>
        </p:nvCxnSpPr>
        <p:spPr>
          <a:xfrm>
            <a:off x="7279797" y="3974102"/>
            <a:ext cx="1776311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Ovaal 99"/>
          <p:cNvSpPr/>
          <p:nvPr/>
        </p:nvSpPr>
        <p:spPr>
          <a:xfrm>
            <a:off x="9126834" y="3907289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01" name="Rechte verbindingslijn 100"/>
          <p:cNvCxnSpPr/>
          <p:nvPr/>
        </p:nvCxnSpPr>
        <p:spPr>
          <a:xfrm>
            <a:off x="7248128" y="206084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Rechte verbindingslijn 101"/>
          <p:cNvCxnSpPr/>
          <p:nvPr/>
        </p:nvCxnSpPr>
        <p:spPr>
          <a:xfrm flipH="1">
            <a:off x="7248128" y="558924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Tekstvak 102"/>
          <p:cNvSpPr txBox="1"/>
          <p:nvPr/>
        </p:nvSpPr>
        <p:spPr>
          <a:xfrm>
            <a:off x="6849935" y="401169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cxnSp>
        <p:nvCxnSpPr>
          <p:cNvPr id="104" name="Rechte verbindingslijn 103"/>
          <p:cNvCxnSpPr/>
          <p:nvPr/>
        </p:nvCxnSpPr>
        <p:spPr>
          <a:xfrm flipV="1">
            <a:off x="7276325" y="3472434"/>
            <a:ext cx="3384376" cy="23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5" name="Rechthoek 104"/>
          <p:cNvSpPr/>
          <p:nvPr/>
        </p:nvSpPr>
        <p:spPr>
          <a:xfrm>
            <a:off x="10579152" y="3262208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P</a:t>
            </a:r>
            <a:r>
              <a:rPr lang="nl-NL" baseline="-25000" dirty="0" err="1">
                <a:solidFill>
                  <a:schemeClr val="bg1"/>
                </a:solidFill>
              </a:rPr>
              <a:t>min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6" name="Ovaal 105"/>
          <p:cNvSpPr/>
          <p:nvPr/>
        </p:nvSpPr>
        <p:spPr>
          <a:xfrm>
            <a:off x="8634139" y="3415179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Ovaal 106"/>
          <p:cNvSpPr/>
          <p:nvPr/>
        </p:nvSpPr>
        <p:spPr>
          <a:xfrm>
            <a:off x="10070945" y="3396491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8" name="Rechte verbindingslijn 107"/>
          <p:cNvCxnSpPr/>
          <p:nvPr/>
        </p:nvCxnSpPr>
        <p:spPr>
          <a:xfrm flipV="1">
            <a:off x="8688848" y="3588081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/>
          <p:nvPr/>
        </p:nvCxnSpPr>
        <p:spPr>
          <a:xfrm flipV="1">
            <a:off x="10132068" y="3578582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0" name="Ovaal 109"/>
          <p:cNvSpPr/>
          <p:nvPr/>
        </p:nvSpPr>
        <p:spPr>
          <a:xfrm>
            <a:off x="6796198" y="3267023"/>
            <a:ext cx="514577" cy="35970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eraccolade 110"/>
          <p:cNvSpPr/>
          <p:nvPr/>
        </p:nvSpPr>
        <p:spPr>
          <a:xfrm rot="5400000">
            <a:off x="9220224" y="5399373"/>
            <a:ext cx="436983" cy="14228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Tekstvak 111"/>
          <p:cNvSpPr txBox="1"/>
          <p:nvPr/>
        </p:nvSpPr>
        <p:spPr>
          <a:xfrm>
            <a:off x="8471313" y="6408335"/>
            <a:ext cx="1957587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400" dirty="0" err="1"/>
              <a:t>productie-overschot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35170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Randvoorwaarden minimumprijs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/>
              <a:t>Aanbodoverschot:</a:t>
            </a:r>
          </a:p>
          <a:p>
            <a:pPr lvl="1"/>
            <a:r>
              <a:rPr lang="nl-NL" sz="2000" dirty="0"/>
              <a:t>vernietigen (“doordraaien”)</a:t>
            </a:r>
          </a:p>
          <a:p>
            <a:pPr lvl="1"/>
            <a:r>
              <a:rPr lang="nl-NL" sz="2000" dirty="0"/>
              <a:t>dumpen (ver) buiten je afzetgebied</a:t>
            </a:r>
            <a:br>
              <a:rPr lang="nl-NL" sz="2000" dirty="0"/>
            </a:br>
            <a:r>
              <a:rPr lang="nl-NL" sz="2000" dirty="0"/>
              <a:t>(of: exporteren met exportsubsidie)</a:t>
            </a:r>
          </a:p>
          <a:p>
            <a:pPr marL="57150" indent="0">
              <a:buNone/>
            </a:pPr>
            <a:endParaRPr lang="nl-NL" sz="700" dirty="0"/>
          </a:p>
          <a:p>
            <a:pPr marL="57150" indent="0">
              <a:buNone/>
            </a:pPr>
            <a:r>
              <a:rPr lang="nl-NL" sz="2200" dirty="0"/>
              <a:t>Bovendien:</a:t>
            </a:r>
          </a:p>
          <a:p>
            <a:r>
              <a:rPr lang="nl-NL" dirty="0"/>
              <a:t>Buitenlandse producten niet toelaten op je markt (met invoerheffingen)</a:t>
            </a:r>
          </a:p>
          <a:p>
            <a:r>
              <a:rPr lang="nl-NL" dirty="0"/>
              <a:t>Productie-uitbreiding van je eigen producenten aan banden leggen (bijv. melkquota)</a:t>
            </a:r>
          </a:p>
        </p:txBody>
      </p:sp>
    </p:spTree>
    <p:extLst>
      <p:ext uri="{BB962C8B-B14F-4D97-AF65-F5344CB8AC3E}">
        <p14:creationId xmlns:p14="http://schemas.microsoft.com/office/powerpoint/2010/main" val="5749798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nomielokaal havo">
  <a:themeElements>
    <a:clrScheme name="Econloka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0603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havo" id="{7EE3C453-B8FA-4545-AE52-74E5982772BF}" vid="{272075D8-224F-4D71-A158-7037FE08C6B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havo</Template>
  <TotalTime>20212</TotalTime>
  <Words>917</Words>
  <Application>Microsoft Office PowerPoint</Application>
  <PresentationFormat>Breedbeeld</PresentationFormat>
  <Paragraphs>327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Wingdings</vt:lpstr>
      <vt:lpstr>Wingdings 3</vt:lpstr>
      <vt:lpstr>Economielokaal havo</vt:lpstr>
      <vt:lpstr>Ingrijpen in de prijs</vt:lpstr>
      <vt:lpstr>waar</vt:lpstr>
      <vt:lpstr>Volkomen concurrentie herhaling</vt:lpstr>
      <vt:lpstr>minimumprijs</vt:lpstr>
      <vt:lpstr>EU landbouwbeleid: minimumprijs</vt:lpstr>
      <vt:lpstr>Minimumprijs</vt:lpstr>
      <vt:lpstr>overschotten</vt:lpstr>
      <vt:lpstr>Overschot kost (belasting)geld</vt:lpstr>
      <vt:lpstr>Randvoorwaarden minimumprijs</vt:lpstr>
      <vt:lpstr>Gevolgen minimumprijs</vt:lpstr>
      <vt:lpstr>Verwerkingsopgave</vt:lpstr>
      <vt:lpstr>uitwerking</vt:lpstr>
      <vt:lpstr>uitwerking</vt:lpstr>
      <vt:lpstr>uitwerking</vt:lpstr>
      <vt:lpstr>maximumprijs</vt:lpstr>
      <vt:lpstr>Sociale huurwoningen</vt:lpstr>
      <vt:lpstr>oplossingen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Consumentensurplus</dc:title>
  <dc:creator>Paul</dc:creator>
  <cp:lastModifiedBy>pbloemers</cp:lastModifiedBy>
  <cp:revision>111</cp:revision>
  <dcterms:created xsi:type="dcterms:W3CDTF">2011-11-07T19:45:01Z</dcterms:created>
  <dcterms:modified xsi:type="dcterms:W3CDTF">2016-10-28T09:12:07Z</dcterms:modified>
</cp:coreProperties>
</file>