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603"/>
    <a:srgbClr val="4F81BD"/>
    <a:srgbClr val="FFB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75" d="100"/>
          <a:sy n="75" d="100"/>
        </p:scale>
        <p:origin x="1032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53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5DB77-00BB-4EA6-8F72-6F88541455DE}" type="datetimeFigureOut">
              <a:rPr lang="nl-NL" smtClean="0"/>
              <a:t>1-11-2016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DCFAB-9A4C-458B-AFAE-8EFD3143C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463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8" y="2728847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48"/>
            <a:ext cx="9248288" cy="2062065"/>
          </a:xfrm>
        </p:spPr>
        <p:txBody>
          <a:bodyPr anchor="b">
            <a:normAutofit/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545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32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016538" y="2757740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48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8" y="1783699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b="1" dirty="0" smtClean="0">
                <a:solidFill>
                  <a:schemeClr val="bg1"/>
                </a:solidFill>
              </a:rPr>
              <a:t>Economielokaal.nl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599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6889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04652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4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023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9401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delen +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Afgeronde rechthoek 4"/>
          <p:cNvSpPr/>
          <p:nvPr userDrawn="1"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167830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7326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161409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8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4" y="2777066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409670156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76499842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8" y="-2"/>
            <a:ext cx="1368490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vwo</a:t>
            </a:r>
            <a:endParaRPr lang="nl-NL" sz="1200" dirty="0"/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0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havo</a:t>
            </a:r>
            <a:endParaRPr lang="nl-NL" sz="1200" dirty="0"/>
          </a:p>
        </p:txBody>
      </p:sp>
      <p:sp>
        <p:nvSpPr>
          <p:cNvPr id="28" name="Rechthoek 27"/>
          <p:cNvSpPr/>
          <p:nvPr/>
        </p:nvSpPr>
        <p:spPr>
          <a:xfrm>
            <a:off x="7623966" y="1933"/>
            <a:ext cx="1368490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mavo</a:t>
            </a:r>
            <a:endParaRPr lang="nl-NL" sz="1200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2" y="352114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56889"/>
            <a:ext cx="9164638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07419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6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600" dirty="0" smtClean="0"/>
              <a:t>havo.economielokaal.nl</a:t>
            </a:r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6" y="2382889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7" y="1864570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2" y="1551647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0" y="1341366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6" y="1200575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357789" y="-33113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solidFill>
                  <a:schemeClr val="tx1"/>
                </a:solidFill>
              </a:rPr>
              <a:t>&gt;&gt;</a:t>
            </a:r>
            <a:endParaRPr lang="nl-NL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998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1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Wanneer er maar één aanbieder is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monopolist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38717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Vrije vorm 73"/>
          <p:cNvSpPr/>
          <p:nvPr/>
        </p:nvSpPr>
        <p:spPr>
          <a:xfrm>
            <a:off x="7248525" y="2238375"/>
            <a:ext cx="1444625" cy="1412875"/>
          </a:xfrm>
          <a:custGeom>
            <a:avLst/>
            <a:gdLst>
              <a:gd name="connsiteX0" fmla="*/ 0 w 1444625"/>
              <a:gd name="connsiteY0" fmla="*/ 0 h 1412875"/>
              <a:gd name="connsiteX1" fmla="*/ 9525 w 1444625"/>
              <a:gd name="connsiteY1" fmla="*/ 1412875 h 1412875"/>
              <a:gd name="connsiteX2" fmla="*/ 1444625 w 1444625"/>
              <a:gd name="connsiteY2" fmla="*/ 1412875 h 1412875"/>
              <a:gd name="connsiteX3" fmla="*/ 0 w 1444625"/>
              <a:gd name="connsiteY3" fmla="*/ 0 h 141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4625" h="1412875">
                <a:moveTo>
                  <a:pt x="0" y="0"/>
                </a:moveTo>
                <a:lnTo>
                  <a:pt x="9525" y="1412875"/>
                </a:lnTo>
                <a:lnTo>
                  <a:pt x="1444625" y="14128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Rechthoek 71"/>
          <p:cNvSpPr/>
          <p:nvPr/>
        </p:nvSpPr>
        <p:spPr>
          <a:xfrm>
            <a:off x="7261744" y="3650943"/>
            <a:ext cx="1434928" cy="521764"/>
          </a:xfrm>
          <a:prstGeom prst="rect">
            <a:avLst/>
          </a:prstGeom>
          <a:gradFill flip="none" rotWithShape="1">
            <a:lin ang="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 smtClean="0"/>
              <a:t>Op een markt met een monopolist is gegeven dat de vraaglijn naar het product luidt:</a:t>
            </a:r>
            <a:br>
              <a:rPr lang="nl-NL" sz="1600" dirty="0" smtClean="0"/>
            </a:br>
            <a:r>
              <a:rPr lang="nl-NL" sz="1800" dirty="0" err="1" smtClean="0"/>
              <a:t>Q</a:t>
            </a:r>
            <a:r>
              <a:rPr lang="nl-NL" sz="1800" baseline="-25000" dirty="0" err="1" smtClean="0"/>
              <a:t>v</a:t>
            </a:r>
            <a:r>
              <a:rPr lang="nl-NL" sz="1800" dirty="0" smtClean="0"/>
              <a:t> = - 0,5P + 500</a:t>
            </a:r>
          </a:p>
          <a:p>
            <a:pPr marL="0" indent="0">
              <a:buNone/>
            </a:pPr>
            <a:r>
              <a:rPr lang="nl-NL" sz="1600" dirty="0" smtClean="0"/>
              <a:t>Van de kosten van de producent is bekend dat:</a:t>
            </a:r>
            <a:br>
              <a:rPr lang="nl-NL" sz="1600" dirty="0" smtClean="0"/>
            </a:br>
            <a:r>
              <a:rPr lang="nl-NL" sz="1800" dirty="0" smtClean="0"/>
              <a:t>GVK = € 200</a:t>
            </a:r>
            <a:br>
              <a:rPr lang="nl-NL" sz="1800" dirty="0" smtClean="0"/>
            </a:br>
            <a:r>
              <a:rPr lang="nl-NL" sz="1800" dirty="0" smtClean="0"/>
              <a:t>TCK = € 50 </a:t>
            </a:r>
            <a:r>
              <a:rPr lang="nl-NL" sz="1800" dirty="0" err="1" smtClean="0"/>
              <a:t>mln</a:t>
            </a:r>
            <a:endParaRPr lang="nl-NL" sz="1800" dirty="0" smtClean="0"/>
          </a:p>
          <a:p>
            <a:pPr marL="0" indent="0">
              <a:buNone/>
            </a:pPr>
            <a:endParaRPr lang="nl-NL" sz="400" dirty="0" smtClean="0"/>
          </a:p>
          <a:p>
            <a:r>
              <a:rPr lang="nl-NL" sz="1800" dirty="0" smtClean="0"/>
              <a:t>Teken </a:t>
            </a:r>
            <a:r>
              <a:rPr lang="nl-NL" sz="1600" dirty="0" smtClean="0"/>
              <a:t>(in die volgorde)</a:t>
            </a:r>
            <a:r>
              <a:rPr lang="nl-NL" sz="1800" dirty="0" smtClean="0"/>
              <a:t> GO, MO, MK, GTK</a:t>
            </a:r>
          </a:p>
          <a:p>
            <a:r>
              <a:rPr lang="nl-NL" sz="1800" dirty="0" smtClean="0"/>
              <a:t>Geef het BEP aan in de grafiek</a:t>
            </a:r>
          </a:p>
          <a:p>
            <a:r>
              <a:rPr lang="nl-NL" sz="1800" dirty="0" smtClean="0"/>
              <a:t>Bij hoeveel producten haalt het bedrijf maximale winst?</a:t>
            </a:r>
          </a:p>
          <a:p>
            <a:r>
              <a:rPr lang="nl-NL" sz="1800" dirty="0" smtClean="0"/>
              <a:t>Arceer:</a:t>
            </a:r>
          </a:p>
          <a:p>
            <a:pPr lvl="1"/>
            <a:r>
              <a:rPr lang="nl-NL" sz="1600" dirty="0" smtClean="0"/>
              <a:t>De maximale winst</a:t>
            </a:r>
          </a:p>
          <a:p>
            <a:pPr lvl="1"/>
            <a:r>
              <a:rPr lang="nl-NL" sz="1600" dirty="0" smtClean="0"/>
              <a:t>Het consumentensurplus</a:t>
            </a:r>
            <a:endParaRPr lang="nl-NL" sz="1600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7248128" y="2233668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flipH="1">
            <a:off x="7248128" y="5762060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248128" y="2233668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248128" y="293934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248128" y="364502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248128" y="435070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248128" y="5056380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96820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68828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40836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12844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084852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6734449" y="490729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734449" y="418721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734449" y="3483157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734449" y="278177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620636" y="207099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7713696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100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842962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200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914970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300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986978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400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10583171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500</a:t>
            </a:r>
            <a:endParaRPr lang="nl-NL" sz="1600" dirty="0">
              <a:solidFill>
                <a:schemeClr val="bg1"/>
              </a:solidFill>
            </a:endParaRPr>
          </a:p>
        </p:txBody>
      </p:sp>
      <p:cxnSp>
        <p:nvCxnSpPr>
          <p:cNvPr id="26" name="Rechte verbindingslijn 25"/>
          <p:cNvCxnSpPr/>
          <p:nvPr/>
        </p:nvCxnSpPr>
        <p:spPr>
          <a:xfrm>
            <a:off x="7248128" y="2233668"/>
            <a:ext cx="3600400" cy="35283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kstvak 26"/>
          <p:cNvSpPr txBox="1"/>
          <p:nvPr/>
        </p:nvSpPr>
        <p:spPr>
          <a:xfrm>
            <a:off x="8941280" y="6199931"/>
            <a:ext cx="2188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6439834" y="25001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€</a:t>
            </a:r>
            <a:endParaRPr lang="nl-NL" sz="1600" dirty="0">
              <a:solidFill>
                <a:schemeClr val="bg1"/>
              </a:solidFill>
            </a:endParaRPr>
          </a:p>
        </p:txBody>
      </p:sp>
      <p:cxnSp>
        <p:nvCxnSpPr>
          <p:cNvPr id="29" name="Rechte verbindingslijn 28"/>
          <p:cNvCxnSpPr>
            <a:stCxn id="20" idx="3"/>
          </p:cNvCxnSpPr>
          <p:nvPr/>
        </p:nvCxnSpPr>
        <p:spPr>
          <a:xfrm>
            <a:off x="7260555" y="2240267"/>
            <a:ext cx="1969170" cy="386703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" name="Rechthoek 29"/>
          <p:cNvSpPr/>
          <p:nvPr/>
        </p:nvSpPr>
        <p:spPr>
          <a:xfrm>
            <a:off x="8903805" y="5387191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MO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1" name="Rechthoek 30"/>
          <p:cNvSpPr/>
          <p:nvPr/>
        </p:nvSpPr>
        <p:spPr>
          <a:xfrm>
            <a:off x="10542680" y="5245849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GO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2" name="Rechthoek 41"/>
          <p:cNvSpPr/>
          <p:nvPr/>
        </p:nvSpPr>
        <p:spPr>
          <a:xfrm>
            <a:off x="850688" y="6434182"/>
            <a:ext cx="2322650" cy="20398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Rechthoek 42"/>
          <p:cNvSpPr/>
          <p:nvPr/>
        </p:nvSpPr>
        <p:spPr>
          <a:xfrm>
            <a:off x="852068" y="6434301"/>
            <a:ext cx="2322650" cy="203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Tekstvak 43"/>
          <p:cNvSpPr txBox="1"/>
          <p:nvPr/>
        </p:nvSpPr>
        <p:spPr>
          <a:xfrm>
            <a:off x="2519656" y="6384462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9 </a:t>
            </a:r>
            <a:r>
              <a:rPr lang="nl-NL" sz="1400" dirty="0" smtClean="0"/>
              <a:t>min.</a:t>
            </a:r>
            <a:endParaRPr lang="nl-NL" sz="1400" dirty="0"/>
          </a:p>
        </p:txBody>
      </p:sp>
      <p:sp>
        <p:nvSpPr>
          <p:cNvPr id="45" name="Tekstvak 44"/>
          <p:cNvSpPr txBox="1"/>
          <p:nvPr/>
        </p:nvSpPr>
        <p:spPr>
          <a:xfrm>
            <a:off x="1401578" y="6382287"/>
            <a:ext cx="1138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Tijd voorbij.</a:t>
            </a:r>
            <a:endParaRPr lang="nl-NL" sz="1400" dirty="0"/>
          </a:p>
        </p:txBody>
      </p:sp>
      <p:cxnSp>
        <p:nvCxnSpPr>
          <p:cNvPr id="46" name="Rechte verbindingslijn 45"/>
          <p:cNvCxnSpPr/>
          <p:nvPr/>
        </p:nvCxnSpPr>
        <p:spPr>
          <a:xfrm flipV="1">
            <a:off x="7257653" y="5056380"/>
            <a:ext cx="3578537" cy="49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Rechthoek 46"/>
          <p:cNvSpPr/>
          <p:nvPr/>
        </p:nvSpPr>
        <p:spPr>
          <a:xfrm>
            <a:off x="10542680" y="4814669"/>
            <a:ext cx="11785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GVK = MK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49" name="Ovaal 48"/>
          <p:cNvSpPr/>
          <p:nvPr/>
        </p:nvSpPr>
        <p:spPr>
          <a:xfrm>
            <a:off x="7914208" y="3207679"/>
            <a:ext cx="108000" cy="108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Ovaal 49"/>
          <p:cNvSpPr/>
          <p:nvPr/>
        </p:nvSpPr>
        <p:spPr>
          <a:xfrm>
            <a:off x="8642673" y="4133215"/>
            <a:ext cx="108000" cy="108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Ovaal 50"/>
          <p:cNvSpPr/>
          <p:nvPr/>
        </p:nvSpPr>
        <p:spPr>
          <a:xfrm>
            <a:off x="9362753" y="4497200"/>
            <a:ext cx="108000" cy="108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Ovaal 51"/>
          <p:cNvSpPr/>
          <p:nvPr/>
        </p:nvSpPr>
        <p:spPr>
          <a:xfrm>
            <a:off x="10074448" y="4690275"/>
            <a:ext cx="108000" cy="108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Vrije vorm 53"/>
          <p:cNvSpPr/>
          <p:nvPr/>
        </p:nvSpPr>
        <p:spPr>
          <a:xfrm>
            <a:off x="7629525" y="2362200"/>
            <a:ext cx="3124200" cy="2438400"/>
          </a:xfrm>
          <a:custGeom>
            <a:avLst/>
            <a:gdLst>
              <a:gd name="connsiteX0" fmla="*/ 0 w 3124200"/>
              <a:gd name="connsiteY0" fmla="*/ 0 h 2438400"/>
              <a:gd name="connsiteX1" fmla="*/ 342900 w 3124200"/>
              <a:gd name="connsiteY1" fmla="*/ 895350 h 2438400"/>
              <a:gd name="connsiteX2" fmla="*/ 1057275 w 3124200"/>
              <a:gd name="connsiteY2" fmla="*/ 1819275 h 2438400"/>
              <a:gd name="connsiteX3" fmla="*/ 1771650 w 3124200"/>
              <a:gd name="connsiteY3" fmla="*/ 2200275 h 2438400"/>
              <a:gd name="connsiteX4" fmla="*/ 2524125 w 3124200"/>
              <a:gd name="connsiteY4" fmla="*/ 2381250 h 2438400"/>
              <a:gd name="connsiteX5" fmla="*/ 3124200 w 3124200"/>
              <a:gd name="connsiteY5" fmla="*/ 24384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4200" h="2438400">
                <a:moveTo>
                  <a:pt x="0" y="0"/>
                </a:moveTo>
                <a:cubicBezTo>
                  <a:pt x="83344" y="296069"/>
                  <a:pt x="166688" y="592138"/>
                  <a:pt x="342900" y="895350"/>
                </a:cubicBezTo>
                <a:cubicBezTo>
                  <a:pt x="519113" y="1198563"/>
                  <a:pt x="819150" y="1601788"/>
                  <a:pt x="1057275" y="1819275"/>
                </a:cubicBezTo>
                <a:cubicBezTo>
                  <a:pt x="1295400" y="2036763"/>
                  <a:pt x="1527175" y="2106613"/>
                  <a:pt x="1771650" y="2200275"/>
                </a:cubicBezTo>
                <a:cubicBezTo>
                  <a:pt x="2016125" y="2293937"/>
                  <a:pt x="2298700" y="2341563"/>
                  <a:pt x="2524125" y="2381250"/>
                </a:cubicBezTo>
                <a:cubicBezTo>
                  <a:pt x="2749550" y="2420938"/>
                  <a:pt x="2936875" y="2429669"/>
                  <a:pt x="3124200" y="24384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Rechthoek 54"/>
          <p:cNvSpPr/>
          <p:nvPr/>
        </p:nvSpPr>
        <p:spPr>
          <a:xfrm>
            <a:off x="10651947" y="4541747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GTK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6" name="5-puntige ster 55"/>
          <p:cNvSpPr/>
          <p:nvPr/>
        </p:nvSpPr>
        <p:spPr>
          <a:xfrm>
            <a:off x="4541373" y="4028892"/>
            <a:ext cx="308398" cy="281649"/>
          </a:xfrm>
          <a:prstGeom prst="star5">
            <a:avLst/>
          </a:prstGeom>
          <a:solidFill>
            <a:srgbClr val="00B050">
              <a:alpha val="6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5-puntige ster 56"/>
          <p:cNvSpPr/>
          <p:nvPr/>
        </p:nvSpPr>
        <p:spPr>
          <a:xfrm>
            <a:off x="9534114" y="4497406"/>
            <a:ext cx="308398" cy="281649"/>
          </a:xfrm>
          <a:prstGeom prst="star5">
            <a:avLst/>
          </a:prstGeom>
          <a:solidFill>
            <a:srgbClr val="00B050">
              <a:alpha val="6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8" name="Rechte verbindingslijn 57"/>
          <p:cNvCxnSpPr>
            <a:endCxn id="22" idx="0"/>
          </p:cNvCxnSpPr>
          <p:nvPr/>
        </p:nvCxnSpPr>
        <p:spPr>
          <a:xfrm flipH="1">
            <a:off x="8692675" y="5139857"/>
            <a:ext cx="3998" cy="628894"/>
          </a:xfrm>
          <a:prstGeom prst="line">
            <a:avLst/>
          </a:prstGeom>
          <a:ln w="2222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5-puntige ster 58"/>
          <p:cNvSpPr/>
          <p:nvPr/>
        </p:nvSpPr>
        <p:spPr>
          <a:xfrm>
            <a:off x="8542474" y="4897099"/>
            <a:ext cx="308398" cy="281649"/>
          </a:xfrm>
          <a:prstGeom prst="star5">
            <a:avLst/>
          </a:prstGeom>
          <a:solidFill>
            <a:srgbClr val="C00000">
              <a:alpha val="6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Rechthoek 59"/>
          <p:cNvSpPr/>
          <p:nvPr/>
        </p:nvSpPr>
        <p:spPr>
          <a:xfrm>
            <a:off x="8531483" y="5966361"/>
            <a:ext cx="3850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 smtClean="0">
                <a:solidFill>
                  <a:srgbClr val="760603"/>
                </a:solidFill>
              </a:rPr>
              <a:t>Q*</a:t>
            </a:r>
            <a:endParaRPr lang="nl-NL" sz="1200" b="1" dirty="0">
              <a:solidFill>
                <a:srgbClr val="760603"/>
              </a:solidFill>
            </a:endParaRPr>
          </a:p>
        </p:txBody>
      </p:sp>
      <p:cxnSp>
        <p:nvCxnSpPr>
          <p:cNvPr id="62" name="Rechte verbindingslijn 61"/>
          <p:cNvCxnSpPr/>
          <p:nvPr/>
        </p:nvCxnSpPr>
        <p:spPr>
          <a:xfrm>
            <a:off x="8696673" y="3724275"/>
            <a:ext cx="0" cy="2001604"/>
          </a:xfrm>
          <a:prstGeom prst="line">
            <a:avLst/>
          </a:prstGeom>
          <a:ln w="25400"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3" name="Ovaal 62"/>
          <p:cNvSpPr/>
          <p:nvPr/>
        </p:nvSpPr>
        <p:spPr>
          <a:xfrm>
            <a:off x="8652524" y="3607913"/>
            <a:ext cx="108000" cy="108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4" name="Rechte verbindingslijn 63"/>
          <p:cNvCxnSpPr>
            <a:endCxn id="18" idx="3"/>
          </p:cNvCxnSpPr>
          <p:nvPr/>
        </p:nvCxnSpPr>
        <p:spPr>
          <a:xfrm flipH="1">
            <a:off x="7260555" y="3652388"/>
            <a:ext cx="1291445" cy="46"/>
          </a:xfrm>
          <a:prstGeom prst="line">
            <a:avLst/>
          </a:prstGeom>
          <a:ln w="25400"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7" name="Rechthoek 66"/>
          <p:cNvSpPr/>
          <p:nvPr/>
        </p:nvSpPr>
        <p:spPr>
          <a:xfrm>
            <a:off x="6360030" y="3513888"/>
            <a:ext cx="5325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 smtClean="0">
                <a:solidFill>
                  <a:srgbClr val="760603"/>
                </a:solidFill>
              </a:rPr>
              <a:t>Prijs*</a:t>
            </a:r>
            <a:endParaRPr lang="nl-NL" sz="1200" b="1" dirty="0">
              <a:solidFill>
                <a:srgbClr val="760603"/>
              </a:solidFill>
            </a:endParaRPr>
          </a:p>
        </p:txBody>
      </p:sp>
      <p:sp>
        <p:nvSpPr>
          <p:cNvPr id="68" name="Ovaal 67"/>
          <p:cNvSpPr/>
          <p:nvPr/>
        </p:nvSpPr>
        <p:spPr>
          <a:xfrm>
            <a:off x="8623026" y="5703739"/>
            <a:ext cx="108000" cy="108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9" name="Rechte verbindingslijn 68"/>
          <p:cNvCxnSpPr/>
          <p:nvPr/>
        </p:nvCxnSpPr>
        <p:spPr>
          <a:xfrm flipH="1">
            <a:off x="7257653" y="4184800"/>
            <a:ext cx="1293254" cy="2415"/>
          </a:xfrm>
          <a:prstGeom prst="line">
            <a:avLst/>
          </a:prstGeom>
          <a:ln w="25400">
            <a:solidFill>
              <a:srgbClr val="760603"/>
            </a:solidFill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0" name="Rechthoek 69"/>
          <p:cNvSpPr/>
          <p:nvPr/>
        </p:nvSpPr>
        <p:spPr>
          <a:xfrm>
            <a:off x="6350184" y="4034133"/>
            <a:ext cx="5421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 smtClean="0">
                <a:solidFill>
                  <a:srgbClr val="760603"/>
                </a:solidFill>
              </a:rPr>
              <a:t>GTK*</a:t>
            </a:r>
            <a:endParaRPr lang="nl-NL" sz="1200" b="1" dirty="0">
              <a:solidFill>
                <a:srgbClr val="760603"/>
              </a:solidFill>
            </a:endParaRPr>
          </a:p>
        </p:txBody>
      </p:sp>
      <p:sp>
        <p:nvSpPr>
          <p:cNvPr id="75" name="Rechthoek 74"/>
          <p:cNvSpPr/>
          <p:nvPr/>
        </p:nvSpPr>
        <p:spPr>
          <a:xfrm>
            <a:off x="7286812" y="3055650"/>
            <a:ext cx="48442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CS</a:t>
            </a:r>
            <a:endParaRPr lang="nl-NL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6" name="Rechthoek 75"/>
          <p:cNvSpPr/>
          <p:nvPr/>
        </p:nvSpPr>
        <p:spPr>
          <a:xfrm>
            <a:off x="7299333" y="3716065"/>
            <a:ext cx="82105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b="1" cap="none" spc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TW</a:t>
            </a:r>
            <a:r>
              <a:rPr lang="nl-NL" b="1" cap="none" spc="0" baseline="-2500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max</a:t>
            </a:r>
            <a:endParaRPr lang="nl-NL" sz="5400" b="1" cap="none" spc="0" baseline="-2500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20638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4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40000"/>
                            </p:stCondLst>
                            <p:childTnLst>
                              <p:par>
                                <p:cTn id="4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40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5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75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1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5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5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1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5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64" presetClass="path" presetSubtype="0" accel="50000" decel="5000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25E-6 -3.33333E-6 L 0.00065 -0.22893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1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750"/>
                            </p:stCondLst>
                            <p:childTnLst>
                              <p:par>
                                <p:cTn id="1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250"/>
                            </p:stCondLst>
                            <p:childTnLst>
                              <p:par>
                                <p:cTn id="1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1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750"/>
                            </p:stCondLst>
                            <p:childTnLst>
                              <p:par>
                                <p:cTn id="1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2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250"/>
                            </p:stCondLst>
                            <p:childTnLst>
                              <p:par>
                                <p:cTn id="1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2" grpId="0" animBg="1"/>
      <p:bldP spid="30" grpId="0"/>
      <p:bldP spid="31" grpId="0"/>
      <p:bldP spid="42" grpId="0" animBg="1"/>
      <p:bldP spid="43" grpId="0" animBg="1"/>
      <p:bldP spid="43" grpId="1" animBg="1"/>
      <p:bldP spid="44" grpId="0"/>
      <p:bldP spid="44" grpId="1"/>
      <p:bldP spid="45" grpId="0"/>
      <p:bldP spid="45" grpId="1"/>
      <p:bldP spid="47" grpId="0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4" grpId="0" animBg="1"/>
      <p:bldP spid="55" grpId="0"/>
      <p:bldP spid="56" grpId="0" animBg="1"/>
      <p:bldP spid="57" grpId="0" animBg="1"/>
      <p:bldP spid="59" grpId="0" animBg="1"/>
      <p:bldP spid="60" grpId="0"/>
      <p:bldP spid="63" grpId="0" animBg="1"/>
      <p:bldP spid="67" grpId="0"/>
      <p:bldP spid="68" grpId="0" animBg="1"/>
      <p:bldP spid="68" grpId="1" animBg="1"/>
      <p:bldP spid="70" grpId="0"/>
      <p:bldP spid="75" grpId="0"/>
      <p:bldP spid="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29908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monopolies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607419"/>
            <a:ext cx="8229129" cy="4698131"/>
          </a:xfrm>
        </p:spPr>
        <p:txBody>
          <a:bodyPr>
            <a:normAutofit fontScale="92500"/>
          </a:bodyPr>
          <a:lstStyle/>
          <a:p>
            <a:r>
              <a:rPr lang="nl-NL" b="1" dirty="0" smtClean="0"/>
              <a:t>Wettelijke monopolie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Wanneer de overheid bij wet regelt dat een product maar door 1 bedrijf mag worden aangeboden.</a:t>
            </a:r>
            <a:endParaRPr lang="nl-NL" dirty="0"/>
          </a:p>
          <a:p>
            <a:pPr lvl="1"/>
            <a:r>
              <a:rPr lang="nl-NL" dirty="0" smtClean="0"/>
              <a:t>Bijvoorbeeld: bankbiljetten drukken</a:t>
            </a:r>
          </a:p>
          <a:p>
            <a:r>
              <a:rPr lang="nl-NL" b="1" dirty="0" smtClean="0"/>
              <a:t>Economisch monopolie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Wanneer een </a:t>
            </a:r>
            <a:r>
              <a:rPr lang="nl-NL" dirty="0"/>
              <a:t>onderneming </a:t>
            </a:r>
            <a:r>
              <a:rPr lang="nl-NL" dirty="0" smtClean="0"/>
              <a:t>een economische voorsprong heeft op zijn concurrenten. Mogelijk ondersteunt met een octrooi.</a:t>
            </a:r>
          </a:p>
          <a:p>
            <a:pPr lvl="1"/>
            <a:r>
              <a:rPr lang="nl-NL" dirty="0" smtClean="0"/>
              <a:t>Bijvoorbeeld: ASLM (Nederlands bedrijf dat chips-machines produceert)</a:t>
            </a:r>
          </a:p>
          <a:p>
            <a:r>
              <a:rPr lang="nl-NL" b="1" dirty="0" smtClean="0"/>
              <a:t>Natuurlijke monopolie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De </a:t>
            </a:r>
            <a:r>
              <a:rPr lang="nl-NL" dirty="0"/>
              <a:t>productie(winning) van een weinig voorkomende grondstof is daarbij in handen van 1 onderneming</a:t>
            </a:r>
            <a:r>
              <a:rPr lang="nl-NL" dirty="0" smtClean="0"/>
              <a:t>.</a:t>
            </a:r>
          </a:p>
          <a:p>
            <a:pPr lvl="1"/>
            <a:r>
              <a:rPr lang="nl-NL" dirty="0" smtClean="0"/>
              <a:t>Bijvoorbeeld: het metaal </a:t>
            </a:r>
            <a:r>
              <a:rPr lang="nl-NL" i="1" dirty="0" smtClean="0"/>
              <a:t>lanthaan</a:t>
            </a:r>
            <a:r>
              <a:rPr lang="nl-NL" dirty="0" smtClean="0"/>
              <a:t> wordt alleen in delen China gewonnen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4631" y="2289609"/>
            <a:ext cx="2143125" cy="33337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r="50693"/>
          <a:stretch/>
        </p:blipFill>
        <p:spPr>
          <a:xfrm>
            <a:off x="9333815" y="2669060"/>
            <a:ext cx="2404755" cy="244097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8140" y="3172106"/>
            <a:ext cx="2606761" cy="158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90622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Kan zelf de prijs kiezen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5216346" cy="4705350"/>
          </a:xfrm>
        </p:spPr>
        <p:txBody>
          <a:bodyPr>
            <a:normAutofit/>
          </a:bodyPr>
          <a:lstStyle/>
          <a:p>
            <a:r>
              <a:rPr lang="nl-NL" dirty="0" smtClean="0"/>
              <a:t>De monopolist kiest zijn prijs…</a:t>
            </a:r>
          </a:p>
          <a:p>
            <a:endParaRPr lang="nl-NL" sz="800" dirty="0"/>
          </a:p>
          <a:p>
            <a:r>
              <a:rPr lang="nl-NL" dirty="0" smtClean="0"/>
              <a:t>maar de consumenten bepalen hoeveel producten hij dan kan verkopen:</a:t>
            </a:r>
          </a:p>
          <a:p>
            <a:pPr marL="539750" lvl="1" indent="-269875"/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r>
              <a:rPr lang="nl-NL" dirty="0" smtClean="0"/>
              <a:t> = collectieve vraag</a:t>
            </a:r>
          </a:p>
          <a:p>
            <a:pPr marL="539750" lvl="1" indent="-269875"/>
            <a:r>
              <a:rPr lang="nl-NL" dirty="0" smtClean="0"/>
              <a:t>alle vraag gaat naar deze producent</a:t>
            </a:r>
          </a:p>
          <a:p>
            <a:pPr marL="539750" lvl="1" indent="-269875"/>
            <a:endParaRPr lang="nl-NL" sz="800" dirty="0"/>
          </a:p>
          <a:p>
            <a:pPr marL="98425">
              <a:buFont typeface="Courier New" panose="02070309020205020404" pitchFamily="49" charset="0"/>
              <a:buChar char="o"/>
            </a:pPr>
            <a:r>
              <a:rPr lang="nl-NL" sz="1600" dirty="0" smtClean="0"/>
              <a:t>Bij € 800 zullen consumenten 50.000 stuks kopen</a:t>
            </a:r>
          </a:p>
          <a:p>
            <a:pPr marL="98425">
              <a:buFont typeface="Courier New" panose="02070309020205020404" pitchFamily="49" charset="0"/>
              <a:buChar char="o"/>
            </a:pPr>
            <a:r>
              <a:rPr lang="nl-NL" sz="1600" dirty="0" smtClean="0"/>
              <a:t>Bij € 600 zullen consumenten 100.000 st. kopen</a:t>
            </a:r>
          </a:p>
          <a:p>
            <a:pPr marL="98425">
              <a:buFont typeface="Courier New" panose="02070309020205020404" pitchFamily="49" charset="0"/>
              <a:buChar char="o"/>
            </a:pPr>
            <a:r>
              <a:rPr lang="nl-NL" sz="1600" dirty="0" smtClean="0"/>
              <a:t>Bij € 200 zullen consumenten 200.000 st. kopen</a:t>
            </a:r>
          </a:p>
          <a:p>
            <a:pPr marL="98425">
              <a:buFont typeface="Courier New" panose="02070309020205020404" pitchFamily="49" charset="0"/>
              <a:buChar char="o"/>
            </a:pPr>
            <a:endParaRPr lang="nl-NL" sz="800" dirty="0"/>
          </a:p>
          <a:p>
            <a:pPr marL="98425"/>
            <a:r>
              <a:rPr lang="nl-NL" dirty="0" smtClean="0"/>
              <a:t>Vraag consument = afzet producent</a:t>
            </a: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7248128" y="2233668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7248128" y="5762060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248128" y="2233668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248128" y="293934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248128" y="364502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248128" y="435070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248128" y="5056380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96820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68828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40836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012844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84852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8941280" y="6199931"/>
            <a:ext cx="2188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6313999" y="2500155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734449" y="490729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734449" y="418721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734449" y="3483157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734449" y="278177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6620636" y="207099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7770846" y="576875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842962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914970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986978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10583171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31" name="Rechte verbindingslijn 30"/>
          <p:cNvCxnSpPr/>
          <p:nvPr/>
        </p:nvCxnSpPr>
        <p:spPr>
          <a:xfrm>
            <a:off x="7248128" y="2233668"/>
            <a:ext cx="3600400" cy="35283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Rechthoek 31"/>
          <p:cNvSpPr/>
          <p:nvPr/>
        </p:nvSpPr>
        <p:spPr>
          <a:xfrm>
            <a:off x="7540437" y="2265543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7248129" y="3645024"/>
            <a:ext cx="1372231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8690267" y="3788949"/>
            <a:ext cx="0" cy="190847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Ovaal 36"/>
          <p:cNvSpPr/>
          <p:nvPr/>
        </p:nvSpPr>
        <p:spPr>
          <a:xfrm>
            <a:off x="8636868" y="3594405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5" name="Ovaal 44"/>
          <p:cNvSpPr/>
          <p:nvPr/>
        </p:nvSpPr>
        <p:spPr>
          <a:xfrm>
            <a:off x="6734449" y="4891273"/>
            <a:ext cx="514577" cy="35970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/>
          <p:cNvSpPr/>
          <p:nvPr/>
        </p:nvSpPr>
        <p:spPr>
          <a:xfrm>
            <a:off x="6766736" y="2773493"/>
            <a:ext cx="514577" cy="35970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Ovaal 37"/>
          <p:cNvSpPr/>
          <p:nvPr/>
        </p:nvSpPr>
        <p:spPr>
          <a:xfrm>
            <a:off x="7915542" y="2883012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39" name="Rechte verbindingslijn 38"/>
          <p:cNvCxnSpPr/>
          <p:nvPr/>
        </p:nvCxnSpPr>
        <p:spPr>
          <a:xfrm>
            <a:off x="7347217" y="2939346"/>
            <a:ext cx="489533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7975346" y="3043625"/>
            <a:ext cx="0" cy="265380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6734449" y="3459416"/>
            <a:ext cx="514577" cy="35970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2" name="Rechte verbindingslijn 41"/>
          <p:cNvCxnSpPr/>
          <p:nvPr/>
        </p:nvCxnSpPr>
        <p:spPr>
          <a:xfrm>
            <a:off x="7347217" y="5056380"/>
            <a:ext cx="2700876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10134476" y="5200305"/>
            <a:ext cx="10448" cy="49712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Ovaal 43"/>
          <p:cNvSpPr/>
          <p:nvPr/>
        </p:nvSpPr>
        <p:spPr>
          <a:xfrm>
            <a:off x="10072839" y="5005761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6" name="Rechthoek 45"/>
          <p:cNvSpPr/>
          <p:nvPr/>
        </p:nvSpPr>
        <p:spPr>
          <a:xfrm>
            <a:off x="7875153" y="2273792"/>
            <a:ext cx="3002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= prijs-afzetlijn monopolist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48722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75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7" grpId="0" animBg="1"/>
      <p:bldP spid="37" grpId="1" animBg="1"/>
      <p:bldP spid="45" grpId="0" animBg="1"/>
      <p:bldP spid="45" grpId="1" animBg="1"/>
      <p:bldP spid="34" grpId="0" animBg="1"/>
      <p:bldP spid="34" grpId="1" animBg="1"/>
      <p:bldP spid="38" grpId="0" animBg="1"/>
      <p:bldP spid="38" grpId="1" animBg="1"/>
      <p:bldP spid="41" grpId="0" animBg="1"/>
      <p:bldP spid="41" grpId="1" animBg="1"/>
      <p:bldP spid="44" grpId="0" animBg="1"/>
      <p:bldP spid="44" grpId="1" animBg="1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omzet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211" y="4907294"/>
            <a:ext cx="4937655" cy="14173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1800" dirty="0" smtClean="0"/>
              <a:t>Om een extra product te verkopen moet hij zijn product (iets) goedkoper maken:</a:t>
            </a:r>
          </a:p>
          <a:p>
            <a:pPr marL="0" indent="0">
              <a:buNone/>
            </a:pPr>
            <a:r>
              <a:rPr lang="nl-NL" sz="1800" dirty="0" smtClean="0"/>
              <a:t>+ hij verkoopt een extra product</a:t>
            </a:r>
          </a:p>
          <a:p>
            <a:pPr marL="0" indent="0">
              <a:buNone/>
            </a:pPr>
            <a:r>
              <a:rPr lang="nl-NL" sz="1800" dirty="0" smtClean="0"/>
              <a:t>- hij verdient minder per product</a:t>
            </a:r>
            <a:endParaRPr lang="nl-NL" sz="1800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7248128" y="2233668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flipH="1">
            <a:off x="7248128" y="5762060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248128" y="2233668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248128" y="293934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248128" y="364502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248128" y="435070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248128" y="5056380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96820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68828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40836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12844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084852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6734449" y="490729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734449" y="418721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734449" y="3483157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734449" y="278177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620636" y="207099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7770846" y="576875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842962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914970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986978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10583171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26" name="Rechte verbindingslijn 25"/>
          <p:cNvCxnSpPr/>
          <p:nvPr/>
        </p:nvCxnSpPr>
        <p:spPr>
          <a:xfrm>
            <a:off x="7248128" y="2233668"/>
            <a:ext cx="3600400" cy="35283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Rechthoek 26"/>
          <p:cNvSpPr/>
          <p:nvPr/>
        </p:nvSpPr>
        <p:spPr>
          <a:xfrm>
            <a:off x="7540437" y="2265543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0" name="Rechthoek 39"/>
          <p:cNvSpPr/>
          <p:nvPr/>
        </p:nvSpPr>
        <p:spPr>
          <a:xfrm>
            <a:off x="7875153" y="2273792"/>
            <a:ext cx="3002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= prijs-afzetlijn monopolist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1" name="Tekstvak 40"/>
          <p:cNvSpPr txBox="1"/>
          <p:nvPr/>
        </p:nvSpPr>
        <p:spPr>
          <a:xfrm>
            <a:off x="8941280" y="6199931"/>
            <a:ext cx="2188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42" name="Tekstvak 41"/>
          <p:cNvSpPr txBox="1"/>
          <p:nvPr/>
        </p:nvSpPr>
        <p:spPr>
          <a:xfrm>
            <a:off x="6439834" y="25001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€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43" name="Ovaal 42"/>
          <p:cNvSpPr/>
          <p:nvPr/>
        </p:nvSpPr>
        <p:spPr>
          <a:xfrm>
            <a:off x="7553754" y="2530436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1066800" y="1990725"/>
            <a:ext cx="3609975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2819400" y="1990725"/>
            <a:ext cx="0" cy="26670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8" name="Tekstvak 47"/>
          <p:cNvSpPr txBox="1"/>
          <p:nvPr/>
        </p:nvSpPr>
        <p:spPr>
          <a:xfrm>
            <a:off x="1133475" y="1662087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Hoeveelheid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9" name="Tekstvak 48"/>
          <p:cNvSpPr txBox="1"/>
          <p:nvPr/>
        </p:nvSpPr>
        <p:spPr>
          <a:xfrm>
            <a:off x="3185506" y="1662087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Omzet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0" name="Tekstvak 49"/>
          <p:cNvSpPr txBox="1"/>
          <p:nvPr/>
        </p:nvSpPr>
        <p:spPr>
          <a:xfrm>
            <a:off x="1551575" y="207099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25.000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1" name="Tekstvak 50"/>
          <p:cNvSpPr txBox="1"/>
          <p:nvPr/>
        </p:nvSpPr>
        <p:spPr>
          <a:xfrm>
            <a:off x="3214915" y="2070990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€ 22,5 </a:t>
            </a:r>
            <a:r>
              <a:rPr lang="nl-NL" dirty="0" err="1" smtClean="0">
                <a:solidFill>
                  <a:schemeClr val="bg1"/>
                </a:solidFill>
              </a:rPr>
              <a:t>mln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2" name="Tekstvak 51"/>
          <p:cNvSpPr txBox="1"/>
          <p:nvPr/>
        </p:nvSpPr>
        <p:spPr>
          <a:xfrm>
            <a:off x="1551575" y="248926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50.000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3" name="Tekstvak 52"/>
          <p:cNvSpPr txBox="1"/>
          <p:nvPr/>
        </p:nvSpPr>
        <p:spPr>
          <a:xfrm>
            <a:off x="3214915" y="2489265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€ 40 </a:t>
            </a:r>
            <a:r>
              <a:rPr lang="nl-NL" dirty="0" err="1" smtClean="0">
                <a:solidFill>
                  <a:schemeClr val="bg1"/>
                </a:solidFill>
              </a:rPr>
              <a:t>mln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4" name="Tekstvak 53"/>
          <p:cNvSpPr txBox="1"/>
          <p:nvPr/>
        </p:nvSpPr>
        <p:spPr>
          <a:xfrm>
            <a:off x="1423335" y="290754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100.000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5" name="Tekstvak 54"/>
          <p:cNvSpPr txBox="1"/>
          <p:nvPr/>
        </p:nvSpPr>
        <p:spPr>
          <a:xfrm>
            <a:off x="3214915" y="2907540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€ 60 </a:t>
            </a:r>
            <a:r>
              <a:rPr lang="nl-NL" dirty="0" err="1" smtClean="0">
                <a:solidFill>
                  <a:schemeClr val="bg1"/>
                </a:solidFill>
              </a:rPr>
              <a:t>mln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6" name="Tekstvak 55"/>
          <p:cNvSpPr txBox="1"/>
          <p:nvPr/>
        </p:nvSpPr>
        <p:spPr>
          <a:xfrm>
            <a:off x="1423335" y="3325815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125.000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7" name="Tekstvak 56"/>
          <p:cNvSpPr txBox="1"/>
          <p:nvPr/>
        </p:nvSpPr>
        <p:spPr>
          <a:xfrm>
            <a:off x="3214915" y="3325815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€ 62,5 </a:t>
            </a:r>
            <a:r>
              <a:rPr lang="nl-NL" dirty="0" err="1" smtClean="0">
                <a:solidFill>
                  <a:schemeClr val="bg1"/>
                </a:solidFill>
              </a:rPr>
              <a:t>mln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8" name="Tekstvak 57"/>
          <p:cNvSpPr txBox="1"/>
          <p:nvPr/>
        </p:nvSpPr>
        <p:spPr>
          <a:xfrm>
            <a:off x="1423335" y="374409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150.000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9" name="Tekstvak 58"/>
          <p:cNvSpPr txBox="1"/>
          <p:nvPr/>
        </p:nvSpPr>
        <p:spPr>
          <a:xfrm>
            <a:off x="3214915" y="3744090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€ 60 </a:t>
            </a:r>
            <a:r>
              <a:rPr lang="nl-NL" dirty="0" err="1" smtClean="0">
                <a:solidFill>
                  <a:schemeClr val="bg1"/>
                </a:solidFill>
              </a:rPr>
              <a:t>mln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1" name="Tekstvak 60"/>
          <p:cNvSpPr txBox="1"/>
          <p:nvPr/>
        </p:nvSpPr>
        <p:spPr>
          <a:xfrm>
            <a:off x="1423335" y="4162364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200.000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2" name="Tekstvak 61"/>
          <p:cNvSpPr txBox="1"/>
          <p:nvPr/>
        </p:nvSpPr>
        <p:spPr>
          <a:xfrm>
            <a:off x="3214915" y="4162364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€ 40 </a:t>
            </a:r>
            <a:r>
              <a:rPr lang="nl-NL" dirty="0" err="1" smtClean="0">
                <a:solidFill>
                  <a:schemeClr val="bg1"/>
                </a:solidFill>
              </a:rPr>
              <a:t>mln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6" name="Ovaal 65"/>
          <p:cNvSpPr/>
          <p:nvPr/>
        </p:nvSpPr>
        <p:spPr>
          <a:xfrm>
            <a:off x="8636868" y="3594405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68" name="Rechte verbindingslijn met pijl 67"/>
          <p:cNvCxnSpPr/>
          <p:nvPr/>
        </p:nvCxnSpPr>
        <p:spPr>
          <a:xfrm>
            <a:off x="4876801" y="2233668"/>
            <a:ext cx="0" cy="12494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9" name="Rechte verbindingslijn met pijl 68"/>
          <p:cNvCxnSpPr/>
          <p:nvPr/>
        </p:nvCxnSpPr>
        <p:spPr>
          <a:xfrm flipH="1">
            <a:off x="4867824" y="3562396"/>
            <a:ext cx="1" cy="8977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2" name="Tekstvak 71"/>
          <p:cNvSpPr txBox="1"/>
          <p:nvPr/>
        </p:nvSpPr>
        <p:spPr>
          <a:xfrm>
            <a:off x="4867824" y="2654043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TO↑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3" name="Tekstvak 72"/>
          <p:cNvSpPr txBox="1"/>
          <p:nvPr/>
        </p:nvSpPr>
        <p:spPr>
          <a:xfrm>
            <a:off x="4867824" y="3735394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TO↓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68457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0.02982 0.05115 " pathEditMode="relative" rAng="0" ptsTypes="AA">
                                      <p:cBhvr>
                                        <p:cTn id="20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4" y="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3.7037E-7 L 0.03125 0.05185 " pathEditMode="relative" rAng="0" ptsTypes="AA">
                                      <p:cBhvr>
                                        <p:cTn id="49" dur="1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25 0.05185 L 0.05846 0.1025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46 0.10255 L 0.1181 0.204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2" y="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3" grpId="2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1" grpId="0"/>
      <p:bldP spid="62" grpId="0"/>
      <p:bldP spid="66" grpId="0" animBg="1"/>
      <p:bldP spid="66" grpId="1" animBg="1"/>
      <p:bldP spid="66" grpId="2" animBg="1"/>
      <p:bldP spid="66" grpId="3" animBg="1"/>
      <p:bldP spid="66" grpId="4" animBg="1"/>
      <p:bldP spid="72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Marginale opbrengst (mo)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MO </a:t>
            </a:r>
            <a:br>
              <a:rPr lang="nl-NL" dirty="0"/>
            </a:br>
            <a:r>
              <a:rPr lang="nl-NL" dirty="0"/>
              <a:t>= extra opbrengst (omzet) als de producent 1 extra product wil </a:t>
            </a:r>
            <a:r>
              <a:rPr lang="nl-NL" dirty="0" smtClean="0"/>
              <a:t>verkopen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Omzet neemt eerst flink toe</a:t>
            </a:r>
          </a:p>
          <a:p>
            <a:pPr marL="0" indent="0">
              <a:buNone/>
            </a:pPr>
            <a:r>
              <a:rPr lang="nl-NL" dirty="0" smtClean="0"/>
              <a:t>Later neemt de omzet minder toe</a:t>
            </a:r>
          </a:p>
          <a:p>
            <a:pPr marL="0" indent="0">
              <a:buNone/>
            </a:pPr>
            <a:r>
              <a:rPr lang="nl-NL" dirty="0" smtClean="0"/>
              <a:t>Precies halverwege niet meer (max.)</a:t>
            </a:r>
          </a:p>
          <a:p>
            <a:pPr marL="0" indent="0">
              <a:buNone/>
            </a:pPr>
            <a:r>
              <a:rPr lang="nl-NL" dirty="0" smtClean="0"/>
              <a:t>Dan neemt de omzet een beetje af</a:t>
            </a:r>
          </a:p>
          <a:p>
            <a:pPr marL="0" indent="0">
              <a:buNone/>
            </a:pPr>
            <a:r>
              <a:rPr lang="nl-NL" dirty="0" smtClean="0"/>
              <a:t>Daarna neemt de omzet flink af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7248128" y="2233668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flipH="1">
            <a:off x="7248128" y="5762060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248128" y="2233668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248128" y="293934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248128" y="364502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248128" y="435070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248128" y="5056380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96820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68828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40836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12844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084852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6734449" y="490729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734449" y="418721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734449" y="3483157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734449" y="278177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620636" y="207099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7770846" y="576875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842962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914970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986978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10583171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26" name="Rechte verbindingslijn 25"/>
          <p:cNvCxnSpPr/>
          <p:nvPr/>
        </p:nvCxnSpPr>
        <p:spPr>
          <a:xfrm>
            <a:off x="7248128" y="2233668"/>
            <a:ext cx="3600400" cy="35283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kstvak 28"/>
          <p:cNvSpPr txBox="1"/>
          <p:nvPr/>
        </p:nvSpPr>
        <p:spPr>
          <a:xfrm>
            <a:off x="8941280" y="6199931"/>
            <a:ext cx="2188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6439834" y="25001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€</a:t>
            </a:r>
            <a:endParaRPr lang="nl-NL" sz="1600" dirty="0">
              <a:solidFill>
                <a:schemeClr val="bg1"/>
              </a:solidFill>
            </a:endParaRPr>
          </a:p>
        </p:txBody>
      </p:sp>
      <p:cxnSp>
        <p:nvCxnSpPr>
          <p:cNvPr id="34" name="Rechte verbindingslijn 33"/>
          <p:cNvCxnSpPr>
            <a:stCxn id="20" idx="3"/>
          </p:cNvCxnSpPr>
          <p:nvPr/>
        </p:nvCxnSpPr>
        <p:spPr>
          <a:xfrm>
            <a:off x="7260555" y="2240267"/>
            <a:ext cx="1969170" cy="386703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5" name="Rechthoek 34"/>
          <p:cNvSpPr/>
          <p:nvPr/>
        </p:nvSpPr>
        <p:spPr>
          <a:xfrm>
            <a:off x="8903805" y="5387191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MO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6" name="Rechthoek 35"/>
          <p:cNvSpPr/>
          <p:nvPr/>
        </p:nvSpPr>
        <p:spPr>
          <a:xfrm>
            <a:off x="10323845" y="5047484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GO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10868215" y="4885423"/>
            <a:ext cx="5020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prijs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8" name="Rechthoek 37"/>
          <p:cNvSpPr/>
          <p:nvPr/>
        </p:nvSpPr>
        <p:spPr>
          <a:xfrm>
            <a:off x="10857597" y="5078963"/>
            <a:ext cx="619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afzet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9" name="Rechthoek 38"/>
          <p:cNvSpPr/>
          <p:nvPr/>
        </p:nvSpPr>
        <p:spPr>
          <a:xfrm>
            <a:off x="10879017" y="5244527"/>
            <a:ext cx="3722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 err="1" smtClean="0">
                <a:solidFill>
                  <a:schemeClr val="bg1"/>
                </a:solidFill>
              </a:rPr>
              <a:t>q</a:t>
            </a:r>
            <a:r>
              <a:rPr lang="nl-NL" sz="1400" baseline="-25000" dirty="0" err="1" smtClean="0">
                <a:solidFill>
                  <a:schemeClr val="bg1"/>
                </a:solidFill>
              </a:rPr>
              <a:t>v</a:t>
            </a:r>
            <a:endParaRPr lang="nl-NL" sz="1400" baseline="-25000" dirty="0">
              <a:solidFill>
                <a:schemeClr val="bg1"/>
              </a:solidFill>
            </a:endParaRPr>
          </a:p>
        </p:txBody>
      </p:sp>
      <p:cxnSp>
        <p:nvCxnSpPr>
          <p:cNvPr id="41" name="Rechte verbindingslijn 40"/>
          <p:cNvCxnSpPr/>
          <p:nvPr/>
        </p:nvCxnSpPr>
        <p:spPr>
          <a:xfrm flipV="1">
            <a:off x="10840144" y="5076572"/>
            <a:ext cx="70721" cy="1555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10840144" y="5251386"/>
            <a:ext cx="7072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10840144" y="5251386"/>
            <a:ext cx="70721" cy="1353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Ovaal 45"/>
          <p:cNvSpPr/>
          <p:nvPr/>
        </p:nvSpPr>
        <p:spPr>
          <a:xfrm>
            <a:off x="7544172" y="2879540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7" name="Ovaal 46"/>
          <p:cNvSpPr/>
          <p:nvPr/>
        </p:nvSpPr>
        <p:spPr>
          <a:xfrm>
            <a:off x="8636868" y="4996575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8" name="Ovaal 47"/>
          <p:cNvSpPr/>
          <p:nvPr/>
        </p:nvSpPr>
        <p:spPr>
          <a:xfrm>
            <a:off x="8998049" y="5706229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9" name="Ovaal 48"/>
          <p:cNvSpPr/>
          <p:nvPr/>
        </p:nvSpPr>
        <p:spPr>
          <a:xfrm>
            <a:off x="9169920" y="6057596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18564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Marktvormen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552450"/>
          </a:xfrm>
        </p:spPr>
        <p:txBody>
          <a:bodyPr/>
          <a:lstStyle/>
          <a:p>
            <a:pPr marL="0" indent="0" algn="ctr">
              <a:buNone/>
            </a:pPr>
            <a:r>
              <a:rPr lang="nl-NL" b="1" dirty="0" smtClean="0"/>
              <a:t>Volkomen concurrentie</a:t>
            </a:r>
            <a:endParaRPr lang="nl-NL" b="1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5808133" y="1619251"/>
            <a:ext cx="4934479" cy="552450"/>
          </a:xfrm>
        </p:spPr>
        <p:txBody>
          <a:bodyPr/>
          <a:lstStyle/>
          <a:p>
            <a:pPr marL="0" indent="0" algn="ctr">
              <a:buNone/>
            </a:pPr>
            <a:r>
              <a:rPr lang="nl-NL" b="1" dirty="0" smtClean="0"/>
              <a:t>Monopolie</a:t>
            </a:r>
            <a:endParaRPr lang="nl-NL" b="1" dirty="0"/>
          </a:p>
        </p:txBody>
      </p:sp>
      <p:sp>
        <p:nvSpPr>
          <p:cNvPr id="7" name="Afgeronde rechthoek 6"/>
          <p:cNvSpPr/>
          <p:nvPr/>
        </p:nvSpPr>
        <p:spPr>
          <a:xfrm>
            <a:off x="6034158" y="2417754"/>
            <a:ext cx="4558086" cy="4132665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Afgeronde rechthoek 7"/>
          <p:cNvSpPr/>
          <p:nvPr/>
        </p:nvSpPr>
        <p:spPr>
          <a:xfrm>
            <a:off x="873995" y="2417753"/>
            <a:ext cx="4558086" cy="4132665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7" name="Afbeelding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4159" y="2687993"/>
            <a:ext cx="4162425" cy="3737688"/>
          </a:xfrm>
          <a:prstGeom prst="rect">
            <a:avLst/>
          </a:prstGeom>
        </p:spPr>
      </p:pic>
      <p:pic>
        <p:nvPicPr>
          <p:cNvPr id="85" name="Afbeelding 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970" y="2688168"/>
            <a:ext cx="4012330" cy="373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90840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monopolist met kosten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sz="1800" dirty="0" smtClean="0"/>
              <a:t>Stel dat deze producent € 250 aan variabele kosten heeft per product</a:t>
            </a:r>
            <a:br>
              <a:rPr lang="nl-NL" sz="1800" dirty="0" smtClean="0"/>
            </a:br>
            <a:r>
              <a:rPr lang="nl-NL" sz="1800" dirty="0" smtClean="0"/>
              <a:t>= GVK = MK</a:t>
            </a:r>
          </a:p>
          <a:p>
            <a:r>
              <a:rPr lang="nl-NL" sz="1800" dirty="0" smtClean="0"/>
              <a:t>Daar komt dan nog de constante kosten (totaal € 18.750) per product bij.</a:t>
            </a:r>
            <a:br>
              <a:rPr lang="nl-NL" sz="1800" dirty="0" smtClean="0"/>
            </a:br>
            <a:r>
              <a:rPr lang="nl-NL" sz="1800" dirty="0" smtClean="0"/>
              <a:t>= GTK</a:t>
            </a:r>
          </a:p>
          <a:p>
            <a:endParaRPr lang="nl-NL" sz="1800" dirty="0"/>
          </a:p>
          <a:p>
            <a:r>
              <a:rPr lang="nl-NL" sz="1800" b="1" dirty="0" smtClean="0"/>
              <a:t>Break-even-punt(en):</a:t>
            </a:r>
          </a:p>
          <a:p>
            <a:pPr lvl="1"/>
            <a:r>
              <a:rPr lang="nl-NL" sz="1600" dirty="0" smtClean="0"/>
              <a:t>Opbrengst = Kosten</a:t>
            </a:r>
          </a:p>
          <a:p>
            <a:r>
              <a:rPr lang="nl-NL" sz="1800" b="1" dirty="0" smtClean="0"/>
              <a:t>Maximale omzet</a:t>
            </a:r>
          </a:p>
          <a:p>
            <a:pPr lvl="1"/>
            <a:r>
              <a:rPr lang="nl-NL" sz="1600" dirty="0" smtClean="0"/>
              <a:t>MO = 0</a:t>
            </a:r>
            <a:endParaRPr lang="nl-NL" sz="1600" dirty="0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7248128" y="2233668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flipH="1">
            <a:off x="7248128" y="5762060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248128" y="2233668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248128" y="293934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248128" y="364502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248128" y="435070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248128" y="5056380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96820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68828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40836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012844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084852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6734449" y="490729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734449" y="418721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734449" y="3483157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734449" y="278177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620636" y="207099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770846" y="576875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842962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14970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986978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10583171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7248128" y="2233668"/>
            <a:ext cx="3600400" cy="35283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kstvak 28"/>
          <p:cNvSpPr txBox="1"/>
          <p:nvPr/>
        </p:nvSpPr>
        <p:spPr>
          <a:xfrm>
            <a:off x="8941280" y="6199931"/>
            <a:ext cx="2188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6439834" y="25001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€</a:t>
            </a:r>
            <a:endParaRPr lang="nl-NL" sz="1600" dirty="0">
              <a:solidFill>
                <a:schemeClr val="bg1"/>
              </a:solidFill>
            </a:endParaRPr>
          </a:p>
        </p:txBody>
      </p:sp>
      <p:cxnSp>
        <p:nvCxnSpPr>
          <p:cNvPr id="31" name="Rechte verbindingslijn 30"/>
          <p:cNvCxnSpPr>
            <a:stCxn id="22" idx="3"/>
          </p:cNvCxnSpPr>
          <p:nvPr/>
        </p:nvCxnSpPr>
        <p:spPr>
          <a:xfrm>
            <a:off x="7260555" y="2240267"/>
            <a:ext cx="1969170" cy="386703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2" name="Rechthoek 31"/>
          <p:cNvSpPr/>
          <p:nvPr/>
        </p:nvSpPr>
        <p:spPr>
          <a:xfrm>
            <a:off x="8903805" y="5387191"/>
            <a:ext cx="5517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MO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33" name="Rechthoek 32"/>
          <p:cNvSpPr/>
          <p:nvPr/>
        </p:nvSpPr>
        <p:spPr>
          <a:xfrm>
            <a:off x="10333370" y="5190359"/>
            <a:ext cx="5421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GO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34" name="Rechthoek 33"/>
          <p:cNvSpPr/>
          <p:nvPr/>
        </p:nvSpPr>
        <p:spPr>
          <a:xfrm>
            <a:off x="10868215" y="5009248"/>
            <a:ext cx="5020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prijs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5" name="Rechthoek 34"/>
          <p:cNvSpPr/>
          <p:nvPr/>
        </p:nvSpPr>
        <p:spPr>
          <a:xfrm>
            <a:off x="10857597" y="5202788"/>
            <a:ext cx="619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afzet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6" name="Rechthoek 35"/>
          <p:cNvSpPr/>
          <p:nvPr/>
        </p:nvSpPr>
        <p:spPr>
          <a:xfrm>
            <a:off x="10879017" y="5368352"/>
            <a:ext cx="3722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 err="1" smtClean="0">
                <a:solidFill>
                  <a:schemeClr val="bg1"/>
                </a:solidFill>
              </a:rPr>
              <a:t>q</a:t>
            </a:r>
            <a:r>
              <a:rPr lang="nl-NL" sz="1400" baseline="-25000" dirty="0" err="1" smtClean="0">
                <a:solidFill>
                  <a:schemeClr val="bg1"/>
                </a:solidFill>
              </a:rPr>
              <a:t>v</a:t>
            </a:r>
            <a:endParaRPr lang="nl-NL" sz="1400" baseline="-25000" dirty="0">
              <a:solidFill>
                <a:schemeClr val="bg1"/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7248128" y="4837798"/>
            <a:ext cx="3335043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6" name="Rechthoek 45"/>
          <p:cNvSpPr/>
          <p:nvPr/>
        </p:nvSpPr>
        <p:spPr>
          <a:xfrm>
            <a:off x="10521386" y="4682003"/>
            <a:ext cx="11785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GVK = MK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47" name="Linkeraccolade 46"/>
          <p:cNvSpPr/>
          <p:nvPr/>
        </p:nvSpPr>
        <p:spPr>
          <a:xfrm>
            <a:off x="10791813" y="5031120"/>
            <a:ext cx="263788" cy="645009"/>
          </a:xfrm>
          <a:prstGeom prst="leftBrac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Rechthoek 49"/>
          <p:cNvSpPr/>
          <p:nvPr/>
        </p:nvSpPr>
        <p:spPr>
          <a:xfrm>
            <a:off x="10355270" y="4323258"/>
            <a:ext cx="5741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GTK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51" name="Vrije vorm 50"/>
          <p:cNvSpPr/>
          <p:nvPr/>
        </p:nvSpPr>
        <p:spPr>
          <a:xfrm>
            <a:off x="7610475" y="2238375"/>
            <a:ext cx="2800350" cy="2333625"/>
          </a:xfrm>
          <a:custGeom>
            <a:avLst/>
            <a:gdLst>
              <a:gd name="connsiteX0" fmla="*/ 0 w 2800350"/>
              <a:gd name="connsiteY0" fmla="*/ 0 h 2333625"/>
              <a:gd name="connsiteX1" fmla="*/ 371475 w 2800350"/>
              <a:gd name="connsiteY1" fmla="*/ 1333500 h 2333625"/>
              <a:gd name="connsiteX2" fmla="*/ 1104900 w 2800350"/>
              <a:gd name="connsiteY2" fmla="*/ 2009775 h 2333625"/>
              <a:gd name="connsiteX3" fmla="*/ 2800350 w 2800350"/>
              <a:gd name="connsiteY3" fmla="*/ 2333625 h 2333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0350" h="2333625">
                <a:moveTo>
                  <a:pt x="0" y="0"/>
                </a:moveTo>
                <a:cubicBezTo>
                  <a:pt x="93662" y="499269"/>
                  <a:pt x="187325" y="998538"/>
                  <a:pt x="371475" y="1333500"/>
                </a:cubicBezTo>
                <a:cubicBezTo>
                  <a:pt x="555625" y="1668463"/>
                  <a:pt x="700088" y="1843088"/>
                  <a:pt x="1104900" y="2009775"/>
                </a:cubicBezTo>
                <a:cubicBezTo>
                  <a:pt x="1509713" y="2176463"/>
                  <a:pt x="2155031" y="2255044"/>
                  <a:pt x="2800350" y="23336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5-puntige ster 51"/>
          <p:cNvSpPr/>
          <p:nvPr/>
        </p:nvSpPr>
        <p:spPr>
          <a:xfrm>
            <a:off x="3554356" y="3971925"/>
            <a:ext cx="308398" cy="281649"/>
          </a:xfrm>
          <a:prstGeom prst="star5">
            <a:avLst/>
          </a:prstGeom>
          <a:solidFill>
            <a:srgbClr val="00B050">
              <a:alpha val="6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5-puntige ster 52"/>
          <p:cNvSpPr/>
          <p:nvPr/>
        </p:nvSpPr>
        <p:spPr>
          <a:xfrm>
            <a:off x="7535550" y="2519805"/>
            <a:ext cx="308398" cy="281649"/>
          </a:xfrm>
          <a:prstGeom prst="star5">
            <a:avLst/>
          </a:prstGeom>
          <a:solidFill>
            <a:srgbClr val="00B050">
              <a:alpha val="6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5-puntige ster 53"/>
          <p:cNvSpPr/>
          <p:nvPr/>
        </p:nvSpPr>
        <p:spPr>
          <a:xfrm>
            <a:off x="9327459" y="4281067"/>
            <a:ext cx="308398" cy="281649"/>
          </a:xfrm>
          <a:prstGeom prst="star5">
            <a:avLst/>
          </a:prstGeom>
          <a:solidFill>
            <a:srgbClr val="00B050">
              <a:alpha val="6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5-puntige ster 54"/>
          <p:cNvSpPr/>
          <p:nvPr/>
        </p:nvSpPr>
        <p:spPr>
          <a:xfrm>
            <a:off x="2998839" y="4749471"/>
            <a:ext cx="308398" cy="281649"/>
          </a:xfrm>
          <a:prstGeom prst="star5">
            <a:avLst/>
          </a:prstGeom>
          <a:solidFill>
            <a:srgbClr val="7030A0">
              <a:alpha val="6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5-puntige ster 55"/>
          <p:cNvSpPr/>
          <p:nvPr/>
        </p:nvSpPr>
        <p:spPr>
          <a:xfrm>
            <a:off x="8921327" y="5629496"/>
            <a:ext cx="308398" cy="281649"/>
          </a:xfrm>
          <a:prstGeom prst="star5">
            <a:avLst/>
          </a:prstGeom>
          <a:solidFill>
            <a:srgbClr val="7030A0">
              <a:alpha val="6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061810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0" grpId="0"/>
      <p:bldP spid="51" grpId="0" animBg="1"/>
      <p:bldP spid="52" grpId="0" animBg="1"/>
      <p:bldP spid="53" grpId="0" animBg="1"/>
      <p:bldP spid="53" grpId="1" animBg="1"/>
      <p:bldP spid="54" grpId="0" animBg="1"/>
      <p:bldP spid="55" grpId="0" animBg="1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Maximale winst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sz="1800" dirty="0" smtClean="0"/>
              <a:t>Als deze producent zoveel mogelijk produceert?</a:t>
            </a:r>
          </a:p>
          <a:p>
            <a:pPr marL="447675" lvl="1" indent="-266700"/>
            <a:r>
              <a:rPr lang="nl-NL" sz="1600" dirty="0" smtClean="0"/>
              <a:t>Nee: </a:t>
            </a:r>
            <a:br>
              <a:rPr lang="nl-NL" sz="1600" dirty="0" smtClean="0"/>
            </a:br>
            <a:r>
              <a:rPr lang="nl-NL" sz="1600" dirty="0" smtClean="0"/>
              <a:t>de kosten zijn hoger dan de opbrengsten</a:t>
            </a:r>
          </a:p>
          <a:p>
            <a:endParaRPr lang="nl-NL" sz="800" dirty="0"/>
          </a:p>
          <a:p>
            <a:r>
              <a:rPr lang="nl-NL" sz="1800" b="1" dirty="0" smtClean="0"/>
              <a:t>Maximale winst:</a:t>
            </a:r>
          </a:p>
          <a:p>
            <a:pPr lvl="1"/>
            <a:r>
              <a:rPr lang="nl-NL" sz="1600" dirty="0" smtClean="0"/>
              <a:t>MO = MK</a:t>
            </a:r>
          </a:p>
        </p:txBody>
      </p:sp>
      <p:cxnSp>
        <p:nvCxnSpPr>
          <p:cNvPr id="6" name="Rechte verbindingslijn 5"/>
          <p:cNvCxnSpPr/>
          <p:nvPr/>
        </p:nvCxnSpPr>
        <p:spPr>
          <a:xfrm>
            <a:off x="7248128" y="2233668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flipH="1">
            <a:off x="7248128" y="5762060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248128" y="2233668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248128" y="293934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248128" y="364502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248128" y="435070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248128" y="5056380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96820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68828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40836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012844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084852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6734449" y="490729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734449" y="418721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734449" y="3483157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734449" y="278177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620636" y="207099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770846" y="576875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842962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14970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986978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10583171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7248128" y="2233668"/>
            <a:ext cx="3600400" cy="35283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kstvak 28"/>
          <p:cNvSpPr txBox="1"/>
          <p:nvPr/>
        </p:nvSpPr>
        <p:spPr>
          <a:xfrm>
            <a:off x="8941280" y="6199931"/>
            <a:ext cx="2188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6439834" y="25001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€</a:t>
            </a:r>
            <a:endParaRPr lang="nl-NL" sz="1600" dirty="0">
              <a:solidFill>
                <a:schemeClr val="bg1"/>
              </a:solidFill>
            </a:endParaRPr>
          </a:p>
        </p:txBody>
      </p:sp>
      <p:cxnSp>
        <p:nvCxnSpPr>
          <p:cNvPr id="31" name="Rechte verbindingslijn 30"/>
          <p:cNvCxnSpPr>
            <a:stCxn id="22" idx="3"/>
          </p:cNvCxnSpPr>
          <p:nvPr/>
        </p:nvCxnSpPr>
        <p:spPr>
          <a:xfrm>
            <a:off x="7260555" y="2240267"/>
            <a:ext cx="1969170" cy="386703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2" name="Rechthoek 31"/>
          <p:cNvSpPr/>
          <p:nvPr/>
        </p:nvSpPr>
        <p:spPr>
          <a:xfrm>
            <a:off x="8903805" y="5387191"/>
            <a:ext cx="5517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MO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33" name="Rechthoek 32"/>
          <p:cNvSpPr/>
          <p:nvPr/>
        </p:nvSpPr>
        <p:spPr>
          <a:xfrm>
            <a:off x="10333370" y="5190359"/>
            <a:ext cx="5421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GO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34" name="Rechthoek 33"/>
          <p:cNvSpPr/>
          <p:nvPr/>
        </p:nvSpPr>
        <p:spPr>
          <a:xfrm>
            <a:off x="10868215" y="5009248"/>
            <a:ext cx="5020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prijs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5" name="Rechthoek 34"/>
          <p:cNvSpPr/>
          <p:nvPr/>
        </p:nvSpPr>
        <p:spPr>
          <a:xfrm>
            <a:off x="10857597" y="5202788"/>
            <a:ext cx="619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afzet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6" name="Rechthoek 35"/>
          <p:cNvSpPr/>
          <p:nvPr/>
        </p:nvSpPr>
        <p:spPr>
          <a:xfrm>
            <a:off x="10879017" y="5368352"/>
            <a:ext cx="3722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 err="1" smtClean="0">
                <a:solidFill>
                  <a:schemeClr val="bg1"/>
                </a:solidFill>
              </a:rPr>
              <a:t>q</a:t>
            </a:r>
            <a:r>
              <a:rPr lang="nl-NL" sz="1400" baseline="-25000" dirty="0" err="1" smtClean="0">
                <a:solidFill>
                  <a:schemeClr val="bg1"/>
                </a:solidFill>
              </a:rPr>
              <a:t>v</a:t>
            </a:r>
            <a:endParaRPr lang="nl-NL" sz="1400" baseline="-25000" dirty="0">
              <a:solidFill>
                <a:schemeClr val="bg1"/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7248128" y="4837798"/>
            <a:ext cx="3335043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6" name="Rechthoek 45"/>
          <p:cNvSpPr/>
          <p:nvPr/>
        </p:nvSpPr>
        <p:spPr>
          <a:xfrm>
            <a:off x="10521386" y="4682003"/>
            <a:ext cx="11785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GVK = MK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47" name="Linkeraccolade 46"/>
          <p:cNvSpPr/>
          <p:nvPr/>
        </p:nvSpPr>
        <p:spPr>
          <a:xfrm>
            <a:off x="10791813" y="5031120"/>
            <a:ext cx="263788" cy="645009"/>
          </a:xfrm>
          <a:prstGeom prst="leftBrac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Rechthoek 49"/>
          <p:cNvSpPr/>
          <p:nvPr/>
        </p:nvSpPr>
        <p:spPr>
          <a:xfrm>
            <a:off x="10355270" y="4323258"/>
            <a:ext cx="5741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GTK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51" name="Vrije vorm 50"/>
          <p:cNvSpPr/>
          <p:nvPr/>
        </p:nvSpPr>
        <p:spPr>
          <a:xfrm>
            <a:off x="7610475" y="2238375"/>
            <a:ext cx="2800350" cy="2333625"/>
          </a:xfrm>
          <a:custGeom>
            <a:avLst/>
            <a:gdLst>
              <a:gd name="connsiteX0" fmla="*/ 0 w 2800350"/>
              <a:gd name="connsiteY0" fmla="*/ 0 h 2333625"/>
              <a:gd name="connsiteX1" fmla="*/ 371475 w 2800350"/>
              <a:gd name="connsiteY1" fmla="*/ 1333500 h 2333625"/>
              <a:gd name="connsiteX2" fmla="*/ 1104900 w 2800350"/>
              <a:gd name="connsiteY2" fmla="*/ 2009775 h 2333625"/>
              <a:gd name="connsiteX3" fmla="*/ 2800350 w 2800350"/>
              <a:gd name="connsiteY3" fmla="*/ 2333625 h 2333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0350" h="2333625">
                <a:moveTo>
                  <a:pt x="0" y="0"/>
                </a:moveTo>
                <a:cubicBezTo>
                  <a:pt x="93662" y="499269"/>
                  <a:pt x="187325" y="998538"/>
                  <a:pt x="371475" y="1333500"/>
                </a:cubicBezTo>
                <a:cubicBezTo>
                  <a:pt x="555625" y="1668463"/>
                  <a:pt x="700088" y="1843088"/>
                  <a:pt x="1104900" y="2009775"/>
                </a:cubicBezTo>
                <a:cubicBezTo>
                  <a:pt x="1509713" y="2176463"/>
                  <a:pt x="2155031" y="2255044"/>
                  <a:pt x="2800350" y="23336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5-puntige ster 51"/>
          <p:cNvSpPr/>
          <p:nvPr/>
        </p:nvSpPr>
        <p:spPr>
          <a:xfrm>
            <a:off x="2998839" y="3186428"/>
            <a:ext cx="308398" cy="281649"/>
          </a:xfrm>
          <a:prstGeom prst="star5">
            <a:avLst/>
          </a:prstGeom>
          <a:solidFill>
            <a:srgbClr val="C00000">
              <a:alpha val="6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5-puntige ster 47"/>
          <p:cNvSpPr/>
          <p:nvPr/>
        </p:nvSpPr>
        <p:spPr>
          <a:xfrm>
            <a:off x="8436606" y="4700897"/>
            <a:ext cx="308398" cy="281649"/>
          </a:xfrm>
          <a:prstGeom prst="star5">
            <a:avLst/>
          </a:prstGeom>
          <a:solidFill>
            <a:srgbClr val="C00000">
              <a:alpha val="6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" name="Rechte verbindingslijn met pijl 3"/>
          <p:cNvCxnSpPr/>
          <p:nvPr/>
        </p:nvCxnSpPr>
        <p:spPr>
          <a:xfrm>
            <a:off x="7610475" y="3082965"/>
            <a:ext cx="0" cy="1717466"/>
          </a:xfrm>
          <a:prstGeom prst="straightConnector1">
            <a:avLst/>
          </a:prstGeom>
          <a:ln w="38100">
            <a:headEnd type="stealth"/>
            <a:tailEnd type="stealt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Rechte verbindingslijn met pijl 48"/>
          <p:cNvCxnSpPr/>
          <p:nvPr/>
        </p:nvCxnSpPr>
        <p:spPr>
          <a:xfrm flipH="1">
            <a:off x="7960396" y="3789298"/>
            <a:ext cx="7971" cy="1011133"/>
          </a:xfrm>
          <a:prstGeom prst="straightConnector1">
            <a:avLst/>
          </a:prstGeom>
          <a:ln w="38100">
            <a:headEnd type="stealth"/>
            <a:tailEnd type="stealt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7" name="Rechte verbindingslijn met pijl 56"/>
          <p:cNvCxnSpPr/>
          <p:nvPr/>
        </p:nvCxnSpPr>
        <p:spPr>
          <a:xfrm>
            <a:off x="8292032" y="4396268"/>
            <a:ext cx="0" cy="404163"/>
          </a:xfrm>
          <a:prstGeom prst="straightConnector1">
            <a:avLst/>
          </a:prstGeom>
          <a:ln w="38100">
            <a:headEnd type="stealth"/>
            <a:tailEnd type="stealt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8" name="Rechte verbindingslijn met pijl 57"/>
          <p:cNvCxnSpPr/>
          <p:nvPr/>
        </p:nvCxnSpPr>
        <p:spPr>
          <a:xfrm>
            <a:off x="8845190" y="4865132"/>
            <a:ext cx="0" cy="404163"/>
          </a:xfrm>
          <a:prstGeom prst="straightConnector1">
            <a:avLst/>
          </a:prstGeom>
          <a:ln w="38100">
            <a:headEnd type="stealth"/>
            <a:tailEnd type="stealt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57140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hoek 60"/>
          <p:cNvSpPr/>
          <p:nvPr/>
        </p:nvSpPr>
        <p:spPr>
          <a:xfrm>
            <a:off x="7261744" y="3551690"/>
            <a:ext cx="1319993" cy="621017"/>
          </a:xfrm>
          <a:prstGeom prst="rect">
            <a:avLst/>
          </a:prstGeom>
          <a:gradFill flip="none" rotWithShape="1">
            <a:lin ang="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7" name="Rechte verbindingslijn 36"/>
          <p:cNvCxnSpPr/>
          <p:nvPr/>
        </p:nvCxnSpPr>
        <p:spPr>
          <a:xfrm>
            <a:off x="8590805" y="4841841"/>
            <a:ext cx="0" cy="864000"/>
          </a:xfrm>
          <a:prstGeom prst="line">
            <a:avLst/>
          </a:prstGeom>
          <a:ln w="2222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Maximale winst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sz="1800" b="1" dirty="0" smtClean="0"/>
              <a:t>Maximale winst:</a:t>
            </a:r>
          </a:p>
          <a:p>
            <a:pPr lvl="1"/>
            <a:r>
              <a:rPr lang="nl-NL" sz="1600" dirty="0" smtClean="0"/>
              <a:t>MO = MK</a:t>
            </a:r>
          </a:p>
          <a:p>
            <a:pPr lvl="1"/>
            <a:endParaRPr lang="nl-NL" sz="1600" dirty="0"/>
          </a:p>
          <a:p>
            <a:pPr marL="0" indent="0">
              <a:buNone/>
            </a:pPr>
            <a:r>
              <a:rPr lang="nl-NL" sz="1800" dirty="0" smtClean="0"/>
              <a:t>Bedrijf kiest zo de </a:t>
            </a:r>
            <a:r>
              <a:rPr lang="nl-NL" sz="1800" b="1" dirty="0" smtClean="0"/>
              <a:t>productieomvang !</a:t>
            </a:r>
          </a:p>
          <a:p>
            <a:pPr marL="0" indent="0">
              <a:buNone/>
            </a:pPr>
            <a:r>
              <a:rPr lang="nl-NL" sz="1800" b="1" dirty="0"/>
              <a:t>	</a:t>
            </a:r>
            <a:r>
              <a:rPr lang="nl-NL" sz="1400" i="1" dirty="0" smtClean="0"/>
              <a:t>ongeveer 90.000 producten</a:t>
            </a:r>
            <a:endParaRPr lang="nl-NL" sz="1400" b="1" i="1" dirty="0" smtClean="0"/>
          </a:p>
          <a:p>
            <a:pPr marL="0" indent="0">
              <a:buNone/>
            </a:pPr>
            <a:endParaRPr lang="nl-NL" sz="1800" b="1" dirty="0"/>
          </a:p>
          <a:p>
            <a:pPr marL="0" indent="0">
              <a:buNone/>
            </a:pPr>
            <a:r>
              <a:rPr lang="nl-NL" sz="1600" dirty="0" smtClean="0"/>
              <a:t>Welke </a:t>
            </a:r>
            <a:r>
              <a:rPr lang="nl-NL" sz="1600" b="1" dirty="0" smtClean="0"/>
              <a:t>prijs</a:t>
            </a:r>
            <a:r>
              <a:rPr lang="nl-NL" sz="1600" dirty="0" smtClean="0"/>
              <a:t> moet de monopolist dan vragen?</a:t>
            </a:r>
          </a:p>
          <a:p>
            <a:pPr marL="0" indent="0">
              <a:buNone/>
            </a:pPr>
            <a:r>
              <a:rPr lang="nl-NL" sz="1600" dirty="0"/>
              <a:t>	</a:t>
            </a:r>
            <a:r>
              <a:rPr lang="nl-NL" sz="1400" i="1" dirty="0" smtClean="0"/>
              <a:t>ongeveer € 625</a:t>
            </a:r>
          </a:p>
          <a:p>
            <a:pPr marL="0" indent="0">
              <a:buNone/>
            </a:pPr>
            <a:r>
              <a:rPr lang="nl-NL" sz="1600" dirty="0" smtClean="0"/>
              <a:t>Hoeveel zijn dan de </a:t>
            </a:r>
            <a:r>
              <a:rPr lang="nl-NL" sz="1600" b="1" dirty="0" smtClean="0"/>
              <a:t>kosten</a:t>
            </a:r>
            <a:r>
              <a:rPr lang="nl-NL" sz="1600" dirty="0" smtClean="0"/>
              <a:t> (per product)?</a:t>
            </a:r>
          </a:p>
          <a:p>
            <a:pPr marL="0" indent="0">
              <a:buNone/>
            </a:pPr>
            <a:r>
              <a:rPr lang="nl-NL" sz="1600" dirty="0"/>
              <a:t>	</a:t>
            </a:r>
            <a:r>
              <a:rPr lang="nl-NL" sz="1400" i="1" dirty="0" smtClean="0"/>
              <a:t>ongeveer € 450</a:t>
            </a:r>
          </a:p>
          <a:p>
            <a:pPr marL="0" indent="0">
              <a:buNone/>
            </a:pPr>
            <a:r>
              <a:rPr lang="nl-NL" sz="1600" dirty="0" smtClean="0"/>
              <a:t>Hoeveel winst maakt het bedrijf dan?</a:t>
            </a:r>
          </a:p>
          <a:p>
            <a:pPr lvl="1"/>
            <a:endParaRPr lang="nl-NL" sz="1400" dirty="0" smtClean="0"/>
          </a:p>
        </p:txBody>
      </p:sp>
      <p:cxnSp>
        <p:nvCxnSpPr>
          <p:cNvPr id="7" name="Rechte verbindingslijn 6"/>
          <p:cNvCxnSpPr/>
          <p:nvPr/>
        </p:nvCxnSpPr>
        <p:spPr>
          <a:xfrm flipH="1">
            <a:off x="7248128" y="5762060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248128" y="2233668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248128" y="293934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248128" y="364502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248128" y="435070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248128" y="5056380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96820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68828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40836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012844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0848528" y="223366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6734449" y="490729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734449" y="418721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734449" y="3483157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734449" y="278177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620636" y="207099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770846" y="576875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842962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14970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9869782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10583171" y="576875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7248128" y="2233668"/>
            <a:ext cx="3600400" cy="35283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kstvak 28"/>
          <p:cNvSpPr txBox="1"/>
          <p:nvPr/>
        </p:nvSpPr>
        <p:spPr>
          <a:xfrm>
            <a:off x="8941280" y="6199931"/>
            <a:ext cx="2188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6439834" y="25001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€</a:t>
            </a:r>
            <a:endParaRPr lang="nl-NL" sz="1600" dirty="0">
              <a:solidFill>
                <a:schemeClr val="bg1"/>
              </a:solidFill>
            </a:endParaRPr>
          </a:p>
        </p:txBody>
      </p:sp>
      <p:cxnSp>
        <p:nvCxnSpPr>
          <p:cNvPr id="31" name="Rechte verbindingslijn 30"/>
          <p:cNvCxnSpPr>
            <a:stCxn id="22" idx="3"/>
          </p:cNvCxnSpPr>
          <p:nvPr/>
        </p:nvCxnSpPr>
        <p:spPr>
          <a:xfrm>
            <a:off x="7260555" y="2240267"/>
            <a:ext cx="1969170" cy="386703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2" name="Rechthoek 31"/>
          <p:cNvSpPr/>
          <p:nvPr/>
        </p:nvSpPr>
        <p:spPr>
          <a:xfrm>
            <a:off x="8903805" y="5387191"/>
            <a:ext cx="5517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MO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33" name="Rechthoek 32"/>
          <p:cNvSpPr/>
          <p:nvPr/>
        </p:nvSpPr>
        <p:spPr>
          <a:xfrm>
            <a:off x="10333370" y="5190359"/>
            <a:ext cx="5421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GO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34" name="Rechthoek 33"/>
          <p:cNvSpPr/>
          <p:nvPr/>
        </p:nvSpPr>
        <p:spPr>
          <a:xfrm>
            <a:off x="10868215" y="5009248"/>
            <a:ext cx="5020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prijs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5" name="Rechthoek 34"/>
          <p:cNvSpPr/>
          <p:nvPr/>
        </p:nvSpPr>
        <p:spPr>
          <a:xfrm>
            <a:off x="10857597" y="5202788"/>
            <a:ext cx="619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afzet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6" name="Rechthoek 35"/>
          <p:cNvSpPr/>
          <p:nvPr/>
        </p:nvSpPr>
        <p:spPr>
          <a:xfrm>
            <a:off x="10879017" y="5368352"/>
            <a:ext cx="3722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 err="1" smtClean="0">
                <a:solidFill>
                  <a:schemeClr val="bg1"/>
                </a:solidFill>
              </a:rPr>
              <a:t>q</a:t>
            </a:r>
            <a:r>
              <a:rPr lang="nl-NL" sz="1400" baseline="-25000" dirty="0" err="1" smtClean="0">
                <a:solidFill>
                  <a:schemeClr val="bg1"/>
                </a:solidFill>
              </a:rPr>
              <a:t>v</a:t>
            </a:r>
            <a:endParaRPr lang="nl-NL" sz="1400" baseline="-25000" dirty="0">
              <a:solidFill>
                <a:schemeClr val="bg1"/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7248128" y="4837798"/>
            <a:ext cx="3335043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6" name="Rechthoek 45"/>
          <p:cNvSpPr/>
          <p:nvPr/>
        </p:nvSpPr>
        <p:spPr>
          <a:xfrm>
            <a:off x="10521386" y="4682003"/>
            <a:ext cx="11785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GVK = MK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47" name="Linkeraccolade 46"/>
          <p:cNvSpPr/>
          <p:nvPr/>
        </p:nvSpPr>
        <p:spPr>
          <a:xfrm>
            <a:off x="10791813" y="5031120"/>
            <a:ext cx="263788" cy="645009"/>
          </a:xfrm>
          <a:prstGeom prst="leftBrac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Rechthoek 49"/>
          <p:cNvSpPr/>
          <p:nvPr/>
        </p:nvSpPr>
        <p:spPr>
          <a:xfrm>
            <a:off x="10355270" y="4323258"/>
            <a:ext cx="5741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GTK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51" name="Vrije vorm 50"/>
          <p:cNvSpPr/>
          <p:nvPr/>
        </p:nvSpPr>
        <p:spPr>
          <a:xfrm>
            <a:off x="7610475" y="2238375"/>
            <a:ext cx="2800350" cy="2333625"/>
          </a:xfrm>
          <a:custGeom>
            <a:avLst/>
            <a:gdLst>
              <a:gd name="connsiteX0" fmla="*/ 0 w 2800350"/>
              <a:gd name="connsiteY0" fmla="*/ 0 h 2333625"/>
              <a:gd name="connsiteX1" fmla="*/ 371475 w 2800350"/>
              <a:gd name="connsiteY1" fmla="*/ 1333500 h 2333625"/>
              <a:gd name="connsiteX2" fmla="*/ 1104900 w 2800350"/>
              <a:gd name="connsiteY2" fmla="*/ 2009775 h 2333625"/>
              <a:gd name="connsiteX3" fmla="*/ 2800350 w 2800350"/>
              <a:gd name="connsiteY3" fmla="*/ 2333625 h 2333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0350" h="2333625">
                <a:moveTo>
                  <a:pt x="0" y="0"/>
                </a:moveTo>
                <a:cubicBezTo>
                  <a:pt x="93662" y="499269"/>
                  <a:pt x="187325" y="998538"/>
                  <a:pt x="371475" y="1333500"/>
                </a:cubicBezTo>
                <a:cubicBezTo>
                  <a:pt x="555625" y="1668463"/>
                  <a:pt x="700088" y="1843088"/>
                  <a:pt x="1104900" y="2009775"/>
                </a:cubicBezTo>
                <a:cubicBezTo>
                  <a:pt x="1509713" y="2176463"/>
                  <a:pt x="2155031" y="2255044"/>
                  <a:pt x="2800350" y="23336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5-puntige ster 51"/>
          <p:cNvSpPr/>
          <p:nvPr/>
        </p:nvSpPr>
        <p:spPr>
          <a:xfrm>
            <a:off x="2970264" y="1666875"/>
            <a:ext cx="308398" cy="281649"/>
          </a:xfrm>
          <a:prstGeom prst="star5">
            <a:avLst/>
          </a:prstGeom>
          <a:solidFill>
            <a:srgbClr val="C00000">
              <a:alpha val="6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5-puntige ster 47"/>
          <p:cNvSpPr/>
          <p:nvPr/>
        </p:nvSpPr>
        <p:spPr>
          <a:xfrm>
            <a:off x="8436606" y="4700897"/>
            <a:ext cx="308398" cy="281649"/>
          </a:xfrm>
          <a:prstGeom prst="star5">
            <a:avLst/>
          </a:prstGeom>
          <a:solidFill>
            <a:srgbClr val="C00000">
              <a:alpha val="6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Rechthoek 52"/>
          <p:cNvSpPr/>
          <p:nvPr/>
        </p:nvSpPr>
        <p:spPr>
          <a:xfrm>
            <a:off x="8429622" y="5967207"/>
            <a:ext cx="3850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 smtClean="0">
                <a:solidFill>
                  <a:srgbClr val="760603"/>
                </a:solidFill>
              </a:rPr>
              <a:t>Q*</a:t>
            </a:r>
            <a:endParaRPr lang="nl-NL" sz="1200" b="1" dirty="0">
              <a:solidFill>
                <a:srgbClr val="760603"/>
              </a:solidFill>
            </a:endParaRPr>
          </a:p>
        </p:txBody>
      </p:sp>
      <p:cxnSp>
        <p:nvCxnSpPr>
          <p:cNvPr id="54" name="Rechte verbindingslijn 53"/>
          <p:cNvCxnSpPr/>
          <p:nvPr/>
        </p:nvCxnSpPr>
        <p:spPr>
          <a:xfrm>
            <a:off x="8590805" y="3645024"/>
            <a:ext cx="0" cy="2080721"/>
          </a:xfrm>
          <a:prstGeom prst="line">
            <a:avLst/>
          </a:prstGeom>
          <a:ln w="25400"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9" name="Ovaal 38"/>
          <p:cNvSpPr/>
          <p:nvPr/>
        </p:nvSpPr>
        <p:spPr>
          <a:xfrm>
            <a:off x="8546656" y="3493479"/>
            <a:ext cx="108000" cy="108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1" name="Rechte verbindingslijn 40"/>
          <p:cNvCxnSpPr/>
          <p:nvPr/>
        </p:nvCxnSpPr>
        <p:spPr>
          <a:xfrm flipH="1">
            <a:off x="7316166" y="3537954"/>
            <a:ext cx="1149015" cy="0"/>
          </a:xfrm>
          <a:prstGeom prst="line">
            <a:avLst/>
          </a:prstGeom>
          <a:ln w="25400"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5" name="Rechthoek 54"/>
          <p:cNvSpPr/>
          <p:nvPr/>
        </p:nvSpPr>
        <p:spPr>
          <a:xfrm>
            <a:off x="6464596" y="3408979"/>
            <a:ext cx="5325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 smtClean="0">
                <a:solidFill>
                  <a:srgbClr val="760603"/>
                </a:solidFill>
              </a:rPr>
              <a:t>Prijs*</a:t>
            </a:r>
            <a:endParaRPr lang="nl-NL" sz="1200" b="1" dirty="0">
              <a:solidFill>
                <a:srgbClr val="760603"/>
              </a:solidFill>
            </a:endParaRPr>
          </a:p>
        </p:txBody>
      </p:sp>
      <p:sp>
        <p:nvSpPr>
          <p:cNvPr id="56" name="Ovaal 55"/>
          <p:cNvSpPr/>
          <p:nvPr/>
        </p:nvSpPr>
        <p:spPr>
          <a:xfrm>
            <a:off x="8537301" y="5703739"/>
            <a:ext cx="108000" cy="108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9" name="Rechte verbindingslijn 58"/>
          <p:cNvCxnSpPr/>
          <p:nvPr/>
        </p:nvCxnSpPr>
        <p:spPr>
          <a:xfrm flipH="1">
            <a:off x="7316166" y="4184800"/>
            <a:ext cx="1149015" cy="0"/>
          </a:xfrm>
          <a:prstGeom prst="line">
            <a:avLst/>
          </a:prstGeom>
          <a:ln w="25400">
            <a:solidFill>
              <a:srgbClr val="760603"/>
            </a:solidFill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0" name="Rechthoek 59"/>
          <p:cNvSpPr/>
          <p:nvPr/>
        </p:nvSpPr>
        <p:spPr>
          <a:xfrm>
            <a:off x="6464596" y="4035286"/>
            <a:ext cx="5421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 smtClean="0">
                <a:solidFill>
                  <a:srgbClr val="760603"/>
                </a:solidFill>
              </a:rPr>
              <a:t>GTK*</a:t>
            </a:r>
            <a:endParaRPr lang="nl-NL" sz="1200" b="1" dirty="0">
              <a:solidFill>
                <a:srgbClr val="760603"/>
              </a:solidFill>
            </a:endParaRPr>
          </a:p>
        </p:txBody>
      </p:sp>
      <p:sp>
        <p:nvSpPr>
          <p:cNvPr id="42" name="Rechthoek 41"/>
          <p:cNvSpPr/>
          <p:nvPr/>
        </p:nvSpPr>
        <p:spPr>
          <a:xfrm>
            <a:off x="7257010" y="3552476"/>
            <a:ext cx="45719" cy="62101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7248128" y="2233668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31854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64" presetClass="path" presetSubtype="0" accel="50000" decel="5000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2.5E-6 -3.33333E-6 L 0.00065 -0.22893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1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75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25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53" grpId="0"/>
      <p:bldP spid="39" grpId="0" animBg="1"/>
      <p:bldP spid="55" grpId="0"/>
      <p:bldP spid="56" grpId="0" animBg="1"/>
      <p:bldP spid="56" grpId="1" animBg="1"/>
      <p:bldP spid="60" grpId="0"/>
      <p:bldP spid="42" grpId="0" animBg="1"/>
      <p:bldP spid="42" grpId="1" animBg="1"/>
    </p:bldLst>
  </p:timing>
</p:sld>
</file>

<file path=ppt/theme/theme1.xml><?xml version="1.0" encoding="utf-8"?>
<a:theme xmlns:a="http://schemas.openxmlformats.org/drawingml/2006/main" name="Economielokaal havo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" id="{7EE3C453-B8FA-4545-AE52-74E5982772BF}" vid="{272075D8-224F-4D71-A158-7037FE08C6B9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</Template>
  <TotalTime>10124</TotalTime>
  <Words>365</Words>
  <Application>Microsoft Office PowerPoint</Application>
  <PresentationFormat>Breedbeeld</PresentationFormat>
  <Paragraphs>216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Wingdings</vt:lpstr>
      <vt:lpstr>Wingdings 3</vt:lpstr>
      <vt:lpstr>Economielokaal havo</vt:lpstr>
      <vt:lpstr>monopolist</vt:lpstr>
      <vt:lpstr>Soorten monopolies</vt:lpstr>
      <vt:lpstr>Kan zelf de prijs kiezen</vt:lpstr>
      <vt:lpstr>omzet</vt:lpstr>
      <vt:lpstr>Marginale opbrengst (mo)</vt:lpstr>
      <vt:lpstr>Marktvormen</vt:lpstr>
      <vt:lpstr>De monopolist met kosten</vt:lpstr>
      <vt:lpstr>Maximale winst</vt:lpstr>
      <vt:lpstr>Maximale winst</vt:lpstr>
      <vt:lpstr>Verwerkingsopdracht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monopolist</dc:title>
  <dc:creator>pbloemers</dc:creator>
  <cp:lastModifiedBy>pbloemers</cp:lastModifiedBy>
  <cp:revision>24</cp:revision>
  <dcterms:created xsi:type="dcterms:W3CDTF">2016-10-27T08:24:32Z</dcterms:created>
  <dcterms:modified xsi:type="dcterms:W3CDTF">2016-11-03T10:40:04Z</dcterms:modified>
</cp:coreProperties>
</file>