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27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8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59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2" y="4936696"/>
            <a:ext cx="3636000" cy="216000"/>
          </a:xfrm>
          <a:prstGeom prst="rect">
            <a:avLst/>
          </a:prstGeom>
          <a:gradFill flip="none" rotWithShape="0">
            <a:gsLst>
              <a:gs pos="25000">
                <a:srgbClr val="EAF0F6">
                  <a:alpha val="50000"/>
                </a:srgbClr>
              </a:gs>
              <a:gs pos="89000">
                <a:srgbClr val="4C7FB4"/>
              </a:gs>
              <a:gs pos="59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4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0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6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2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8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8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90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4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0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88000">
                <a:srgbClr val="4C7FB4"/>
              </a:gs>
              <a:gs pos="53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6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2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2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6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0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4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8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90000">
                <a:srgbClr val="4C7FB4"/>
              </a:gs>
              <a:gs pos="52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4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5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96000">
                <a:srgbClr val="4C7FB4"/>
              </a:gs>
              <a:gs pos="64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0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1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87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58" y="2728847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2" y="4220996"/>
            <a:ext cx="11834326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48"/>
            <a:ext cx="9248288" cy="2062065"/>
          </a:xfrm>
        </p:spPr>
        <p:txBody>
          <a:bodyPr anchor="b">
            <a:normAutofit/>
          </a:bodyPr>
          <a:lstStyle>
            <a:lvl1pPr algn="l">
              <a:defRPr sz="48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30267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8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59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2" y="4936696"/>
            <a:ext cx="3636000" cy="216000"/>
          </a:xfrm>
          <a:prstGeom prst="rect">
            <a:avLst/>
          </a:prstGeom>
          <a:gradFill flip="none" rotWithShape="0">
            <a:gsLst>
              <a:gs pos="25000">
                <a:srgbClr val="EAF0F6">
                  <a:alpha val="50000"/>
                </a:srgbClr>
              </a:gs>
              <a:gs pos="89000">
                <a:srgbClr val="4C7FB4"/>
              </a:gs>
              <a:gs pos="59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4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0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6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2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8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8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90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4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0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88000">
                <a:srgbClr val="4C7FB4"/>
              </a:gs>
              <a:gs pos="53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6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2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2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6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0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4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8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90000">
                <a:srgbClr val="4C7FB4"/>
              </a:gs>
              <a:gs pos="52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4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5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96000">
                <a:srgbClr val="4C7FB4"/>
              </a:gs>
              <a:gs pos="64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0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79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1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AF0F6">
                  <a:alpha val="50000"/>
                </a:srgbClr>
              </a:gs>
              <a:gs pos="87000">
                <a:srgbClr val="4C7FB4"/>
              </a:gs>
              <a:gs pos="41000">
                <a:srgbClr val="9EBAD6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2" y="4220996"/>
            <a:ext cx="11834326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1016538" y="2757740"/>
            <a:ext cx="806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8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48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8" y="1783699"/>
            <a:ext cx="806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800" b="1" dirty="0" smtClean="0">
                <a:solidFill>
                  <a:schemeClr val="bg1"/>
                </a:solidFill>
              </a:rPr>
              <a:t>Economielokaal.nl</a:t>
            </a:r>
            <a:endParaRPr lang="en-US" sz="4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43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56889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607419"/>
            <a:ext cx="10460038" cy="4698131"/>
          </a:xfrm>
        </p:spPr>
        <p:txBody>
          <a:bodyPr anchor="t"/>
          <a:lstStyle>
            <a:lvl1pPr>
              <a:buClr>
                <a:schemeClr val="bg1">
                  <a:lumMod val="50000"/>
                  <a:lumOff val="50000"/>
                </a:schemeClr>
              </a:buClr>
              <a:defRPr/>
            </a:lvl1pPr>
            <a:lvl2pPr>
              <a:buClr>
                <a:schemeClr val="bg1">
                  <a:lumMod val="50000"/>
                  <a:lumOff val="50000"/>
                </a:schemeClr>
              </a:buClr>
              <a:defRPr/>
            </a:lvl2pPr>
            <a:lvl3pPr>
              <a:buClr>
                <a:schemeClr val="bg1">
                  <a:lumMod val="50000"/>
                  <a:lumOff val="50000"/>
                </a:schemeClr>
              </a:buClr>
              <a:defRPr/>
            </a:lvl3pPr>
            <a:lvl4pPr>
              <a:buClr>
                <a:schemeClr val="bg1">
                  <a:lumMod val="50000"/>
                  <a:lumOff val="50000"/>
                </a:schemeClr>
              </a:buClr>
              <a:defRPr/>
            </a:lvl4pPr>
            <a:lvl5pPr>
              <a:buClr>
                <a:schemeClr val="bg1">
                  <a:lumMod val="50000"/>
                  <a:lumOff val="50000"/>
                </a:schemeClr>
              </a:buClr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5133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4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2" y="540619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92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1619250"/>
            <a:ext cx="4937655" cy="470535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1619250"/>
            <a:ext cx="4934479" cy="4705349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40116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1273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807536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18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4" y="2777066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98123311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38155475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32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2" y="540619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22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FAE8E2"/>
            </a:gs>
            <a:gs pos="25000">
              <a:srgbClr val="F1BCA9"/>
            </a:gs>
            <a:gs pos="11000">
              <a:srgbClr val="E47E5A"/>
            </a:gs>
            <a:gs pos="0">
              <a:srgbClr val="CA4F22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hoek 25"/>
          <p:cNvSpPr/>
          <p:nvPr/>
        </p:nvSpPr>
        <p:spPr>
          <a:xfrm>
            <a:off x="10813258" y="-2"/>
            <a:ext cx="1368490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algn="ctr"/>
            <a:r>
              <a:rPr lang="nl-NL" sz="1200" dirty="0" smtClean="0"/>
              <a:t>vwo</a:t>
            </a:r>
            <a:endParaRPr lang="nl-NL" sz="1200" dirty="0"/>
          </a:p>
        </p:txBody>
      </p:sp>
      <p:sp>
        <p:nvSpPr>
          <p:cNvPr id="27" name="Rechthoek 26"/>
          <p:cNvSpPr/>
          <p:nvPr/>
        </p:nvSpPr>
        <p:spPr>
          <a:xfrm>
            <a:off x="9218612" y="-2"/>
            <a:ext cx="1368490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algn="ctr"/>
            <a:r>
              <a:rPr lang="nl-NL" sz="1200" dirty="0" smtClean="0"/>
              <a:t>havo</a:t>
            </a:r>
            <a:endParaRPr lang="nl-NL" sz="1200" dirty="0"/>
          </a:p>
        </p:txBody>
      </p:sp>
      <p:sp>
        <p:nvSpPr>
          <p:cNvPr id="28" name="Rechthoek 27"/>
          <p:cNvSpPr/>
          <p:nvPr/>
        </p:nvSpPr>
        <p:spPr>
          <a:xfrm>
            <a:off x="7623966" y="1933"/>
            <a:ext cx="1368490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algn="ctr"/>
            <a:r>
              <a:rPr lang="nl-NL" sz="1200" dirty="0" smtClean="0"/>
              <a:t>mavo</a:t>
            </a:r>
            <a:endParaRPr lang="nl-NL" sz="1200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2682" y="352114"/>
            <a:ext cx="1258719" cy="81153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56889"/>
            <a:ext cx="9164638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607419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25" name="Rechthoek 24"/>
          <p:cNvSpPr/>
          <p:nvPr/>
        </p:nvSpPr>
        <p:spPr>
          <a:xfrm rot="5400000">
            <a:off x="10085480" y="4745546"/>
            <a:ext cx="3959278" cy="233265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algn="ctr"/>
            <a:r>
              <a:rPr lang="nl-NL" sz="1600" dirty="0" smtClean="0"/>
              <a:t>havo.economielokaal.nl</a:t>
            </a:r>
            <a:endParaRPr lang="nl-NL" sz="1600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6" y="2382889"/>
            <a:ext cx="575084" cy="233265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7" y="1864570"/>
            <a:ext cx="304802" cy="233265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2" y="1551647"/>
            <a:ext cx="181713" cy="233265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0" y="1341366"/>
            <a:ext cx="94415" cy="233265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6" y="1200575"/>
            <a:ext cx="45719" cy="233265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8000" rtlCol="0" anchor="ctr"/>
          <a:lstStyle/>
          <a:p>
            <a:pPr lvl="0" algn="ctr"/>
            <a:endParaRPr lang="nl-NL" sz="16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2" y="4220996"/>
            <a:ext cx="11834326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52893F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9357789" y="-33113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>
                <a:solidFill>
                  <a:schemeClr val="tx1"/>
                </a:solidFill>
              </a:rPr>
              <a:t>&gt;&gt;</a:t>
            </a:r>
            <a:endParaRPr lang="nl-NL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45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0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verwarring begrippen omzet of winst</a:t>
            </a:r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Omzet / winst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438978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61656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Omzet, kosten, winst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5755" y="1877218"/>
            <a:ext cx="1714500" cy="1466850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3283" y="1442584"/>
            <a:ext cx="533193" cy="1710657"/>
          </a:xfr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3041" y="2511234"/>
            <a:ext cx="533193" cy="1710657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56494" y="3807287"/>
            <a:ext cx="533193" cy="1710657"/>
          </a:xfrm>
          <a:prstGeom prst="rect">
            <a:avLst/>
          </a:prstGeom>
        </p:spPr>
      </p:pic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59468" y="4798541"/>
            <a:ext cx="533193" cy="1710657"/>
          </a:xfrm>
          <a:prstGeom prst="rect">
            <a:avLst/>
          </a:prstGeom>
        </p:spPr>
      </p:pic>
      <p:pic>
        <p:nvPicPr>
          <p:cNvPr id="9" name="Tijdelijke aanduiding voor inhoud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56456" y="2326927"/>
            <a:ext cx="533193" cy="1710657"/>
          </a:xfrm>
          <a:prstGeom prst="rect">
            <a:avLst/>
          </a:prstGeom>
        </p:spPr>
      </p:pic>
      <p:pic>
        <p:nvPicPr>
          <p:cNvPr id="10" name="Tijdelijke aanduiding voor inhoud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931" y="4617308"/>
            <a:ext cx="533193" cy="171065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7303" y="2737676"/>
            <a:ext cx="586708" cy="58670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3973" y="2737676"/>
            <a:ext cx="586708" cy="58670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0643" y="2737676"/>
            <a:ext cx="586708" cy="58670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7303" y="2131284"/>
            <a:ext cx="586708" cy="586708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3973" y="2131284"/>
            <a:ext cx="586708" cy="58670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0643" y="2131284"/>
            <a:ext cx="586708" cy="586708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8029" y="5419714"/>
            <a:ext cx="748435" cy="434575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7433" y="1442584"/>
            <a:ext cx="1787441" cy="615773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473" y="5219294"/>
            <a:ext cx="748435" cy="434575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1512" y="4445327"/>
            <a:ext cx="748435" cy="434575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8747" y="3080294"/>
            <a:ext cx="748435" cy="434575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0900" y="2122648"/>
            <a:ext cx="748435" cy="434575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990" y="3194161"/>
            <a:ext cx="748435" cy="434575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9534" y="2541892"/>
            <a:ext cx="833729" cy="995096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29534" y="4014669"/>
            <a:ext cx="1140768" cy="666465"/>
          </a:xfrm>
          <a:prstGeom prst="rect">
            <a:avLst/>
          </a:prstGeom>
        </p:spPr>
      </p:pic>
      <p:sp>
        <p:nvSpPr>
          <p:cNvPr id="33" name="Rechthoek 32"/>
          <p:cNvSpPr/>
          <p:nvPr/>
        </p:nvSpPr>
        <p:spPr>
          <a:xfrm>
            <a:off x="4819650" y="3324383"/>
            <a:ext cx="2076450" cy="1714341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4819650" y="5038726"/>
            <a:ext cx="2076450" cy="815564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Omzet =</a:t>
            </a:r>
            <a:br>
              <a:rPr lang="nl-NL" dirty="0" smtClean="0"/>
            </a:br>
            <a:r>
              <a:rPr lang="nl-NL" sz="1600" dirty="0" smtClean="0"/>
              <a:t>prijs × hoeveelheid</a:t>
            </a:r>
            <a:endParaRPr lang="nl-NL" sz="1600" dirty="0"/>
          </a:p>
        </p:txBody>
      </p:sp>
      <p:sp>
        <p:nvSpPr>
          <p:cNvPr id="37" name="Rechthoek 36"/>
          <p:cNvSpPr/>
          <p:nvPr/>
        </p:nvSpPr>
        <p:spPr>
          <a:xfrm>
            <a:off x="9408173" y="5038725"/>
            <a:ext cx="2076450" cy="81556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Kosten</a:t>
            </a:r>
            <a:br>
              <a:rPr lang="nl-NL" dirty="0" smtClean="0"/>
            </a:br>
            <a:r>
              <a:rPr lang="nl-NL" sz="1200" dirty="0" smtClean="0"/>
              <a:t>inkoop, rente, personeel</a:t>
            </a:r>
            <a:endParaRPr lang="nl-NL" sz="1600" dirty="0"/>
          </a:p>
        </p:txBody>
      </p:sp>
      <p:sp>
        <p:nvSpPr>
          <p:cNvPr id="38" name="Rechthoek 37"/>
          <p:cNvSpPr/>
          <p:nvPr/>
        </p:nvSpPr>
        <p:spPr>
          <a:xfrm>
            <a:off x="4875338" y="3385611"/>
            <a:ext cx="998352" cy="1059715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4819650" y="5956032"/>
            <a:ext cx="6664973" cy="529858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Winst = omzet -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174284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0.29727 0.19792 " pathEditMode="relative" rAng="0" ptsTypes="AA">
                                      <p:cBhvr>
                                        <p:cTn id="10" dur="2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57" y="988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22222E-6 L -0.42617 -0.01227 " pathEditMode="relative" rAng="0" ptsTypes="AA">
                                      <p:cBhvr>
                                        <p:cTn id="12" dur="2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5" y="-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7037E-6 L 0.43294 0.03774 " pathEditMode="relative" rAng="0" ptsTypes="AA">
                                      <p:cBhvr>
                                        <p:cTn id="24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1" y="187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22222E-6 L -0.51602 0.14398 " pathEditMode="relative" rAng="0" ptsTypes="AA">
                                      <p:cBhvr>
                                        <p:cTn id="26" dur="2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88" y="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96296E-6 L 0.21641 0.12014 " pathEditMode="relative" rAng="0" ptsTypes="AA">
                                      <p:cBhvr>
                                        <p:cTn id="38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20" y="599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-0.43503 0.10625 " pathEditMode="relative" rAng="0" ptsTypes="AA">
                                      <p:cBhvr>
                                        <p:cTn id="40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58" y="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1.11111E-6 L 0.35274 -0.07685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30" y="-384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85185E-6 L -0.43438 0.22523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19" y="1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35586 -0.11852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86" y="-592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85185E-6 L -0.54453 0.33403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27" y="1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34 -7.40741E-7 L 0.28073 -0.14861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19" y="-7431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1.85185E-6 L -0.41979 0.36273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90" y="1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0.43294 0.03774 L 0.68151 -0.1972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22" y="-1175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0.35274 -0.07685 L 0.59974 -0.43403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1787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20573 -0.14792 L 0.50964 -0.3555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95" y="-10394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Motion origin="layout" path="M 0.35586 -0.11852 L 0.67708 -0.14444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55" y="-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684211" y="1619250"/>
            <a:ext cx="4527869" cy="4705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 smtClean="0"/>
              <a:t>Van een bedrijf weten we de volgende gegevens:</a:t>
            </a:r>
          </a:p>
          <a:p>
            <a:r>
              <a:rPr lang="nl-NL" sz="1400" dirty="0" smtClean="0"/>
              <a:t>Het bedrijf verkoopt maandelijks 2.500 producten voor € 17,99</a:t>
            </a:r>
          </a:p>
          <a:p>
            <a:r>
              <a:rPr lang="nl-NL" sz="1400" dirty="0" smtClean="0"/>
              <a:t>Die producten koopt het bedrijf in voor € 8,50</a:t>
            </a:r>
          </a:p>
          <a:p>
            <a:r>
              <a:rPr lang="nl-NL" sz="1400" dirty="0" smtClean="0"/>
              <a:t>De personeelskosten bedragen € 10.000 per maand</a:t>
            </a:r>
          </a:p>
          <a:p>
            <a:r>
              <a:rPr lang="nl-NL" sz="1400" dirty="0" smtClean="0"/>
              <a:t>De huur van de winkel kost € 4.000 per maand.</a:t>
            </a:r>
          </a:p>
          <a:p>
            <a:endParaRPr lang="nl-NL" sz="1600" dirty="0"/>
          </a:p>
          <a:p>
            <a:pPr>
              <a:buFont typeface="Century Gothic" panose="020B0502020202020204" pitchFamily="34" charset="0"/>
              <a:buChar char="→"/>
            </a:pPr>
            <a:r>
              <a:rPr lang="nl-NL" sz="1800" dirty="0" smtClean="0"/>
              <a:t>Bereken de omzet die het bedrijf maandelijks haalt.</a:t>
            </a:r>
          </a:p>
          <a:p>
            <a:pPr>
              <a:buFont typeface="Century Gothic" panose="020B0502020202020204" pitchFamily="34" charset="0"/>
              <a:buChar char="→"/>
            </a:pPr>
            <a:r>
              <a:rPr lang="nl-NL" sz="1800" dirty="0"/>
              <a:t>Bereken de winst die het bedrijf maandelijks haalt.</a:t>
            </a:r>
          </a:p>
          <a:p>
            <a:pPr>
              <a:buFont typeface="Century Gothic" panose="020B0502020202020204" pitchFamily="34" charset="0"/>
              <a:buChar char="→"/>
            </a:pPr>
            <a:endParaRPr lang="nl-NL" sz="1600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tabLst>
                <a:tab pos="4305300" algn="dec"/>
              </a:tabLst>
            </a:pPr>
            <a:r>
              <a:rPr lang="nl-NL" dirty="0" smtClean="0"/>
              <a:t>Omzet	€ 44.975</a:t>
            </a:r>
          </a:p>
          <a:p>
            <a:pPr>
              <a:tabLst>
                <a:tab pos="2867025" algn="dec"/>
                <a:tab pos="4305300" algn="dec"/>
              </a:tabLst>
            </a:pPr>
            <a:r>
              <a:rPr lang="nl-NL" dirty="0" smtClean="0"/>
              <a:t>Kosten</a:t>
            </a:r>
          </a:p>
          <a:p>
            <a:pPr lvl="1">
              <a:tabLst>
                <a:tab pos="2867025" algn="dec"/>
                <a:tab pos="4305300" algn="dec"/>
              </a:tabLst>
            </a:pPr>
            <a:r>
              <a:rPr lang="nl-NL" sz="1400" dirty="0" smtClean="0"/>
              <a:t>inkoop</a:t>
            </a:r>
            <a:r>
              <a:rPr lang="nl-NL" sz="1400" dirty="0"/>
              <a:t>	</a:t>
            </a:r>
            <a:r>
              <a:rPr lang="nl-NL" sz="1400" dirty="0" smtClean="0"/>
              <a:t>€ 21.250</a:t>
            </a:r>
          </a:p>
          <a:p>
            <a:pPr lvl="1">
              <a:tabLst>
                <a:tab pos="2867025" algn="dec"/>
                <a:tab pos="4305300" algn="dec"/>
              </a:tabLst>
            </a:pPr>
            <a:r>
              <a:rPr lang="nl-NL" sz="1400" dirty="0" smtClean="0"/>
              <a:t>loon	€ 10.000</a:t>
            </a:r>
          </a:p>
          <a:p>
            <a:pPr lvl="1">
              <a:tabLst>
                <a:tab pos="2867025" algn="dec"/>
                <a:tab pos="4305300" algn="dec"/>
              </a:tabLst>
            </a:pPr>
            <a:r>
              <a:rPr lang="nl-NL" sz="1400" dirty="0" smtClean="0"/>
              <a:t>huur	</a:t>
            </a:r>
            <a:r>
              <a:rPr lang="nl-NL" sz="1400" u="sng" dirty="0" smtClean="0"/>
              <a:t>€ 4.000 +</a:t>
            </a:r>
          </a:p>
          <a:p>
            <a:pPr marL="0" indent="0">
              <a:buNone/>
              <a:tabLst>
                <a:tab pos="2867025" algn="dec"/>
                <a:tab pos="4305300" algn="dec"/>
              </a:tabLst>
            </a:pPr>
            <a:r>
              <a:rPr lang="nl-NL" dirty="0" smtClean="0"/>
              <a:t>		</a:t>
            </a:r>
            <a:r>
              <a:rPr lang="nl-NL" u="sng" dirty="0" smtClean="0"/>
              <a:t>€ 35.250 –</a:t>
            </a:r>
          </a:p>
          <a:p>
            <a:pPr>
              <a:tabLst>
                <a:tab pos="2867025" algn="dec"/>
                <a:tab pos="4305300" algn="dec"/>
              </a:tabLst>
            </a:pPr>
            <a:r>
              <a:rPr lang="nl-NL" dirty="0" smtClean="0"/>
              <a:t>Winst		€ 9.725</a:t>
            </a:r>
          </a:p>
        </p:txBody>
      </p:sp>
      <p:sp>
        <p:nvSpPr>
          <p:cNvPr id="8" name="Rechthoek 7"/>
          <p:cNvSpPr/>
          <p:nvPr/>
        </p:nvSpPr>
        <p:spPr>
          <a:xfrm>
            <a:off x="850688" y="6434182"/>
            <a:ext cx="2322650" cy="20398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852068" y="6434301"/>
            <a:ext cx="2322650" cy="203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2423592" y="6384462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±3 min.</a:t>
            </a:r>
            <a:endParaRPr lang="nl-NL" sz="1400" dirty="0"/>
          </a:p>
        </p:txBody>
      </p:sp>
      <p:sp>
        <p:nvSpPr>
          <p:cNvPr id="11" name="Tekstvak 10"/>
          <p:cNvSpPr txBox="1"/>
          <p:nvPr/>
        </p:nvSpPr>
        <p:spPr>
          <a:xfrm>
            <a:off x="1401578" y="6382287"/>
            <a:ext cx="1138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Tijd voorbij.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34378160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1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00"/>
                            </p:stCondLst>
                            <p:childTnLst>
                              <p:par>
                                <p:cTn id="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0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/>
      <p:bldP spid="10" grpId="1"/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Opbrengst en kosten in grafieken en vergelijkingen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TO, TK in grafieken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592324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opbrengst (omzet)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smtClean="0"/>
              <a:t>Een bakkerij verkoopt broden voor een prijs van € 2,25</a:t>
            </a:r>
          </a:p>
          <a:p>
            <a:pPr marL="0" indent="0">
              <a:buNone/>
            </a:pPr>
            <a:r>
              <a:rPr lang="nl-NL" sz="1600" dirty="0" smtClean="0"/>
              <a:t>De bakkerij kan maximaal 500.000 broden per jaar produceren.</a:t>
            </a:r>
          </a:p>
          <a:p>
            <a:pPr marL="0" indent="0">
              <a:buNone/>
            </a:pPr>
            <a:r>
              <a:rPr lang="nl-NL" sz="1600" dirty="0" smtClean="0"/>
              <a:t>Hoeveel is de omzet als 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 smtClean="0"/>
              <a:t>100.000 broden worden verkocht?</a:t>
            </a:r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 smtClean="0"/>
              <a:t>100.000 × € 2,25 = € 225.000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 smtClean="0"/>
              <a:t>200.000 </a:t>
            </a:r>
            <a:r>
              <a:rPr lang="nl-NL" sz="1600" dirty="0"/>
              <a:t>broden worden verkocht?</a:t>
            </a:r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 smtClean="0"/>
              <a:t>200.000 </a:t>
            </a:r>
            <a:r>
              <a:rPr lang="nl-NL" sz="1400" dirty="0"/>
              <a:t>× € 2,25 = € </a:t>
            </a:r>
            <a:r>
              <a:rPr lang="nl-NL" sz="1400" dirty="0" smtClean="0"/>
              <a:t>450.000</a:t>
            </a:r>
            <a:endParaRPr lang="nl-NL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 smtClean="0"/>
              <a:t>500.000 </a:t>
            </a:r>
            <a:r>
              <a:rPr lang="nl-NL" sz="1600" dirty="0"/>
              <a:t>broden worden verkocht?</a:t>
            </a:r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 smtClean="0"/>
              <a:t>500.000 </a:t>
            </a:r>
            <a:r>
              <a:rPr lang="nl-NL" sz="1400" dirty="0"/>
              <a:t>× € 2,25 = € </a:t>
            </a:r>
            <a:r>
              <a:rPr lang="nl-NL" sz="1400" dirty="0" smtClean="0"/>
              <a:t>1.125.000</a:t>
            </a:r>
          </a:p>
          <a:p>
            <a:pPr marL="457200" lvl="1" indent="0">
              <a:buNone/>
            </a:pPr>
            <a:endParaRPr lang="nl-NL" sz="500" dirty="0" smtClean="0"/>
          </a:p>
          <a:p>
            <a:pPr marL="0" indent="0">
              <a:buNone/>
            </a:pPr>
            <a:r>
              <a:rPr lang="nl-NL" sz="1600" dirty="0" smtClean="0"/>
              <a:t>Formule:</a:t>
            </a:r>
            <a:br>
              <a:rPr lang="nl-NL" sz="1600" dirty="0" smtClean="0"/>
            </a:br>
            <a:r>
              <a:rPr lang="nl-NL" sz="1600" dirty="0" smtClean="0"/>
              <a:t>TO = 2,25 × Q</a:t>
            </a:r>
            <a:endParaRPr lang="nl-NL" sz="1600" dirty="0"/>
          </a:p>
          <a:p>
            <a:pPr marL="0" indent="0">
              <a:buNone/>
            </a:pPr>
            <a:endParaRPr lang="nl-NL" sz="1800" dirty="0"/>
          </a:p>
        </p:txBody>
      </p:sp>
      <p:sp>
        <p:nvSpPr>
          <p:cNvPr id="6" name="Afgeronde rechthoek 5"/>
          <p:cNvSpPr/>
          <p:nvPr/>
        </p:nvSpPr>
        <p:spPr>
          <a:xfrm>
            <a:off x="6110495" y="1619250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7383312" y="19495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383312" y="26696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7363881" y="1949562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363881" y="23096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83312" y="3391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63881" y="3031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383939" y="41098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364508" y="37497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080215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733320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80111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45421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521728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9174833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0238907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9892012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1096150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1061460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388668" y="482988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369237" y="44698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297230" y="5549962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369237" y="518992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388668" y="21245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388668" y="28446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369237" y="24846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388668" y="356682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369237" y="32067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389295" y="4284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369864" y="3924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394024" y="500489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374593" y="46448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7374593" y="536493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271815" y="518992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270861" y="482988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282527" y="446984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257408" y="410960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256454" y="374956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268120" y="338952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285890" y="304289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7284936" y="268285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 flipH="1">
            <a:off x="7296602" y="232281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H="1">
            <a:off x="7292459" y="1949562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8080215" y="5549962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8808863" y="5550718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9521728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10238907" y="5554154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10966609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met pijl 53"/>
          <p:cNvCxnSpPr/>
          <p:nvPr/>
        </p:nvCxnSpPr>
        <p:spPr>
          <a:xfrm flipV="1">
            <a:off x="6800069" y="2196582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/>
          <p:cNvCxnSpPr/>
          <p:nvPr/>
        </p:nvCxnSpPr>
        <p:spPr>
          <a:xfrm>
            <a:off x="9887723" y="5910002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9315291" y="591000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6393194" y="2803371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euro’s</a:t>
            </a:r>
          </a:p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(× 1.000)</a:t>
            </a:r>
            <a:endParaRPr lang="nl-NL" sz="1200" i="1" dirty="0">
              <a:solidFill>
                <a:schemeClr val="bg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9786650" y="6179276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869876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8587512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9318133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300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10042084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400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>
            <a:off x="10749191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928440" y="469363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928440" y="39733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928440" y="325557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750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6800200" y="25334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1.000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6800200" y="181332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1.250</a:t>
            </a:r>
            <a:endParaRPr lang="nl-NL" sz="1200" dirty="0">
              <a:solidFill>
                <a:schemeClr val="bg1"/>
              </a:solidFill>
            </a:endParaRPr>
          </a:p>
        </p:txBody>
      </p:sp>
      <p:cxnSp>
        <p:nvCxnSpPr>
          <p:cNvPr id="73" name="Rechte verbindingslijn 72"/>
          <p:cNvCxnSpPr>
            <a:endCxn id="75" idx="7"/>
          </p:cNvCxnSpPr>
          <p:nvPr/>
        </p:nvCxnSpPr>
        <p:spPr>
          <a:xfrm flipV="1">
            <a:off x="7362927" y="2283901"/>
            <a:ext cx="3615965" cy="326871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4" name="Ovaal 73"/>
          <p:cNvSpPr/>
          <p:nvPr/>
        </p:nvSpPr>
        <p:spPr>
          <a:xfrm>
            <a:off x="8043024" y="4862913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5" name="Ovaal 74"/>
          <p:cNvSpPr/>
          <p:nvPr/>
        </p:nvSpPr>
        <p:spPr>
          <a:xfrm>
            <a:off x="10901418" y="2270608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7" name="Rechthoek 76"/>
          <p:cNvSpPr/>
          <p:nvPr/>
        </p:nvSpPr>
        <p:spPr>
          <a:xfrm>
            <a:off x="10695358" y="1855903"/>
            <a:ext cx="4828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TO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8" name="Ovaal 77"/>
          <p:cNvSpPr/>
          <p:nvPr/>
        </p:nvSpPr>
        <p:spPr>
          <a:xfrm>
            <a:off x="8757399" y="4205688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53181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7" grpId="0" animBg="1"/>
      <p:bldP spid="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Kosten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600" dirty="0" smtClean="0"/>
              <a:t>Van de kosten weten we dat: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dirty="0" smtClean="0"/>
              <a:t>In elk brood € 1,50 grondstofkosten zit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dirty="0" smtClean="0"/>
              <a:t>De maandelijkse huur € 4000 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dirty="0" smtClean="0"/>
              <a:t>Jaarlijks betaalt de bakkerij € 2000 rente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dirty="0" smtClean="0"/>
              <a:t>Werknemers € 200.000 per jaar kosten</a:t>
            </a:r>
          </a:p>
          <a:p>
            <a:pPr marL="0" indent="0">
              <a:buNone/>
            </a:pPr>
            <a:r>
              <a:rPr lang="nl-NL" sz="1600" dirty="0" smtClean="0"/>
              <a:t>Hoeveel kosten zijn er als: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 smtClean="0"/>
              <a:t>100.000 broden worden geproduceerd?</a:t>
            </a:r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 smtClean="0"/>
              <a:t>100.000 × € 1,50 + € 250.000 = € 400.000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 smtClean="0"/>
              <a:t>200.000 </a:t>
            </a:r>
            <a:r>
              <a:rPr lang="nl-NL" sz="1600" dirty="0"/>
              <a:t>broden worden geproduceerd</a:t>
            </a:r>
            <a:r>
              <a:rPr lang="nl-NL" sz="1600" dirty="0" smtClean="0"/>
              <a:t>?</a:t>
            </a:r>
            <a:endParaRPr lang="nl-NL" sz="1600" dirty="0"/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 smtClean="0"/>
              <a:t>200.000 </a:t>
            </a:r>
            <a:r>
              <a:rPr lang="nl-NL" sz="1400" dirty="0"/>
              <a:t>× € </a:t>
            </a:r>
            <a:r>
              <a:rPr lang="nl-NL" sz="1400" dirty="0" smtClean="0"/>
              <a:t>1,50 </a:t>
            </a:r>
            <a:r>
              <a:rPr lang="nl-NL" sz="1400" dirty="0"/>
              <a:t>+ € </a:t>
            </a:r>
            <a:r>
              <a:rPr lang="nl-NL" sz="1400" dirty="0" smtClean="0"/>
              <a:t>250.000 = </a:t>
            </a:r>
            <a:r>
              <a:rPr lang="nl-NL" sz="1400" dirty="0"/>
              <a:t>€ </a:t>
            </a:r>
            <a:r>
              <a:rPr lang="nl-NL" sz="1400" dirty="0" smtClean="0"/>
              <a:t>550.000</a:t>
            </a:r>
            <a:endParaRPr lang="nl-NL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 smtClean="0"/>
              <a:t>500.000 </a:t>
            </a:r>
            <a:r>
              <a:rPr lang="nl-NL" sz="1600" dirty="0"/>
              <a:t>broden worden geproduceerd</a:t>
            </a:r>
            <a:r>
              <a:rPr lang="nl-NL" sz="1600" dirty="0" smtClean="0"/>
              <a:t>?</a:t>
            </a:r>
            <a:endParaRPr lang="nl-NL" sz="1600" dirty="0"/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 smtClean="0"/>
              <a:t>500.000 </a:t>
            </a:r>
            <a:r>
              <a:rPr lang="nl-NL" sz="1400" dirty="0"/>
              <a:t>× € </a:t>
            </a:r>
            <a:r>
              <a:rPr lang="nl-NL" sz="1400" dirty="0" smtClean="0"/>
              <a:t>1,50 </a:t>
            </a:r>
            <a:r>
              <a:rPr lang="nl-NL" sz="1400" dirty="0"/>
              <a:t>+ € </a:t>
            </a:r>
            <a:r>
              <a:rPr lang="nl-NL" sz="1400" dirty="0" smtClean="0"/>
              <a:t>250.000 = </a:t>
            </a:r>
            <a:r>
              <a:rPr lang="nl-NL" sz="1400" dirty="0"/>
              <a:t>€ </a:t>
            </a:r>
            <a:r>
              <a:rPr lang="nl-NL" sz="1400" dirty="0" smtClean="0"/>
              <a:t>1.000.000</a:t>
            </a:r>
          </a:p>
          <a:p>
            <a:pPr marL="457200" lvl="1" indent="0">
              <a:buNone/>
            </a:pPr>
            <a:endParaRPr lang="nl-NL" sz="500" dirty="0" smtClean="0"/>
          </a:p>
          <a:p>
            <a:pPr marL="0" indent="0">
              <a:buNone/>
            </a:pPr>
            <a:r>
              <a:rPr lang="nl-NL" sz="1600" dirty="0" smtClean="0"/>
              <a:t>Formule:</a:t>
            </a:r>
            <a:br>
              <a:rPr lang="nl-NL" sz="1600" dirty="0" smtClean="0"/>
            </a:br>
            <a:r>
              <a:rPr lang="nl-NL" sz="1600" dirty="0" smtClean="0"/>
              <a:t>TK = 1,50 × Q + 250.000</a:t>
            </a:r>
            <a:endParaRPr lang="nl-NL" sz="1600" dirty="0"/>
          </a:p>
          <a:p>
            <a:pPr marL="0" indent="0">
              <a:buNone/>
            </a:pPr>
            <a:endParaRPr lang="nl-NL" sz="1800" dirty="0"/>
          </a:p>
        </p:txBody>
      </p:sp>
      <p:sp>
        <p:nvSpPr>
          <p:cNvPr id="6" name="Afgeronde rechthoek 5"/>
          <p:cNvSpPr/>
          <p:nvPr/>
        </p:nvSpPr>
        <p:spPr>
          <a:xfrm>
            <a:off x="6081920" y="1619250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7354737" y="19495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354737" y="26696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7335306" y="1949562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335306" y="23096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54737" y="3391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35306" y="3031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355364" y="41098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335933" y="37497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051640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704745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77253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42564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493153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9146258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0210332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9863437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1093292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1058603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360093" y="482988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340662" y="44698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268655" y="5549962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340662" y="518992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360093" y="21245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360093" y="28446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340662" y="24846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360093" y="356682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340662" y="32067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360720" y="4284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341289" y="3924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365449" y="500489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346018" y="46448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7346018" y="536493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243240" y="518992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242286" y="482988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253952" y="446984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228833" y="410960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227879" y="374956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239545" y="338952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257315" y="304289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7256361" y="268285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 flipH="1">
            <a:off x="7268027" y="232281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H="1">
            <a:off x="7263884" y="1949562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8051640" y="5549962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8780288" y="5550718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9493153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10210332" y="5554154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10938034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met pijl 53"/>
          <p:cNvCxnSpPr/>
          <p:nvPr/>
        </p:nvCxnSpPr>
        <p:spPr>
          <a:xfrm flipV="1">
            <a:off x="6771494" y="2196582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/>
          <p:cNvCxnSpPr/>
          <p:nvPr/>
        </p:nvCxnSpPr>
        <p:spPr>
          <a:xfrm>
            <a:off x="9859148" y="5910002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9286716" y="591000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6364619" y="2803371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euro’s</a:t>
            </a:r>
          </a:p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(× 1.000)</a:t>
            </a:r>
            <a:endParaRPr lang="nl-NL" sz="1200" i="1" dirty="0">
              <a:solidFill>
                <a:schemeClr val="bg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9758075" y="6179276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841301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8558937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9289558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300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10013509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400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>
            <a:off x="10720616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899865" y="469363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899865" y="39733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899865" y="325557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750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6771625" y="25334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1.000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6771625" y="181332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1.250</a:t>
            </a:r>
            <a:endParaRPr lang="nl-NL" sz="1200" dirty="0">
              <a:solidFill>
                <a:schemeClr val="bg1"/>
              </a:solidFill>
            </a:endParaRPr>
          </a:p>
        </p:txBody>
      </p:sp>
      <p:cxnSp>
        <p:nvCxnSpPr>
          <p:cNvPr id="73" name="Rechte verbindingslijn 72"/>
          <p:cNvCxnSpPr>
            <a:endCxn id="75" idx="7"/>
          </p:cNvCxnSpPr>
          <p:nvPr/>
        </p:nvCxnSpPr>
        <p:spPr>
          <a:xfrm flipV="1">
            <a:off x="7334352" y="2283901"/>
            <a:ext cx="3615965" cy="326871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4" name="Ovaal 73"/>
          <p:cNvSpPr/>
          <p:nvPr/>
        </p:nvSpPr>
        <p:spPr>
          <a:xfrm>
            <a:off x="8014449" y="4862913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5" name="Ovaal 74"/>
          <p:cNvSpPr/>
          <p:nvPr/>
        </p:nvSpPr>
        <p:spPr>
          <a:xfrm>
            <a:off x="10872843" y="2270608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7" name="Rechthoek 76"/>
          <p:cNvSpPr/>
          <p:nvPr/>
        </p:nvSpPr>
        <p:spPr>
          <a:xfrm>
            <a:off x="10666783" y="1855903"/>
            <a:ext cx="4828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TO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8" name="Ovaal 77"/>
          <p:cNvSpPr/>
          <p:nvPr/>
        </p:nvSpPr>
        <p:spPr>
          <a:xfrm>
            <a:off x="8728824" y="4205688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" name="Rechte verbindingslijn 4"/>
          <p:cNvCxnSpPr>
            <a:endCxn id="79" idx="3"/>
          </p:cNvCxnSpPr>
          <p:nvPr/>
        </p:nvCxnSpPr>
        <p:spPr>
          <a:xfrm flipV="1">
            <a:off x="7354737" y="2692487"/>
            <a:ext cx="3549555" cy="213739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2" name="Ovaal 71"/>
          <p:cNvSpPr/>
          <p:nvPr/>
        </p:nvSpPr>
        <p:spPr>
          <a:xfrm>
            <a:off x="8014449" y="4361263"/>
            <a:ext cx="90767" cy="9076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6" name="Ovaal 75"/>
          <p:cNvSpPr/>
          <p:nvPr/>
        </p:nvSpPr>
        <p:spPr>
          <a:xfrm>
            <a:off x="8728824" y="3926288"/>
            <a:ext cx="90767" cy="9076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9" name="Ovaal 78"/>
          <p:cNvSpPr/>
          <p:nvPr/>
        </p:nvSpPr>
        <p:spPr>
          <a:xfrm>
            <a:off x="10890999" y="2615013"/>
            <a:ext cx="90767" cy="9076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81" name="Rechthoek 80"/>
          <p:cNvSpPr/>
          <p:nvPr/>
        </p:nvSpPr>
        <p:spPr>
          <a:xfrm>
            <a:off x="10963610" y="2816001"/>
            <a:ext cx="41870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TK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590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6" grpId="0" animBg="1"/>
      <p:bldP spid="79" grpId="0" animBg="1"/>
      <p:bldP spid="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winst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smtClean="0"/>
              <a:t>TO = 2,25</a:t>
            </a:r>
            <a:r>
              <a:rPr lang="nl-NL" sz="1600" dirty="0"/>
              <a:t> × Q</a:t>
            </a:r>
            <a:endParaRPr lang="nl-NL" sz="1600" dirty="0" smtClean="0"/>
          </a:p>
          <a:p>
            <a:pPr marL="0" indent="0">
              <a:buNone/>
            </a:pPr>
            <a:r>
              <a:rPr lang="nl-NL" sz="1600" dirty="0" smtClean="0"/>
              <a:t>TK = 1,50 × Q + 250.000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smtClean="0"/>
              <a:t>Hoeveel is de winst/verlies bij: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/>
              <a:t>100.000 </a:t>
            </a:r>
            <a:r>
              <a:rPr lang="nl-NL" sz="1600" dirty="0" smtClean="0"/>
              <a:t>broden?</a:t>
            </a:r>
            <a:endParaRPr lang="nl-NL" sz="1600" dirty="0"/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/>
              <a:t>€ 225.000 </a:t>
            </a:r>
            <a:r>
              <a:rPr lang="nl-NL" sz="1400" dirty="0" smtClean="0"/>
              <a:t>- € 400.000 = - € 175.000 (verlies)</a:t>
            </a:r>
            <a:endParaRPr lang="nl-NL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/>
              <a:t>200.000 </a:t>
            </a:r>
            <a:r>
              <a:rPr lang="nl-NL" sz="1600" dirty="0" smtClean="0"/>
              <a:t>broden?</a:t>
            </a:r>
            <a:endParaRPr lang="nl-NL" sz="1600" dirty="0"/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/>
              <a:t>€ 450.000 </a:t>
            </a:r>
            <a:r>
              <a:rPr lang="nl-NL" sz="1400" dirty="0" smtClean="0"/>
              <a:t>- € 550.000 = - € 100.000 (verlies)</a:t>
            </a:r>
            <a:endParaRPr lang="nl-NL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1600" dirty="0"/>
              <a:t>500.000 </a:t>
            </a:r>
            <a:r>
              <a:rPr lang="nl-NL" sz="1600" dirty="0" smtClean="0"/>
              <a:t>broden?</a:t>
            </a:r>
            <a:endParaRPr lang="nl-NL" sz="1600" dirty="0"/>
          </a:p>
          <a:p>
            <a:pPr lvl="1">
              <a:buFont typeface="Century Gothic" panose="020B0502020202020204" pitchFamily="34" charset="0"/>
              <a:buChar char="→"/>
            </a:pPr>
            <a:r>
              <a:rPr lang="nl-NL" sz="1400" dirty="0"/>
              <a:t>€ 1.125.000 </a:t>
            </a:r>
            <a:r>
              <a:rPr lang="nl-NL" sz="1400" dirty="0" smtClean="0"/>
              <a:t>- </a:t>
            </a:r>
            <a:r>
              <a:rPr lang="nl-NL" sz="1400" dirty="0"/>
              <a:t>€ </a:t>
            </a:r>
            <a:r>
              <a:rPr lang="nl-NL" sz="1400" dirty="0" smtClean="0"/>
              <a:t>1.000.000 = + € 125.000 (winst)</a:t>
            </a:r>
            <a:endParaRPr lang="nl-NL" sz="1400" dirty="0"/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endParaRPr lang="nl-NL" sz="1800" dirty="0"/>
          </a:p>
        </p:txBody>
      </p:sp>
      <p:sp>
        <p:nvSpPr>
          <p:cNvPr id="6" name="Afgeronde rechthoek 5"/>
          <p:cNvSpPr/>
          <p:nvPr/>
        </p:nvSpPr>
        <p:spPr>
          <a:xfrm>
            <a:off x="6091445" y="1619250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7364262" y="19495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364262" y="26696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7344831" y="1949562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344831" y="23096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64262" y="3391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44831" y="3031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364889" y="41098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345458" y="37497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061165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714270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78206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43516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502678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9155783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0219857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9872962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1094245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1059555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369618" y="482988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350187" y="44698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278180" y="5549962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350187" y="518992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369618" y="21245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369618" y="28446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350187" y="24846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369618" y="356682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350187" y="32067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370245" y="4284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350814" y="3924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374974" y="500489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355543" y="46448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7355543" y="536493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252765" y="518992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251811" y="482988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263477" y="446984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238358" y="410960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237404" y="374956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249070" y="338952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266840" y="304289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7265886" y="268285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 flipH="1">
            <a:off x="7277552" y="232281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H="1">
            <a:off x="7273409" y="1949562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8061165" y="5549962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8789813" y="5550718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9502678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10219857" y="5554154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10947559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met pijl 53"/>
          <p:cNvCxnSpPr/>
          <p:nvPr/>
        </p:nvCxnSpPr>
        <p:spPr>
          <a:xfrm flipV="1">
            <a:off x="6781019" y="2196582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/>
          <p:cNvCxnSpPr/>
          <p:nvPr/>
        </p:nvCxnSpPr>
        <p:spPr>
          <a:xfrm>
            <a:off x="9868673" y="5910002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9296241" y="591000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6374144" y="2803371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euro’s</a:t>
            </a:r>
          </a:p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(× 1.000)</a:t>
            </a:r>
            <a:endParaRPr lang="nl-NL" sz="1200" i="1" dirty="0">
              <a:solidFill>
                <a:schemeClr val="bg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9767600" y="6179276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850826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8568462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9299083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300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10023034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400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>
            <a:off x="10730141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909390" y="469363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909390" y="39733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909390" y="325557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750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6781150" y="25334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1.000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6781150" y="181332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1.250</a:t>
            </a:r>
            <a:endParaRPr lang="nl-NL" sz="1200" dirty="0">
              <a:solidFill>
                <a:schemeClr val="bg1"/>
              </a:solidFill>
            </a:endParaRPr>
          </a:p>
        </p:txBody>
      </p:sp>
      <p:cxnSp>
        <p:nvCxnSpPr>
          <p:cNvPr id="73" name="Rechte verbindingslijn 72"/>
          <p:cNvCxnSpPr/>
          <p:nvPr/>
        </p:nvCxnSpPr>
        <p:spPr>
          <a:xfrm flipV="1">
            <a:off x="7343877" y="2283901"/>
            <a:ext cx="3615965" cy="326871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7" name="Rechthoek 76"/>
          <p:cNvSpPr/>
          <p:nvPr/>
        </p:nvSpPr>
        <p:spPr>
          <a:xfrm>
            <a:off x="10676308" y="1855903"/>
            <a:ext cx="4828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TO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 flipV="1">
            <a:off x="7364262" y="2692487"/>
            <a:ext cx="3549555" cy="213739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echthoek 80"/>
          <p:cNvSpPr/>
          <p:nvPr/>
        </p:nvSpPr>
        <p:spPr>
          <a:xfrm>
            <a:off x="10973135" y="2816001"/>
            <a:ext cx="41870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TK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6" name="Rechte verbindingslijn 55"/>
          <p:cNvCxnSpPr/>
          <p:nvPr/>
        </p:nvCxnSpPr>
        <p:spPr>
          <a:xfrm>
            <a:off x="9701213" y="3475094"/>
            <a:ext cx="4074" cy="2043114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1" name="Ovaal 70"/>
          <p:cNvSpPr/>
          <p:nvPr/>
        </p:nvSpPr>
        <p:spPr>
          <a:xfrm>
            <a:off x="9606450" y="3321327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2" name="Rechte verbindingslijn 81"/>
          <p:cNvCxnSpPr/>
          <p:nvPr/>
        </p:nvCxnSpPr>
        <p:spPr>
          <a:xfrm>
            <a:off x="7341136" y="5574625"/>
            <a:ext cx="2339804" cy="0"/>
          </a:xfrm>
          <a:prstGeom prst="line">
            <a:avLst/>
          </a:prstGeom>
          <a:ln w="825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9743915" y="5585966"/>
            <a:ext cx="1223075" cy="0"/>
          </a:xfrm>
          <a:prstGeom prst="line">
            <a:avLst/>
          </a:prstGeom>
          <a:ln w="825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8061165" y="4432300"/>
            <a:ext cx="0" cy="441325"/>
          </a:xfrm>
          <a:prstGeom prst="line">
            <a:avLst/>
          </a:prstGeom>
          <a:ln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 flipH="1">
            <a:off x="8776239" y="3995976"/>
            <a:ext cx="3335" cy="231775"/>
          </a:xfrm>
          <a:prstGeom prst="line">
            <a:avLst/>
          </a:prstGeom>
          <a:ln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10936847" y="2322813"/>
            <a:ext cx="0" cy="356905"/>
          </a:xfrm>
          <a:prstGeom prst="line">
            <a:avLst/>
          </a:prstGeom>
          <a:ln>
            <a:headEnd type="stealth"/>
            <a:tailEnd type="stealt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19885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Break-even-punt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 smtClean="0"/>
              <a:t>TO = 2,25</a:t>
            </a:r>
            <a:r>
              <a:rPr lang="nl-NL" sz="1600" dirty="0"/>
              <a:t> × Q</a:t>
            </a:r>
            <a:endParaRPr lang="nl-NL" sz="1600" dirty="0" smtClean="0"/>
          </a:p>
          <a:p>
            <a:pPr marL="0" indent="0">
              <a:buNone/>
            </a:pPr>
            <a:r>
              <a:rPr lang="nl-NL" sz="1600" dirty="0" smtClean="0"/>
              <a:t>TK = 1,50 × Q + 250.000</a:t>
            </a:r>
          </a:p>
          <a:p>
            <a:pPr marL="0" indent="0">
              <a:buNone/>
            </a:pPr>
            <a:endParaRPr lang="nl-NL" sz="1600" dirty="0" smtClean="0"/>
          </a:p>
          <a:p>
            <a:pPr marL="0" indent="0">
              <a:buNone/>
            </a:pPr>
            <a:r>
              <a:rPr lang="nl-NL" sz="1600" dirty="0" smtClean="0"/>
              <a:t>BEP: geen winst / geen verlies</a:t>
            </a:r>
          </a:p>
          <a:p>
            <a:pPr marL="0" indent="0">
              <a:buNone/>
            </a:pPr>
            <a:r>
              <a:rPr lang="nl-NL" sz="1600" dirty="0" smtClean="0"/>
              <a:t>BEP: opbrengst = kosten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smtClean="0"/>
              <a:t>Uitrekenen:</a:t>
            </a:r>
          </a:p>
          <a:p>
            <a:pPr marL="0" indent="0">
              <a:buNone/>
            </a:pPr>
            <a:r>
              <a:rPr lang="nl-NL" sz="1600" dirty="0" smtClean="0"/>
              <a:t>TO = TK</a:t>
            </a:r>
          </a:p>
          <a:p>
            <a:pPr marL="0" indent="0">
              <a:buNone/>
            </a:pPr>
            <a:r>
              <a:rPr lang="nl-NL" sz="1600" dirty="0"/>
              <a:t>2,25 × </a:t>
            </a:r>
            <a:r>
              <a:rPr lang="nl-NL" sz="1600" dirty="0" smtClean="0"/>
              <a:t>Q = </a:t>
            </a:r>
            <a:r>
              <a:rPr lang="nl-NL" sz="1600" dirty="0"/>
              <a:t>1,50 × Q + </a:t>
            </a:r>
            <a:r>
              <a:rPr lang="nl-NL" sz="1600" dirty="0" smtClean="0"/>
              <a:t>250.000</a:t>
            </a:r>
          </a:p>
          <a:p>
            <a:pPr marL="0" indent="0">
              <a:buNone/>
            </a:pPr>
            <a:r>
              <a:rPr lang="nl-NL" sz="1600" dirty="0" smtClean="0"/>
              <a:t>0,75</a:t>
            </a:r>
            <a:r>
              <a:rPr lang="nl-NL" sz="1600" dirty="0"/>
              <a:t> × Q = </a:t>
            </a:r>
            <a:r>
              <a:rPr lang="nl-NL" sz="1600" dirty="0" smtClean="0"/>
              <a:t>250.000</a:t>
            </a:r>
          </a:p>
          <a:p>
            <a:pPr marL="0" indent="0">
              <a:buNone/>
            </a:pPr>
            <a:r>
              <a:rPr lang="nl-NL" sz="1600" dirty="0" smtClean="0"/>
              <a:t>Q = 333.333</a:t>
            </a:r>
            <a:endParaRPr lang="nl-NL" sz="1600" dirty="0"/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endParaRPr lang="nl-NL" sz="1800" dirty="0"/>
          </a:p>
        </p:txBody>
      </p:sp>
      <p:sp>
        <p:nvSpPr>
          <p:cNvPr id="6" name="Afgeronde rechthoek 5"/>
          <p:cNvSpPr/>
          <p:nvPr/>
        </p:nvSpPr>
        <p:spPr>
          <a:xfrm>
            <a:off x="6091445" y="1619250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7364262" y="19495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364262" y="26696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7344831" y="1949562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344831" y="23096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64262" y="3391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44831" y="3031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364889" y="41098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345458" y="37497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061165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714270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78206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43516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502678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9155783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0219857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9872962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1094245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1059555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369618" y="482988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350187" y="44698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278180" y="5549962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350187" y="518992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369618" y="21245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369618" y="28446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350187" y="24846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369618" y="356682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350187" y="32067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370245" y="4284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350814" y="3924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374974" y="500489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355543" y="46448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7355543" y="536493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252765" y="518992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251811" y="482988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263477" y="446984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238358" y="410960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237404" y="374956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249070" y="338952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266840" y="304289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7265886" y="268285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 flipH="1">
            <a:off x="7277552" y="232281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H="1">
            <a:off x="7273409" y="1949562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8061165" y="5549962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8789813" y="5550718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9502678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10219857" y="5554154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10947559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met pijl 53"/>
          <p:cNvCxnSpPr/>
          <p:nvPr/>
        </p:nvCxnSpPr>
        <p:spPr>
          <a:xfrm flipV="1">
            <a:off x="6781019" y="2196582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/>
          <p:cNvCxnSpPr/>
          <p:nvPr/>
        </p:nvCxnSpPr>
        <p:spPr>
          <a:xfrm>
            <a:off x="9868673" y="5910002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9296241" y="591000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6374144" y="2803371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euro’s</a:t>
            </a:r>
          </a:p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(× 1.000)</a:t>
            </a:r>
            <a:endParaRPr lang="nl-NL" sz="1200" i="1" dirty="0">
              <a:solidFill>
                <a:schemeClr val="bg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9767600" y="6179276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850826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8568462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9299083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300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10023034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400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>
            <a:off x="10730141" y="5627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909390" y="469363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909390" y="39733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909390" y="325557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750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6781150" y="25334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1.000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6781150" y="181332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1.250</a:t>
            </a:r>
            <a:endParaRPr lang="nl-NL" sz="1200" dirty="0">
              <a:solidFill>
                <a:schemeClr val="bg1"/>
              </a:solidFill>
            </a:endParaRPr>
          </a:p>
        </p:txBody>
      </p:sp>
      <p:cxnSp>
        <p:nvCxnSpPr>
          <p:cNvPr id="73" name="Rechte verbindingslijn 72"/>
          <p:cNvCxnSpPr/>
          <p:nvPr/>
        </p:nvCxnSpPr>
        <p:spPr>
          <a:xfrm flipV="1">
            <a:off x="7343877" y="2283901"/>
            <a:ext cx="3615965" cy="326871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7" name="Rechthoek 76"/>
          <p:cNvSpPr/>
          <p:nvPr/>
        </p:nvSpPr>
        <p:spPr>
          <a:xfrm>
            <a:off x="10676308" y="1855903"/>
            <a:ext cx="4828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TO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 flipV="1">
            <a:off x="7364262" y="2692487"/>
            <a:ext cx="3549555" cy="213739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echthoek 80"/>
          <p:cNvSpPr/>
          <p:nvPr/>
        </p:nvSpPr>
        <p:spPr>
          <a:xfrm>
            <a:off x="10973135" y="2816001"/>
            <a:ext cx="41870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TK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6" name="Rechte verbindingslijn 55"/>
          <p:cNvCxnSpPr/>
          <p:nvPr/>
        </p:nvCxnSpPr>
        <p:spPr>
          <a:xfrm>
            <a:off x="9701213" y="3475094"/>
            <a:ext cx="4074" cy="2043114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1" name="Ovaal 70"/>
          <p:cNvSpPr/>
          <p:nvPr/>
        </p:nvSpPr>
        <p:spPr>
          <a:xfrm>
            <a:off x="9606450" y="3321327"/>
            <a:ext cx="180000" cy="180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2" name="Rechte verbindingslijn 81"/>
          <p:cNvCxnSpPr/>
          <p:nvPr/>
        </p:nvCxnSpPr>
        <p:spPr>
          <a:xfrm>
            <a:off x="7341136" y="5574625"/>
            <a:ext cx="2339804" cy="0"/>
          </a:xfrm>
          <a:prstGeom prst="line">
            <a:avLst/>
          </a:prstGeom>
          <a:ln w="825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9743915" y="5585966"/>
            <a:ext cx="1223075" cy="0"/>
          </a:xfrm>
          <a:prstGeom prst="line">
            <a:avLst/>
          </a:prstGeom>
          <a:ln w="825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Tekstvak 2"/>
          <p:cNvSpPr txBox="1"/>
          <p:nvPr/>
        </p:nvSpPr>
        <p:spPr>
          <a:xfrm>
            <a:off x="9056860" y="2964006"/>
            <a:ext cx="57740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BEP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420394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800" dirty="0" smtClean="0"/>
              <a:t>Teken en bereken het BEP</a:t>
            </a:r>
            <a:br>
              <a:rPr lang="nl-NL" sz="1800" dirty="0" smtClean="0"/>
            </a:br>
            <a:r>
              <a:rPr lang="nl-NL" sz="1800" dirty="0" smtClean="0"/>
              <a:t>op basis van onderstaande gegevens:</a:t>
            </a:r>
          </a:p>
          <a:p>
            <a:pPr marL="0" indent="0">
              <a:buNone/>
            </a:pPr>
            <a:endParaRPr lang="nl-NL" sz="800" dirty="0"/>
          </a:p>
          <a:p>
            <a:r>
              <a:rPr lang="nl-NL" sz="1800" dirty="0" smtClean="0"/>
              <a:t>Verkoopprijs € 25</a:t>
            </a:r>
          </a:p>
          <a:p>
            <a:r>
              <a:rPr lang="nl-NL" sz="1800" dirty="0" smtClean="0"/>
              <a:t>Constante kosten € 100.000 per maand</a:t>
            </a:r>
          </a:p>
          <a:p>
            <a:r>
              <a:rPr lang="nl-NL" sz="1800" dirty="0" smtClean="0"/>
              <a:t>Variabele kosten € 15 per stuk</a:t>
            </a:r>
          </a:p>
          <a:p>
            <a:r>
              <a:rPr lang="nl-NL" sz="1800" dirty="0" smtClean="0"/>
              <a:t>Productiecapaciteit 25.000  p. mnd.</a:t>
            </a:r>
          </a:p>
          <a:p>
            <a:endParaRPr lang="nl-NL" sz="800" dirty="0"/>
          </a:p>
          <a:p>
            <a:pPr marL="0" indent="0">
              <a:buNone/>
            </a:pPr>
            <a:r>
              <a:rPr lang="nl-NL" sz="1800" dirty="0" smtClean="0"/>
              <a:t>TO = 25Q</a:t>
            </a:r>
          </a:p>
          <a:p>
            <a:pPr marL="0" indent="0">
              <a:buNone/>
            </a:pPr>
            <a:r>
              <a:rPr lang="nl-NL" sz="1800" dirty="0" smtClean="0"/>
              <a:t>TK = 15Q + 100.000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dirty="0" smtClean="0"/>
              <a:t>BEP: TO = TK</a:t>
            </a:r>
          </a:p>
          <a:p>
            <a:pPr marL="0" indent="0">
              <a:buNone/>
            </a:pPr>
            <a:r>
              <a:rPr lang="nl-NL" sz="1800" dirty="0" smtClean="0"/>
              <a:t>25Q</a:t>
            </a:r>
            <a:r>
              <a:rPr lang="nl-NL" sz="1800" dirty="0"/>
              <a:t> = 15Q + </a:t>
            </a:r>
            <a:r>
              <a:rPr lang="nl-NL" sz="1800" dirty="0" smtClean="0"/>
              <a:t>100.000</a:t>
            </a:r>
          </a:p>
          <a:p>
            <a:pPr marL="0" indent="0">
              <a:buNone/>
            </a:pPr>
            <a:r>
              <a:rPr lang="nl-NL" sz="1800" dirty="0" smtClean="0"/>
              <a:t>10Q = 100.000 → Q = 10.000</a:t>
            </a:r>
            <a:endParaRPr lang="nl-NL" sz="1800" dirty="0"/>
          </a:p>
          <a:p>
            <a:pPr marL="0" indent="0">
              <a:buNone/>
            </a:pPr>
            <a:endParaRPr lang="nl-NL" sz="1800" dirty="0" smtClean="0"/>
          </a:p>
        </p:txBody>
      </p:sp>
      <p:sp>
        <p:nvSpPr>
          <p:cNvPr id="5" name="Afgeronde rechthoek 4"/>
          <p:cNvSpPr/>
          <p:nvPr/>
        </p:nvSpPr>
        <p:spPr>
          <a:xfrm>
            <a:off x="6091445" y="1619250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7364262" y="19495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364262" y="26696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7344831" y="1949562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344831" y="23096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364262" y="3391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44831" y="3031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64889" y="410980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345458" y="374976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061165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7714270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78206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43516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9502678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155783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10219857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9872962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10942454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10595559" y="1949562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7369618" y="482988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350187" y="446984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278180" y="5549962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350187" y="5189922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369618" y="21245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369618" y="28446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350187" y="24846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369618" y="356682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350187" y="32067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370245" y="428481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350814" y="392477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374974" y="500489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355543" y="464485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355543" y="5364934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252765" y="518992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251811" y="482988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263477" y="446984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238358" y="410960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237404" y="374956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249070" y="338952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266840" y="304289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265886" y="268285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7277552" y="2322813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 flipH="1">
            <a:off x="7273409" y="1949562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061165" y="5549962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8789813" y="5550718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9502678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10219857" y="5554154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10947559" y="55499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>
          <a:xfrm flipV="1">
            <a:off x="6781019" y="2196582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met pijl 53"/>
          <p:cNvCxnSpPr/>
          <p:nvPr/>
        </p:nvCxnSpPr>
        <p:spPr>
          <a:xfrm>
            <a:off x="9868673" y="5910002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9296241" y="591000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6374144" y="2803371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euro’s</a:t>
            </a:r>
          </a:p>
          <a:p>
            <a:pPr algn="ctr"/>
            <a:r>
              <a:rPr lang="nl-NL" sz="1200" i="1" dirty="0" smtClean="0">
                <a:solidFill>
                  <a:schemeClr val="bg1"/>
                </a:solidFill>
              </a:rPr>
              <a:t>(× 1.000)</a:t>
            </a:r>
            <a:endParaRPr lang="nl-NL" sz="1200" i="1" dirty="0">
              <a:solidFill>
                <a:schemeClr val="bg1"/>
              </a:solidFill>
            </a:endParaRPr>
          </a:p>
        </p:txBody>
      </p:sp>
      <p:sp>
        <p:nvSpPr>
          <p:cNvPr id="57" name="Tekstvak 56"/>
          <p:cNvSpPr txBox="1"/>
          <p:nvPr/>
        </p:nvSpPr>
        <p:spPr>
          <a:xfrm>
            <a:off x="9767600" y="6179276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7927026" y="562770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8606562" y="56277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0" name="Tekstvak 59"/>
          <p:cNvSpPr txBox="1"/>
          <p:nvPr/>
        </p:nvSpPr>
        <p:spPr>
          <a:xfrm>
            <a:off x="9337183" y="56277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15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10061134" y="56277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10768241" y="56277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25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6880815" y="469363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>
            <a:off x="6880815" y="39733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300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880815" y="325557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450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880815" y="25334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600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880815" y="181332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750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73" name="Rechthoek 72"/>
          <p:cNvSpPr/>
          <p:nvPr/>
        </p:nvSpPr>
        <p:spPr>
          <a:xfrm>
            <a:off x="850688" y="6434182"/>
            <a:ext cx="2322650" cy="20398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Rechthoek 73"/>
          <p:cNvSpPr/>
          <p:nvPr/>
        </p:nvSpPr>
        <p:spPr>
          <a:xfrm>
            <a:off x="852068" y="6434301"/>
            <a:ext cx="2322650" cy="203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Tekstvak 74"/>
          <p:cNvSpPr txBox="1"/>
          <p:nvPr/>
        </p:nvSpPr>
        <p:spPr>
          <a:xfrm>
            <a:off x="2423592" y="6384462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5 min.</a:t>
            </a:r>
            <a:endParaRPr lang="nl-NL" sz="1400" dirty="0"/>
          </a:p>
        </p:txBody>
      </p:sp>
      <p:sp>
        <p:nvSpPr>
          <p:cNvPr id="76" name="Tekstvak 75"/>
          <p:cNvSpPr txBox="1"/>
          <p:nvPr/>
        </p:nvSpPr>
        <p:spPr>
          <a:xfrm>
            <a:off x="1401578" y="6382287"/>
            <a:ext cx="1138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Tijd voorbij.</a:t>
            </a:r>
            <a:endParaRPr lang="nl-NL" sz="1400" dirty="0"/>
          </a:p>
        </p:txBody>
      </p:sp>
      <p:cxnSp>
        <p:nvCxnSpPr>
          <p:cNvPr id="78" name="Rechte verbindingslijn 77"/>
          <p:cNvCxnSpPr/>
          <p:nvPr/>
        </p:nvCxnSpPr>
        <p:spPr>
          <a:xfrm flipV="1">
            <a:off x="7360685" y="2586036"/>
            <a:ext cx="3540621" cy="294963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 flipV="1">
            <a:off x="7350187" y="3274561"/>
            <a:ext cx="3586660" cy="17874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2" name="Tekstvak 81"/>
          <p:cNvSpPr txBox="1"/>
          <p:nvPr/>
        </p:nvSpPr>
        <p:spPr>
          <a:xfrm>
            <a:off x="10975586" y="2401370"/>
            <a:ext cx="48282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TO</a:t>
            </a:r>
            <a:endParaRPr lang="nl-NL" dirty="0"/>
          </a:p>
        </p:txBody>
      </p:sp>
      <p:sp>
        <p:nvSpPr>
          <p:cNvPr id="83" name="Tekstvak 82"/>
          <p:cNvSpPr txBox="1"/>
          <p:nvPr/>
        </p:nvSpPr>
        <p:spPr>
          <a:xfrm>
            <a:off x="10987722" y="3089895"/>
            <a:ext cx="41870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TK</a:t>
            </a:r>
            <a:endParaRPr lang="nl-NL" dirty="0"/>
          </a:p>
        </p:txBody>
      </p:sp>
      <p:sp>
        <p:nvSpPr>
          <p:cNvPr id="84" name="Ovaal 83"/>
          <p:cNvSpPr/>
          <p:nvPr/>
        </p:nvSpPr>
        <p:spPr>
          <a:xfrm>
            <a:off x="8731869" y="4303059"/>
            <a:ext cx="105569" cy="10556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6" name="Rechte verbindingslijn 85"/>
          <p:cNvCxnSpPr/>
          <p:nvPr/>
        </p:nvCxnSpPr>
        <p:spPr>
          <a:xfrm>
            <a:off x="8793787" y="4481565"/>
            <a:ext cx="0" cy="1054108"/>
          </a:xfrm>
          <a:prstGeom prst="line">
            <a:avLst/>
          </a:prstGeom>
          <a:ln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67697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00"/>
                            </p:stCondLst>
                            <p:childTnLst>
                              <p:par>
                                <p:cTn id="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4" grpId="1" animBg="1"/>
      <p:bldP spid="75" grpId="0"/>
      <p:bldP spid="75" grpId="1"/>
      <p:bldP spid="76" grpId="0"/>
      <p:bldP spid="76" grpId="1"/>
      <p:bldP spid="82" grpId="0" animBg="1"/>
      <p:bldP spid="83" grpId="0" animBg="1"/>
      <p:bldP spid="84" grpId="0" animBg="1"/>
    </p:bldLst>
  </p:timing>
</p:sld>
</file>

<file path=ppt/theme/theme1.xml><?xml version="1.0" encoding="utf-8"?>
<a:theme xmlns:a="http://schemas.openxmlformats.org/drawingml/2006/main" name="Economielokaal havo">
  <a:themeElements>
    <a:clrScheme name="Econlokaa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60603"/>
      </a:accent1>
      <a:accent2>
        <a:srgbClr val="4F81B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havo" id="{7EE3C453-B8FA-4545-AE52-74E5982772BF}" vid="{272075D8-224F-4D71-A158-7037FE08C6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havo</Template>
  <TotalTime>1710</TotalTime>
  <Words>501</Words>
  <Application>Microsoft Office PowerPoint</Application>
  <PresentationFormat>Breedbeeld</PresentationFormat>
  <Paragraphs>173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Courier New</vt:lpstr>
      <vt:lpstr>Wingdings</vt:lpstr>
      <vt:lpstr>Wingdings 3</vt:lpstr>
      <vt:lpstr>Economielokaal havo</vt:lpstr>
      <vt:lpstr>Omzet / winst</vt:lpstr>
      <vt:lpstr>Omzet, kosten, winst</vt:lpstr>
      <vt:lpstr>verwerking</vt:lpstr>
      <vt:lpstr>TO, TK in grafieken</vt:lpstr>
      <vt:lpstr>Totale opbrengst (omzet)</vt:lpstr>
      <vt:lpstr>Totale Kosten</vt:lpstr>
      <vt:lpstr>winst</vt:lpstr>
      <vt:lpstr>Break-even-punt</vt:lpstr>
      <vt:lpstr>verwerking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pbloemers</dc:creator>
  <cp:lastModifiedBy>Paul Bloemers</cp:lastModifiedBy>
  <cp:revision>27</cp:revision>
  <dcterms:created xsi:type="dcterms:W3CDTF">2016-10-10T08:07:46Z</dcterms:created>
  <dcterms:modified xsi:type="dcterms:W3CDTF">2016-10-15T14:47:22Z</dcterms:modified>
</cp:coreProperties>
</file>