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7"/>
  </p:notesMasterIdLst>
  <p:sldIdLst>
    <p:sldId id="256" r:id="rId2"/>
    <p:sldId id="257" r:id="rId3"/>
    <p:sldId id="258" r:id="rId4"/>
    <p:sldId id="269" r:id="rId5"/>
    <p:sldId id="273" r:id="rId6"/>
    <p:sldId id="270" r:id="rId7"/>
    <p:sldId id="260" r:id="rId8"/>
    <p:sldId id="272" r:id="rId9"/>
    <p:sldId id="274" r:id="rId10"/>
    <p:sldId id="275" r:id="rId11"/>
    <p:sldId id="271" r:id="rId12"/>
    <p:sldId id="262" r:id="rId13"/>
    <p:sldId id="276" r:id="rId14"/>
    <p:sldId id="288" r:id="rId15"/>
    <p:sldId id="264" r:id="rId16"/>
    <p:sldId id="277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FB4"/>
    <a:srgbClr val="7D9648"/>
    <a:srgbClr val="675082"/>
    <a:srgbClr val="52893F"/>
    <a:srgbClr val="CA4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15-10-2016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3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62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24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6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2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9" y="2728849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8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0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688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6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2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8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5" name="Tekstvak 24"/>
          <p:cNvSpPr txBox="1"/>
          <p:nvPr/>
        </p:nvSpPr>
        <p:spPr>
          <a:xfrm>
            <a:off x="1016539" y="2757742"/>
            <a:ext cx="8064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3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1"/>
            <a:ext cx="8064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b="1" dirty="0" smtClean="0">
                <a:solidFill>
                  <a:schemeClr val="bg1"/>
                </a:solidFill>
              </a:rPr>
              <a:t>Economielokaal.nl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56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6891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7419"/>
            <a:ext cx="10460039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384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6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1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4" y="1619252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979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332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6740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9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270272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3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0002871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24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1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55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9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3" y="352116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56891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607421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8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1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2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4" y="1551649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1" y="1341368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8" y="1200577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8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4" name="Tekstvak 3"/>
          <p:cNvSpPr txBox="1"/>
          <p:nvPr/>
        </p:nvSpPr>
        <p:spPr>
          <a:xfrm>
            <a:off x="9357790" y="-33113"/>
            <a:ext cx="30008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50" dirty="0" smtClean="0">
                <a:solidFill>
                  <a:schemeClr val="tx1"/>
                </a:solidFill>
              </a:rPr>
              <a:t>&gt;&gt;</a:t>
            </a:r>
            <a:endParaRPr lang="nl-NL" sz="7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46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15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2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05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5859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05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sterk is het verband tussen twee (procentuele) veranderingen.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elasticiteit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1274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 2</a:t>
            </a:r>
            <a:endParaRPr lang="nl-NL" dirty="0"/>
          </a:p>
        </p:txBody>
      </p:sp>
      <p:sp>
        <p:nvSpPr>
          <p:cNvPr id="37" name="Tijdelijke aanduiding voor inhoud 3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7D9648"/>
                </a:solidFill>
              </a:rPr>
              <a:t>Bereken de prijselasticiteit als de prijs van € 20 wordt verhoogd naar € 40</a:t>
            </a:r>
            <a:endParaRPr lang="nl-NL" sz="1800" dirty="0">
              <a:solidFill>
                <a:srgbClr val="7D9648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20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60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80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800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1200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1600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2000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</a:t>
            </a:r>
            <a:r>
              <a:rPr lang="nl-NL" sz="2000" dirty="0" smtClean="0"/>
              <a:t>-25P </a:t>
            </a:r>
            <a:r>
              <a:rPr lang="nl-NL" sz="2000" dirty="0"/>
              <a:t>+ </a:t>
            </a:r>
            <a:r>
              <a:rPr lang="nl-NL" sz="2000" dirty="0" smtClean="0"/>
              <a:t>2000</a:t>
            </a:r>
            <a:endParaRPr lang="nl-NL" sz="2000" dirty="0"/>
          </a:p>
        </p:txBody>
      </p:sp>
      <p:sp>
        <p:nvSpPr>
          <p:cNvPr id="32" name="Ovaal 31"/>
          <p:cNvSpPr/>
          <p:nvPr/>
        </p:nvSpPr>
        <p:spPr>
          <a:xfrm>
            <a:off x="9921032" y="5100510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13171400">
            <a:off x="8504763" y="4867780"/>
            <a:ext cx="1384643" cy="558857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6" name="Ovaal 35"/>
          <p:cNvSpPr/>
          <p:nvPr/>
        </p:nvSpPr>
        <p:spPr>
          <a:xfrm>
            <a:off x="8953885" y="4350729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84212" y="3187759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084602" y="3187758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1966935" y="3418591"/>
            <a:ext cx="2117667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57501" y="556875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€ 20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2000" dirty="0" smtClean="0">
                <a:solidFill>
                  <a:schemeClr val="bg1"/>
                </a:solidFill>
                <a:sym typeface="Wingdings" pitchFamily="2" charset="2"/>
              </a:rPr>
              <a:t>€ 40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384747" y="5614132"/>
            <a:ext cx="2997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1500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2000" dirty="0" smtClean="0">
                <a:solidFill>
                  <a:schemeClr val="bg1"/>
                </a:solidFill>
                <a:sym typeface="Wingdings" pitchFamily="2" charset="2"/>
              </a:rPr>
              <a:t>1000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23392" y="4784963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+100%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4393008" y="484210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-33,3%</a:t>
            </a:r>
            <a:endParaRPr lang="nl-NL" sz="2400" dirty="0">
              <a:solidFill>
                <a:schemeClr val="bg1"/>
              </a:solidFill>
            </a:endParaRP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1763426" y="5080492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2533844" y="4656421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hoek 47"/>
              <p:cNvSpPr/>
              <p:nvPr/>
            </p:nvSpPr>
            <p:spPr>
              <a:xfrm>
                <a:off x="1682220" y="3872951"/>
                <a:ext cx="2821606" cy="6292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 smtClean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 smtClean="0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−33,3%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+100%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 smtClean="0">
                    <a:solidFill>
                      <a:schemeClr val="bg1"/>
                    </a:solidFill>
                  </a:rPr>
                  <a:t>= -0,33</a:t>
                </a:r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220" y="3872951"/>
                <a:ext cx="2821606" cy="629275"/>
              </a:xfrm>
              <a:prstGeom prst="rect">
                <a:avLst/>
              </a:prstGeom>
              <a:blipFill>
                <a:blip r:embed="rId3"/>
                <a:stretch>
                  <a:fillRect l="-3219" r="-1931" b="-46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hthoek 52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/>
          <p:cNvSpPr txBox="1"/>
          <p:nvPr/>
        </p:nvSpPr>
        <p:spPr>
          <a:xfrm>
            <a:off x="2423592" y="6384462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±2 min.</a:t>
            </a:r>
            <a:endParaRPr lang="nl-NL" sz="1400" dirty="0"/>
          </a:p>
        </p:txBody>
      </p:sp>
      <p:sp>
        <p:nvSpPr>
          <p:cNvPr id="56" name="Tekstvak 55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  <p:sp>
        <p:nvSpPr>
          <p:cNvPr id="49" name="Rechthoek 48"/>
          <p:cNvSpPr/>
          <p:nvPr/>
        </p:nvSpPr>
        <p:spPr>
          <a:xfrm>
            <a:off x="2533844" y="2966706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16468918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53" grpId="0" animBg="1"/>
      <p:bldP spid="54" grpId="0" animBg="1"/>
      <p:bldP spid="54" grpId="1" animBg="1"/>
      <p:bldP spid="55" grpId="0"/>
      <p:bldP spid="55" grpId="1"/>
      <p:bldP spid="56" grpId="0"/>
      <p:bldP spid="56" grpId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elastische- of een </a:t>
            </a:r>
            <a:r>
              <a:rPr lang="nl-NL" dirty="0" err="1" smtClean="0"/>
              <a:t>inelastische</a:t>
            </a:r>
            <a:r>
              <a:rPr lang="nl-NL" dirty="0" smtClean="0"/>
              <a:t> vraag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Prijselasticiteit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5430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Elastisch – </a:t>
            </a:r>
            <a:r>
              <a:rPr lang="nl-NL" dirty="0" err="1" smtClean="0"/>
              <a:t>Inelastisch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285860"/>
            <a:ext cx="9876284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Soms reageren mensen sterk op prijsveranderingen, soms nauwelijks.</a:t>
            </a:r>
          </a:p>
        </p:txBody>
      </p:sp>
      <p:sp>
        <p:nvSpPr>
          <p:cNvPr id="4" name="Rechthoek 3"/>
          <p:cNvSpPr/>
          <p:nvPr/>
        </p:nvSpPr>
        <p:spPr>
          <a:xfrm>
            <a:off x="808579" y="2185700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58266" y="218570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091302" y="2416533"/>
            <a:ext cx="2666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49734" y="1953118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pv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24183" y="3382753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+25</a:t>
            </a:r>
            <a:r>
              <a:rPr lang="nl-NL" sz="28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021367" y="3402578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-40</a:t>
            </a:r>
            <a:r>
              <a:rPr lang="nl-NL" sz="28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0" name="Ovaal 9"/>
          <p:cNvSpPr/>
          <p:nvPr/>
        </p:nvSpPr>
        <p:spPr>
          <a:xfrm>
            <a:off x="3040828" y="320337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-1,6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454212"/>
            <a:ext cx="9876284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Een reactie is </a:t>
            </a:r>
            <a:r>
              <a:rPr lang="nl-NL" sz="2000" b="1" dirty="0">
                <a:solidFill>
                  <a:schemeClr val="bg1"/>
                </a:solidFill>
              </a:rPr>
              <a:t>sterk</a:t>
            </a:r>
            <a:r>
              <a:rPr lang="nl-NL" sz="2000" dirty="0">
                <a:solidFill>
                  <a:schemeClr val="bg1"/>
                </a:solidFill>
              </a:rPr>
              <a:t> wanneer </a:t>
            </a:r>
            <a:r>
              <a:rPr lang="nl-NL" sz="2000" dirty="0" smtClean="0">
                <a:solidFill>
                  <a:schemeClr val="bg1"/>
                </a:solidFill>
              </a:rPr>
              <a:t/>
            </a:r>
            <a:br>
              <a:rPr lang="nl-NL" sz="20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de </a:t>
            </a:r>
            <a:r>
              <a:rPr lang="nl-NL" sz="2000" dirty="0">
                <a:solidFill>
                  <a:schemeClr val="bg1"/>
                </a:solidFill>
              </a:rPr>
              <a:t>vraagverandering </a:t>
            </a:r>
            <a:r>
              <a:rPr lang="nl-NL" sz="2000" dirty="0" smtClean="0">
                <a:solidFill>
                  <a:schemeClr val="bg1"/>
                </a:solidFill>
              </a:rPr>
              <a:t>relatief </a:t>
            </a:r>
            <a:r>
              <a:rPr lang="nl-NL" sz="2000" dirty="0">
                <a:solidFill>
                  <a:schemeClr val="bg1"/>
                </a:solidFill>
              </a:rPr>
              <a:t>groter is dan de prijsverandering</a:t>
            </a:r>
            <a:r>
              <a:rPr lang="nl-NL" sz="2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nl-NL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prijselasticiteit is dan kleiner dan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>
                <a:solidFill>
                  <a:srgbClr val="4C7FB4"/>
                </a:solidFill>
              </a:rPr>
              <a:t>elastische vraag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48952" y="345687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239371" y="343705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369" y="2132856"/>
            <a:ext cx="2458991" cy="1819455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369886" y="3925798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Grote vraagreactie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Elastisch – </a:t>
            </a:r>
            <a:r>
              <a:rPr lang="nl-NL" dirty="0" err="1" smtClean="0"/>
              <a:t>Inelastisch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285860"/>
            <a:ext cx="9876284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Soms reageren mensen </a:t>
            </a:r>
            <a:r>
              <a:rPr lang="nl-NL" sz="2000" dirty="0" smtClean="0"/>
              <a:t>sterk </a:t>
            </a:r>
            <a:r>
              <a:rPr lang="nl-NL" sz="2000" dirty="0"/>
              <a:t>op prijsveranderingen, soms nauwelijks.</a:t>
            </a:r>
          </a:p>
        </p:txBody>
      </p:sp>
      <p:sp>
        <p:nvSpPr>
          <p:cNvPr id="4" name="Rechthoek 3"/>
          <p:cNvSpPr/>
          <p:nvPr/>
        </p:nvSpPr>
        <p:spPr>
          <a:xfrm>
            <a:off x="839416" y="2185700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89103" y="218570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22139" y="2416533"/>
            <a:ext cx="2666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80571" y="1953118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pv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55020" y="3382753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-25</a:t>
            </a:r>
            <a:r>
              <a:rPr lang="nl-NL" sz="28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052204" y="3402578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+2,5%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3071665" y="320337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-0,1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454212"/>
            <a:ext cx="9876284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Een reactie is </a:t>
            </a:r>
            <a:r>
              <a:rPr lang="nl-NL" sz="2000" b="1" dirty="0" smtClean="0">
                <a:solidFill>
                  <a:schemeClr val="bg1"/>
                </a:solidFill>
              </a:rPr>
              <a:t>zwak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>
                <a:solidFill>
                  <a:schemeClr val="bg1"/>
                </a:solidFill>
              </a:rPr>
              <a:t>wanneer </a:t>
            </a:r>
            <a:r>
              <a:rPr lang="nl-NL" sz="2000" dirty="0" smtClean="0">
                <a:solidFill>
                  <a:schemeClr val="bg1"/>
                </a:solidFill>
              </a:rPr>
              <a:t/>
            </a:r>
            <a:br>
              <a:rPr lang="nl-NL" sz="20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de </a:t>
            </a:r>
            <a:r>
              <a:rPr lang="nl-NL" sz="2000" dirty="0">
                <a:solidFill>
                  <a:schemeClr val="bg1"/>
                </a:solidFill>
              </a:rPr>
              <a:t>vraagverandering </a:t>
            </a:r>
            <a:r>
              <a:rPr lang="nl-NL" sz="2000" dirty="0" smtClean="0">
                <a:solidFill>
                  <a:schemeClr val="bg1"/>
                </a:solidFill>
              </a:rPr>
              <a:t>relatief kleiner </a:t>
            </a:r>
            <a:r>
              <a:rPr lang="nl-NL" sz="2000" dirty="0">
                <a:solidFill>
                  <a:schemeClr val="bg1"/>
                </a:solidFill>
              </a:rPr>
              <a:t>is dan de prijsverandering</a:t>
            </a:r>
            <a:r>
              <a:rPr lang="nl-NL" sz="2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nl-NL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prijselasticiteit </a:t>
            </a:r>
            <a:r>
              <a:rPr lang="nl-NL" sz="2000" dirty="0" smtClean="0">
                <a:solidFill>
                  <a:schemeClr val="bg1"/>
                </a:solidFill>
              </a:rPr>
              <a:t>ligt </a:t>
            </a:r>
            <a:r>
              <a:rPr lang="nl-NL" sz="2000" dirty="0">
                <a:solidFill>
                  <a:schemeClr val="bg1"/>
                </a:solidFill>
              </a:rPr>
              <a:t>dan </a:t>
            </a:r>
            <a:r>
              <a:rPr lang="nl-NL" sz="2000" dirty="0" smtClean="0">
                <a:solidFill>
                  <a:schemeClr val="bg1"/>
                </a:solidFill>
              </a:rPr>
              <a:t>tussen 0 en -1.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 err="1" smtClean="0">
                <a:solidFill>
                  <a:srgbClr val="4C7FB4"/>
                </a:solidFill>
              </a:rPr>
              <a:t>inelastische</a:t>
            </a:r>
            <a:r>
              <a:rPr lang="nl-NL" sz="2400" b="1" dirty="0" smtClean="0">
                <a:solidFill>
                  <a:srgbClr val="4C7FB4"/>
                </a:solidFill>
              </a:rPr>
              <a:t> </a:t>
            </a:r>
            <a:r>
              <a:rPr lang="nl-NL" sz="2400" b="1" dirty="0">
                <a:solidFill>
                  <a:srgbClr val="4C7FB4"/>
                </a:solidFill>
              </a:rPr>
              <a:t>vraag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79789" y="345687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270208" y="343705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2414783"/>
            <a:ext cx="2408818" cy="1605878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8509399" y="3926760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Weinig vraagreactie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180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Elastisch – </a:t>
            </a:r>
            <a:r>
              <a:rPr lang="nl-NL" dirty="0" err="1" smtClean="0"/>
              <a:t>Inelastisch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285860"/>
            <a:ext cx="9876284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Soms reageren mensen </a:t>
            </a:r>
            <a:r>
              <a:rPr lang="nl-NL" sz="2000" dirty="0" smtClean="0"/>
              <a:t>sterk </a:t>
            </a:r>
            <a:r>
              <a:rPr lang="nl-NL" sz="2000" dirty="0"/>
              <a:t>op prijsveranderingen, soms nauwelijks.</a:t>
            </a:r>
          </a:p>
        </p:txBody>
      </p:sp>
      <p:sp>
        <p:nvSpPr>
          <p:cNvPr id="4" name="Rechthoek 3"/>
          <p:cNvSpPr/>
          <p:nvPr/>
        </p:nvSpPr>
        <p:spPr>
          <a:xfrm>
            <a:off x="839416" y="2185700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89103" y="218570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22139" y="2416533"/>
            <a:ext cx="2666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80571" y="1953118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pv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55020" y="3382753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-25</a:t>
            </a:r>
            <a:r>
              <a:rPr lang="nl-NL" sz="28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251789" y="3401548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0%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3071665" y="320337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0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454212"/>
            <a:ext cx="9876284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Er is </a:t>
            </a:r>
            <a:r>
              <a:rPr lang="nl-NL" sz="2000" b="1" dirty="0" smtClean="0">
                <a:solidFill>
                  <a:schemeClr val="bg1"/>
                </a:solidFill>
              </a:rPr>
              <a:t>geen </a:t>
            </a:r>
            <a:r>
              <a:rPr lang="nl-NL" sz="2000" dirty="0" smtClean="0">
                <a:solidFill>
                  <a:schemeClr val="bg1"/>
                </a:solidFill>
              </a:rPr>
              <a:t>verandering van de vraag wanneer de prijs verandert.</a:t>
            </a:r>
          </a:p>
          <a:p>
            <a:pPr marL="0" indent="0">
              <a:buNone/>
            </a:pPr>
            <a:endParaRPr lang="nl-NL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prijselasticiteit </a:t>
            </a:r>
            <a:r>
              <a:rPr lang="nl-NL" sz="2000" dirty="0" smtClean="0">
                <a:solidFill>
                  <a:schemeClr val="bg1"/>
                </a:solidFill>
              </a:rPr>
              <a:t>is dan 0.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 smtClean="0">
                <a:solidFill>
                  <a:srgbClr val="4C7FB4"/>
                </a:solidFill>
              </a:rPr>
              <a:t>volkomen </a:t>
            </a:r>
            <a:r>
              <a:rPr lang="nl-NL" sz="2400" b="1" dirty="0" err="1" smtClean="0">
                <a:solidFill>
                  <a:srgbClr val="4C7FB4"/>
                </a:solidFill>
              </a:rPr>
              <a:t>inelastische</a:t>
            </a:r>
            <a:r>
              <a:rPr lang="nl-NL" sz="2400" b="1" dirty="0" smtClean="0">
                <a:solidFill>
                  <a:srgbClr val="4C7FB4"/>
                </a:solidFill>
              </a:rPr>
              <a:t> </a:t>
            </a:r>
            <a:r>
              <a:rPr lang="nl-NL" sz="2400" b="1" dirty="0">
                <a:solidFill>
                  <a:srgbClr val="4C7FB4"/>
                </a:solidFill>
              </a:rPr>
              <a:t>vraag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79789" y="345687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270208" y="343705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46" y="1975726"/>
            <a:ext cx="2000250" cy="2000250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379599" y="3940864"/>
            <a:ext cx="236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Geen vraagreactie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4416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28" name="Tijdelijke aanduiding voor inhoud 27"/>
          <p:cNvSpPr>
            <a:spLocks noGrp="1"/>
          </p:cNvSpPr>
          <p:nvPr>
            <p:ph idx="1"/>
          </p:nvPr>
        </p:nvSpPr>
        <p:spPr>
          <a:xfrm>
            <a:off x="684212" y="5589240"/>
            <a:ext cx="1030833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Als prijs stijgt, gaat vraag omlaag!</a:t>
            </a:r>
          </a:p>
          <a:p>
            <a:pPr marL="0" indent="0">
              <a:buNone/>
            </a:pPr>
            <a:r>
              <a:rPr lang="nl-NL" sz="2000" dirty="0"/>
              <a:t>Er is dus (altijd) een negatief verband, dus negatieve elasticiteit.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1189924" y="2254436"/>
            <a:ext cx="7128792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814660" y="2182428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574300" y="2182428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584685" y="2505295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/>
              <a:t>0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358839" y="2513440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/>
              <a:t>-1</a:t>
            </a:r>
          </a:p>
        </p:txBody>
      </p:sp>
      <p:sp>
        <p:nvSpPr>
          <p:cNvPr id="12" name="Rechteraccolade 11"/>
          <p:cNvSpPr/>
          <p:nvPr/>
        </p:nvSpPr>
        <p:spPr>
          <a:xfrm rot="5400000">
            <a:off x="5945267" y="1747411"/>
            <a:ext cx="504056" cy="2774779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eraccolade 12"/>
          <p:cNvSpPr/>
          <p:nvPr/>
        </p:nvSpPr>
        <p:spPr>
          <a:xfrm rot="5400000">
            <a:off x="2718858" y="1752634"/>
            <a:ext cx="504056" cy="277477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865338" y="3478573"/>
            <a:ext cx="2230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rgbClr val="C00000"/>
                </a:solidFill>
              </a:rPr>
              <a:t>elastische vraag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977321" y="3478573"/>
            <a:ext cx="2444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err="1">
                <a:solidFill>
                  <a:schemeClr val="accent6">
                    <a:lumMod val="75000"/>
                  </a:schemeClr>
                </a:solidFill>
              </a:rPr>
              <a:t>inelastische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</a:rPr>
              <a:t> vraag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1700218" y="4000052"/>
            <a:ext cx="2595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&gt; %Δ prijs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943872" y="4000052"/>
            <a:ext cx="2595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&lt; %Δ 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140045" y="228260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∞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1803292" y="4498878"/>
            <a:ext cx="2379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sterk</a:t>
            </a:r>
            <a:r>
              <a:rPr lang="nl-NL" sz="2000" dirty="0">
                <a:solidFill>
                  <a:schemeClr val="bg1"/>
                </a:solidFill>
              </a:rPr>
              <a:t>e reactie op 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</a:rPr>
              <a:t>prijsverandering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997661" y="4498878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zwak</a:t>
            </a:r>
            <a:r>
              <a:rPr lang="nl-NL" sz="2000" dirty="0">
                <a:solidFill>
                  <a:schemeClr val="bg1"/>
                </a:solidFill>
              </a:rPr>
              <a:t>ke reactie op 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</a:rPr>
              <a:t>prijsverandering</a:t>
            </a:r>
          </a:p>
        </p:txBody>
      </p:sp>
      <p:sp>
        <p:nvSpPr>
          <p:cNvPr id="21" name="Rechthoek 20"/>
          <p:cNvSpPr/>
          <p:nvPr/>
        </p:nvSpPr>
        <p:spPr>
          <a:xfrm>
            <a:off x="8699929" y="4498878"/>
            <a:ext cx="22926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géén</a:t>
            </a:r>
            <a:r>
              <a:rPr lang="nl-NL" sz="2000" dirty="0">
                <a:solidFill>
                  <a:schemeClr val="bg1"/>
                </a:solidFill>
              </a:rPr>
              <a:t> reactie op 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</a:rPr>
              <a:t>prijsverandering</a:t>
            </a:r>
          </a:p>
        </p:txBody>
      </p:sp>
      <p:sp>
        <p:nvSpPr>
          <p:cNvPr id="22" name="Rechthoek 21"/>
          <p:cNvSpPr/>
          <p:nvPr/>
        </p:nvSpPr>
        <p:spPr>
          <a:xfrm>
            <a:off x="8793285" y="3997142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 = 0</a:t>
            </a:r>
          </a:p>
        </p:txBody>
      </p:sp>
      <p:cxnSp>
        <p:nvCxnSpPr>
          <p:cNvPr id="24" name="Rechte verbindingslijn met pijl 23"/>
          <p:cNvCxnSpPr>
            <a:stCxn id="9" idx="2"/>
            <a:endCxn id="26" idx="0"/>
          </p:cNvCxnSpPr>
          <p:nvPr/>
        </p:nvCxnSpPr>
        <p:spPr>
          <a:xfrm>
            <a:off x="7810219" y="2874627"/>
            <a:ext cx="2064462" cy="603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8433245" y="3478573"/>
            <a:ext cx="2882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4">
                    <a:lumMod val="75000"/>
                  </a:schemeClr>
                </a:solidFill>
              </a:rPr>
              <a:t>volkomen </a:t>
            </a:r>
            <a:r>
              <a:rPr lang="nl-NL" sz="2000" b="1" dirty="0" err="1" smtClean="0">
                <a:solidFill>
                  <a:schemeClr val="accent4">
                    <a:lumMod val="75000"/>
                  </a:schemeClr>
                </a:solidFill>
              </a:rPr>
              <a:t>inelastisch</a:t>
            </a:r>
            <a:endParaRPr lang="nl-NL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3055223" y="1463268"/>
            <a:ext cx="109837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</a:t>
            </a:r>
          </a:p>
        </p:txBody>
      </p:sp>
      <p:sp>
        <p:nvSpPr>
          <p:cNvPr id="30" name="Rechthoek 29"/>
          <p:cNvSpPr/>
          <p:nvPr/>
        </p:nvSpPr>
        <p:spPr>
          <a:xfrm>
            <a:off x="5366388" y="1463268"/>
            <a:ext cx="138531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31" name="Rechte verbindingslijn met pijl 30"/>
          <p:cNvCxnSpPr>
            <a:stCxn id="29" idx="3"/>
            <a:endCxn id="30" idx="1"/>
          </p:cNvCxnSpPr>
          <p:nvPr/>
        </p:nvCxnSpPr>
        <p:spPr>
          <a:xfrm>
            <a:off x="4153602" y="1663323"/>
            <a:ext cx="12127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4243289" y="1274228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8145892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9" grpId="0" animBg="1"/>
      <p:bldP spid="10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Elasticiteit en omzet </a:t>
            </a:r>
            <a:endParaRPr lang="nl-NL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Wat gebeurt er met de omzet van een bedrijf als </a:t>
            </a:r>
            <a:r>
              <a:rPr lang="nl-NL" dirty="0" smtClean="0">
                <a:solidFill>
                  <a:schemeClr val="bg1"/>
                </a:solidFill>
              </a:rPr>
              <a:t>dit </a:t>
            </a:r>
            <a:r>
              <a:rPr lang="nl-NL" dirty="0">
                <a:solidFill>
                  <a:schemeClr val="bg1"/>
                </a:solidFill>
              </a:rPr>
              <a:t>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93985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omhoog gaat, gaat de vraag omlaag.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1919536" y="342900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1559496" y="407707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meer omzet</a:t>
            </a:r>
            <a:endParaRPr lang="nl-NL" sz="2400" b="1" dirty="0"/>
          </a:p>
        </p:txBody>
      </p:sp>
      <p:sp>
        <p:nvSpPr>
          <p:cNvPr id="15" name="Rechthoek 14"/>
          <p:cNvSpPr/>
          <p:nvPr/>
        </p:nvSpPr>
        <p:spPr>
          <a:xfrm>
            <a:off x="5960826" y="407707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minder omzet</a:t>
            </a:r>
            <a:endParaRPr lang="nl-NL" sz="2400" b="1" dirty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6356870" y="342900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2819636" y="342900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7256970" y="342900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84213" y="5373216"/>
            <a:ext cx="10236323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Aan de elasticiteit kunnen we zien welk effect het sterkste is!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439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 animBg="1"/>
      <p:bldP spid="15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Elasticiteit en omzet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dirty="0"/>
              <a:t>vraag gaat relatief méér omlaag dan de prijs </a:t>
            </a:r>
            <a:r>
              <a:rPr lang="nl-NL" sz="2400" dirty="0" smtClean="0"/>
              <a:t>omhoog gaat.</a:t>
            </a:r>
            <a:endParaRPr lang="nl-NL" sz="2400" dirty="0"/>
          </a:p>
          <a:p>
            <a:pPr marL="0" indent="0">
              <a:buNone/>
            </a:pPr>
            <a:r>
              <a:rPr lang="nl-NL" sz="3000" dirty="0" smtClean="0"/>
              <a:t>De </a:t>
            </a:r>
            <a:r>
              <a:rPr lang="nl-NL" sz="3000" dirty="0"/>
              <a:t>omzet daalt!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Elastische vraag betekent: %Δ </a:t>
            </a:r>
            <a:r>
              <a:rPr lang="nl-NL" sz="2400" dirty="0">
                <a:solidFill>
                  <a:schemeClr val="bg1"/>
                </a:solidFill>
              </a:rPr>
              <a:t>vraag &gt;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omhoog gaat, gaat de vraag omlaag.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rgbClr val="4C7FB4"/>
                </a:solidFill>
              </a:rPr>
              <a:t>bij een elastische vraag.</a:t>
            </a:r>
            <a:endParaRPr lang="nl-NL" sz="2000" dirty="0">
              <a:solidFill>
                <a:srgbClr val="4C7FB4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meer omzet</a:t>
            </a:r>
            <a:endParaRPr lang="nl-NL" sz="2400" b="1" dirty="0"/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minder omzet</a:t>
            </a:r>
            <a:endParaRPr lang="nl-NL" sz="2400" b="1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1353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0.018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  <p:bldP spid="13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Elasticiteit en omzet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dirty="0"/>
              <a:t>vraag gaat relatief méér </a:t>
            </a:r>
            <a:r>
              <a:rPr lang="nl-NL" sz="2400" dirty="0" smtClean="0"/>
              <a:t>omhoog </a:t>
            </a:r>
            <a:r>
              <a:rPr lang="nl-NL" sz="2400" dirty="0"/>
              <a:t>dan de prijs </a:t>
            </a:r>
            <a:r>
              <a:rPr lang="nl-NL" sz="2400" dirty="0" smtClean="0"/>
              <a:t>omlaag gaat.</a:t>
            </a:r>
            <a:endParaRPr lang="nl-NL" sz="2400" dirty="0"/>
          </a:p>
          <a:p>
            <a:pPr marL="0" indent="0">
              <a:buNone/>
            </a:pPr>
            <a:r>
              <a:rPr lang="nl-NL" sz="3000" dirty="0" smtClean="0"/>
              <a:t>De </a:t>
            </a:r>
            <a:r>
              <a:rPr lang="nl-NL" sz="3000" dirty="0"/>
              <a:t>omzet </a:t>
            </a:r>
            <a:r>
              <a:rPr lang="nl-NL" sz="3000" dirty="0" smtClean="0"/>
              <a:t>stijgt</a:t>
            </a:r>
            <a:r>
              <a:rPr lang="nl-NL" sz="3000" dirty="0"/>
              <a:t>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Elastische vraag betekent: %Δ </a:t>
            </a:r>
            <a:r>
              <a:rPr lang="nl-NL" sz="2400" dirty="0">
                <a:solidFill>
                  <a:schemeClr val="bg1"/>
                </a:solidFill>
              </a:rPr>
              <a:t>vraag &gt;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</a:t>
            </a:r>
            <a:r>
              <a:rPr lang="nl-NL" sz="2000" dirty="0" smtClean="0">
                <a:solidFill>
                  <a:schemeClr val="bg1"/>
                </a:solidFill>
              </a:rPr>
              <a:t>verlaagt</a:t>
            </a:r>
            <a:r>
              <a:rPr lang="nl-NL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</a:t>
            </a:r>
            <a:r>
              <a:rPr lang="nl-NL" dirty="0" smtClean="0">
                <a:solidFill>
                  <a:schemeClr val="bg1"/>
                </a:solidFill>
              </a:rPr>
              <a:t>omlaag </a:t>
            </a:r>
            <a:r>
              <a:rPr lang="nl-NL" dirty="0">
                <a:solidFill>
                  <a:schemeClr val="bg1"/>
                </a:solidFill>
              </a:rPr>
              <a:t>gaat, gaat de vraag </a:t>
            </a:r>
            <a:r>
              <a:rPr lang="nl-NL" dirty="0" smtClean="0">
                <a:solidFill>
                  <a:schemeClr val="bg1"/>
                </a:solidFill>
              </a:rPr>
              <a:t>omhoog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rgbClr val="4C7FB4"/>
                </a:solidFill>
              </a:rPr>
              <a:t>bij een elastische vraag.</a:t>
            </a:r>
            <a:endParaRPr lang="nl-NL" sz="2000" dirty="0">
              <a:solidFill>
                <a:srgbClr val="4C7FB4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minder omzet</a:t>
            </a:r>
            <a:endParaRPr lang="nl-NL" sz="2400" b="1" dirty="0"/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meer omzet</a:t>
            </a:r>
            <a:endParaRPr lang="nl-NL" sz="2400" b="1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8434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0.018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  <p:bldP spid="13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Elasticiteit en omzet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dirty="0"/>
              <a:t>vraag gaat relatief </a:t>
            </a:r>
            <a:r>
              <a:rPr lang="nl-NL" sz="2400" dirty="0" smtClean="0"/>
              <a:t>minder </a:t>
            </a:r>
            <a:r>
              <a:rPr lang="nl-NL" sz="2400" dirty="0"/>
              <a:t>omlaag dan de prijs </a:t>
            </a:r>
            <a:r>
              <a:rPr lang="nl-NL" sz="2400" dirty="0" smtClean="0"/>
              <a:t>omhoog gaat.</a:t>
            </a:r>
            <a:endParaRPr lang="nl-NL" sz="2400" dirty="0"/>
          </a:p>
          <a:p>
            <a:pPr marL="0" indent="0">
              <a:buNone/>
            </a:pPr>
            <a:r>
              <a:rPr lang="nl-NL" sz="3000" dirty="0" smtClean="0"/>
              <a:t>De </a:t>
            </a:r>
            <a:r>
              <a:rPr lang="nl-NL" sz="3000" dirty="0"/>
              <a:t>omzet </a:t>
            </a:r>
            <a:r>
              <a:rPr lang="nl-NL" sz="3000" dirty="0" smtClean="0"/>
              <a:t>stijgt</a:t>
            </a:r>
            <a:r>
              <a:rPr lang="nl-NL" sz="3000" dirty="0"/>
              <a:t>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</a:rPr>
              <a:t>Inelastische</a:t>
            </a:r>
            <a:r>
              <a:rPr lang="nl-NL" sz="2400" dirty="0" smtClean="0">
                <a:solidFill>
                  <a:schemeClr val="bg1"/>
                </a:solidFill>
              </a:rPr>
              <a:t> vraag betekent: %Δ </a:t>
            </a:r>
            <a:r>
              <a:rPr lang="nl-NL" sz="2400" dirty="0">
                <a:solidFill>
                  <a:schemeClr val="bg1"/>
                </a:solidFill>
              </a:rPr>
              <a:t>vraag </a:t>
            </a:r>
            <a:r>
              <a:rPr lang="nl-NL" sz="2400" dirty="0" smtClean="0">
                <a:solidFill>
                  <a:schemeClr val="bg1"/>
                </a:solidFill>
              </a:rPr>
              <a:t>&lt; </a:t>
            </a:r>
            <a:r>
              <a:rPr lang="nl-NL" sz="2400" dirty="0">
                <a:solidFill>
                  <a:schemeClr val="bg1"/>
                </a:solidFill>
              </a:rPr>
              <a:t>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omhoog gaat, gaat de vraag omlaag.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rgbClr val="4C7FB4"/>
                </a:solidFill>
              </a:rPr>
              <a:t>bij een </a:t>
            </a:r>
            <a:r>
              <a:rPr lang="nl-NL" sz="2000" dirty="0" err="1" smtClean="0">
                <a:solidFill>
                  <a:srgbClr val="4C7FB4"/>
                </a:solidFill>
              </a:rPr>
              <a:t>inelastische</a:t>
            </a:r>
            <a:r>
              <a:rPr lang="nl-NL" sz="2000" dirty="0" smtClean="0">
                <a:solidFill>
                  <a:srgbClr val="4C7FB4"/>
                </a:solidFill>
              </a:rPr>
              <a:t> vraag.</a:t>
            </a:r>
            <a:endParaRPr lang="nl-NL" sz="2000" dirty="0">
              <a:solidFill>
                <a:srgbClr val="4C7FB4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meer omzet</a:t>
            </a:r>
            <a:endParaRPr lang="nl-NL" sz="2400" b="1" dirty="0"/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minder omzet</a:t>
            </a:r>
            <a:endParaRPr lang="nl-NL" sz="2400" b="1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1770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CA4F22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17748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u="sng" dirty="0">
                <a:solidFill>
                  <a:schemeClr val="bg1"/>
                </a:solidFill>
              </a:rPr>
              <a:t>Voorbeeld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de prijs van mobieltjes met 25% omlaag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worden er 40% méér mobieltjes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21350" y="5282044"/>
            <a:ext cx="138531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170042" y="5482099"/>
            <a:ext cx="28513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303913" y="5068104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287268" y="5929455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84452" y="5949280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+40%</a:t>
            </a:r>
          </a:p>
        </p:txBody>
      </p:sp>
      <p:sp>
        <p:nvSpPr>
          <p:cNvPr id="17" name="Ovaal 16"/>
          <p:cNvSpPr/>
          <p:nvPr/>
        </p:nvSpPr>
        <p:spPr>
          <a:xfrm>
            <a:off x="5303913" y="575007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-1,6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613735" y="598005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04154" y="596023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3071664" y="5282044"/>
            <a:ext cx="109837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</a:t>
            </a:r>
          </a:p>
        </p:txBody>
      </p:sp>
    </p:spTree>
    <p:extLst>
      <p:ext uri="{BB962C8B-B14F-4D97-AF65-F5344CB8AC3E}">
        <p14:creationId xmlns:p14="http://schemas.microsoft.com/office/powerpoint/2010/main" val="6634722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Elasticiteit en omzet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De </a:t>
            </a:r>
            <a:r>
              <a:rPr lang="nl-NL" sz="2400" dirty="0"/>
              <a:t>vraag gaat relatief </a:t>
            </a:r>
            <a:r>
              <a:rPr lang="nl-NL" sz="2400" dirty="0" smtClean="0"/>
              <a:t>minder omhoog </a:t>
            </a:r>
            <a:r>
              <a:rPr lang="nl-NL" sz="2400" dirty="0"/>
              <a:t>dan de prijs </a:t>
            </a:r>
            <a:r>
              <a:rPr lang="nl-NL" sz="2400" dirty="0" smtClean="0"/>
              <a:t>omlaag gaat.</a:t>
            </a:r>
            <a:endParaRPr lang="nl-NL" sz="2400" dirty="0"/>
          </a:p>
          <a:p>
            <a:pPr marL="0" indent="0">
              <a:buNone/>
            </a:pPr>
            <a:r>
              <a:rPr lang="nl-NL" sz="3000" dirty="0" smtClean="0"/>
              <a:t>De </a:t>
            </a:r>
            <a:r>
              <a:rPr lang="nl-NL" sz="3000" dirty="0"/>
              <a:t>omzet </a:t>
            </a:r>
            <a:r>
              <a:rPr lang="nl-NL" sz="3000" dirty="0" smtClean="0"/>
              <a:t>daalt</a:t>
            </a:r>
            <a:r>
              <a:rPr lang="nl-NL" sz="3000" dirty="0"/>
              <a:t>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</a:rPr>
              <a:t>Inelastische</a:t>
            </a:r>
            <a:r>
              <a:rPr lang="nl-NL" sz="2400" dirty="0" smtClean="0">
                <a:solidFill>
                  <a:schemeClr val="bg1"/>
                </a:solidFill>
              </a:rPr>
              <a:t> vraag betekent: %Δ </a:t>
            </a:r>
            <a:r>
              <a:rPr lang="nl-NL" sz="2400" dirty="0">
                <a:solidFill>
                  <a:schemeClr val="bg1"/>
                </a:solidFill>
              </a:rPr>
              <a:t>vraag </a:t>
            </a:r>
            <a:r>
              <a:rPr lang="nl-NL" sz="2400" dirty="0" smtClean="0">
                <a:solidFill>
                  <a:schemeClr val="bg1"/>
                </a:solidFill>
              </a:rPr>
              <a:t>&lt; </a:t>
            </a:r>
            <a:r>
              <a:rPr lang="nl-NL" sz="2400" dirty="0">
                <a:solidFill>
                  <a:schemeClr val="bg1"/>
                </a:solidFill>
              </a:rPr>
              <a:t>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</a:t>
            </a:r>
            <a:r>
              <a:rPr lang="nl-NL" sz="2000" dirty="0" smtClean="0">
                <a:solidFill>
                  <a:schemeClr val="bg1"/>
                </a:solidFill>
              </a:rPr>
              <a:t>verlaagt</a:t>
            </a:r>
            <a:r>
              <a:rPr lang="nl-NL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</a:t>
            </a:r>
            <a:r>
              <a:rPr lang="nl-NL" dirty="0" smtClean="0">
                <a:solidFill>
                  <a:schemeClr val="bg1"/>
                </a:solidFill>
              </a:rPr>
              <a:t>omlaag </a:t>
            </a:r>
            <a:r>
              <a:rPr lang="nl-NL" dirty="0">
                <a:solidFill>
                  <a:schemeClr val="bg1"/>
                </a:solidFill>
              </a:rPr>
              <a:t>gaat, gaat de vraag </a:t>
            </a:r>
            <a:r>
              <a:rPr lang="nl-NL" dirty="0" smtClean="0">
                <a:solidFill>
                  <a:schemeClr val="bg1"/>
                </a:solidFill>
              </a:rPr>
              <a:t>omhoog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rgbClr val="4C7FB4"/>
                </a:solidFill>
              </a:rPr>
              <a:t>bij een </a:t>
            </a:r>
            <a:r>
              <a:rPr lang="nl-NL" sz="2000" dirty="0" err="1" smtClean="0">
                <a:solidFill>
                  <a:srgbClr val="4C7FB4"/>
                </a:solidFill>
              </a:rPr>
              <a:t>inelastische</a:t>
            </a:r>
            <a:r>
              <a:rPr lang="nl-NL" sz="2000" dirty="0" smtClean="0">
                <a:solidFill>
                  <a:srgbClr val="4C7FB4"/>
                </a:solidFill>
              </a:rPr>
              <a:t> vraag.</a:t>
            </a:r>
            <a:endParaRPr lang="nl-NL" sz="2000" dirty="0">
              <a:solidFill>
                <a:srgbClr val="4C7FB4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minder omzet</a:t>
            </a:r>
            <a:endParaRPr lang="nl-NL" sz="2400" b="1" dirty="0"/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meer omzet</a:t>
            </a:r>
            <a:endParaRPr lang="nl-NL" sz="2400" b="1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4999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Controleer je antwoord van vraag 3 met een berekening.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</a:t>
            </a:r>
            <a:r>
              <a:rPr lang="nl-NL" sz="2000" dirty="0" smtClean="0"/>
              <a:t>-50P </a:t>
            </a:r>
            <a:r>
              <a:rPr lang="nl-NL" sz="2000" dirty="0"/>
              <a:t>+ </a:t>
            </a:r>
            <a:r>
              <a:rPr lang="nl-NL" sz="2000" dirty="0" smtClean="0"/>
              <a:t>500</a:t>
            </a:r>
            <a:endParaRPr lang="nl-NL" sz="2000" dirty="0"/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 min.</a:t>
            </a:r>
            <a:endParaRPr lang="nl-NL" sz="1400" dirty="0"/>
          </a:p>
        </p:txBody>
      </p:sp>
      <p:sp>
        <p:nvSpPr>
          <p:cNvPr id="39" name="Tekstvak 38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  <p:sp>
        <p:nvSpPr>
          <p:cNvPr id="40" name="Rechthoek 39"/>
          <p:cNvSpPr/>
          <p:nvPr/>
        </p:nvSpPr>
        <p:spPr>
          <a:xfrm>
            <a:off x="683275" y="4066262"/>
            <a:ext cx="100860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/>
              <a:t>%Δ prijs</a:t>
            </a:r>
          </a:p>
        </p:txBody>
      </p:sp>
      <p:sp>
        <p:nvSpPr>
          <p:cNvPr id="41" name="Rechthoek 40"/>
          <p:cNvSpPr/>
          <p:nvPr/>
        </p:nvSpPr>
        <p:spPr>
          <a:xfrm>
            <a:off x="4083665" y="4066261"/>
            <a:ext cx="126669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/>
              <a:t>%Δ vraag</a:t>
            </a:r>
          </a:p>
        </p:txBody>
      </p:sp>
      <p:cxnSp>
        <p:nvCxnSpPr>
          <p:cNvPr id="42" name="Rechte verbindingslijn met pijl 41"/>
          <p:cNvCxnSpPr>
            <a:stCxn id="40" idx="3"/>
            <a:endCxn id="41" idx="1"/>
          </p:cNvCxnSpPr>
          <p:nvPr/>
        </p:nvCxnSpPr>
        <p:spPr>
          <a:xfrm flipV="1">
            <a:off x="1691884" y="4250927"/>
            <a:ext cx="239178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11128" y="5784552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€ 8 </a:t>
            </a:r>
            <a:r>
              <a:rPr lang="nl-NL" sz="16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1600" dirty="0" smtClean="0">
                <a:solidFill>
                  <a:schemeClr val="bg1"/>
                </a:solidFill>
                <a:sym typeface="Wingdings" pitchFamily="2" charset="2"/>
              </a:rPr>
              <a:t>€ 6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3383810" y="5826871"/>
            <a:ext cx="220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100 stuks </a:t>
            </a:r>
            <a:r>
              <a:rPr lang="nl-NL" sz="16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1600" dirty="0" smtClean="0">
                <a:solidFill>
                  <a:schemeClr val="bg1"/>
                </a:solidFill>
                <a:sym typeface="Wingdings" pitchFamily="2" charset="2"/>
              </a:rPr>
              <a:t>200 stuks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622455" y="521372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-25%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4392071" y="527087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+100%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1762489" y="5509255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Rechthoek 47"/>
          <p:cNvSpPr/>
          <p:nvPr/>
        </p:nvSpPr>
        <p:spPr>
          <a:xfrm>
            <a:off x="2532907" y="5168209"/>
            <a:ext cx="821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× </a:t>
            </a:r>
            <a:r>
              <a:rPr lang="nl-NL" sz="1600" b="1" dirty="0" err="1">
                <a:solidFill>
                  <a:schemeClr val="bg1"/>
                </a:solidFill>
              </a:rPr>
              <a:t>E</a:t>
            </a:r>
            <a:r>
              <a:rPr lang="nl-NL" sz="1600" b="1" baseline="-25000" dirty="0" err="1">
                <a:solidFill>
                  <a:schemeClr val="bg1"/>
                </a:solidFill>
              </a:rPr>
              <a:t>pv</a:t>
            </a:r>
            <a:r>
              <a:rPr lang="nl-NL" sz="16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hthoek 48"/>
              <p:cNvSpPr/>
              <p:nvPr/>
            </p:nvSpPr>
            <p:spPr>
              <a:xfrm>
                <a:off x="1907127" y="4504857"/>
                <a:ext cx="1888659" cy="52193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E</a:t>
                </a:r>
                <a:r>
                  <a:rPr lang="nl-NL" baseline="-25000" dirty="0" err="1" smtClean="0">
                    <a:solidFill>
                      <a:schemeClr val="bg1"/>
                    </a:solidFill>
                  </a:rPr>
                  <a:t>pv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+100%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−25%</m:t>
                        </m:r>
                      </m:den>
                    </m:f>
                    <m:r>
                      <a:rPr lang="nl-NL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</a:rPr>
                  <a:t>= -4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9" name="Rechthoe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127" y="4504857"/>
                <a:ext cx="1888659" cy="521938"/>
              </a:xfrm>
              <a:prstGeom prst="rect">
                <a:avLst/>
              </a:prstGeom>
              <a:blipFill>
                <a:blip r:embed="rId3"/>
                <a:stretch>
                  <a:fillRect l="-2556" r="-958" b="-112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hthoek 49"/>
          <p:cNvSpPr/>
          <p:nvPr/>
        </p:nvSpPr>
        <p:spPr>
          <a:xfrm>
            <a:off x="2457138" y="3915721"/>
            <a:ext cx="821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× </a:t>
            </a:r>
            <a:r>
              <a:rPr lang="nl-NL" sz="1600" b="1" dirty="0" err="1">
                <a:solidFill>
                  <a:schemeClr val="bg1"/>
                </a:solidFill>
              </a:rPr>
              <a:t>E</a:t>
            </a:r>
            <a:r>
              <a:rPr lang="nl-NL" sz="1600" b="1" baseline="-25000" dirty="0" err="1">
                <a:solidFill>
                  <a:schemeClr val="bg1"/>
                </a:solidFill>
              </a:rPr>
              <a:t>pv</a:t>
            </a:r>
            <a:r>
              <a:rPr lang="nl-NL" sz="16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2380402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/>
      <p:bldP spid="38" grpId="1"/>
      <p:bldP spid="39" grpId="0"/>
      <p:bldP spid="39" grpId="1"/>
      <p:bldP spid="40" grpId="0" animBg="1"/>
      <p:bldP spid="41" grpId="0" animBg="1"/>
      <p:bldP spid="43" grpId="0"/>
      <p:bldP spid="44" grpId="0"/>
      <p:bldP spid="45" grpId="0"/>
      <p:bldP spid="46" grpId="0"/>
      <p:bldP spid="48" grpId="0"/>
      <p:bldP spid="49" grpId="0" animBg="1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Controleer je antwoord van vraag 3 met een berekening.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</a:t>
            </a:r>
            <a:r>
              <a:rPr lang="nl-NL" sz="2000" dirty="0" smtClean="0"/>
              <a:t>-50P </a:t>
            </a:r>
            <a:r>
              <a:rPr lang="nl-NL" sz="2000" dirty="0"/>
              <a:t>+ </a:t>
            </a:r>
            <a:r>
              <a:rPr lang="nl-NL" sz="2000" dirty="0" smtClean="0"/>
              <a:t>500</a:t>
            </a:r>
            <a:endParaRPr lang="nl-NL" sz="2000" dirty="0"/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1127448" y="5155674"/>
            <a:ext cx="97013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E</a:t>
            </a:r>
            <a:r>
              <a:rPr lang="nl-NL" baseline="-25000" dirty="0" err="1" smtClean="0">
                <a:solidFill>
                  <a:schemeClr val="bg1"/>
                </a:solidFill>
              </a:rPr>
              <a:t>pv</a:t>
            </a:r>
            <a:r>
              <a:rPr lang="nl-NL" dirty="0" smtClean="0">
                <a:solidFill>
                  <a:schemeClr val="bg1"/>
                </a:solidFill>
              </a:rPr>
              <a:t> = -4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7" y="4149597"/>
            <a:ext cx="5090799" cy="92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Controleer je antwoord van vraag 3 met een berekening.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</a:t>
            </a:r>
            <a:r>
              <a:rPr lang="nl-NL" sz="2000" dirty="0" smtClean="0"/>
              <a:t>-50P </a:t>
            </a:r>
            <a:r>
              <a:rPr lang="nl-NL" sz="2000" dirty="0"/>
              <a:t>+ </a:t>
            </a:r>
            <a:r>
              <a:rPr lang="nl-NL" sz="2000" dirty="0" smtClean="0"/>
              <a:t>500</a:t>
            </a:r>
            <a:endParaRPr lang="nl-NL" sz="2000" dirty="0"/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0884" y="5967682"/>
            <a:ext cx="5706741" cy="663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smtClean="0"/>
              <a:t>De </a:t>
            </a:r>
            <a:r>
              <a:rPr lang="nl-NL" sz="1600" dirty="0"/>
              <a:t>vraag gaat relatief méér </a:t>
            </a:r>
            <a:r>
              <a:rPr lang="nl-NL" sz="1600" dirty="0" smtClean="0"/>
              <a:t>omhoog </a:t>
            </a:r>
            <a:r>
              <a:rPr lang="nl-NL" sz="1600" dirty="0"/>
              <a:t>dan de prijs </a:t>
            </a:r>
            <a:r>
              <a:rPr lang="nl-NL" sz="1600" dirty="0" smtClean="0"/>
              <a:t>omlaag gaat: d</a:t>
            </a:r>
            <a:r>
              <a:rPr lang="nl-NL" sz="1800" dirty="0" smtClean="0"/>
              <a:t>e </a:t>
            </a:r>
            <a:r>
              <a:rPr lang="nl-NL" sz="1800" dirty="0"/>
              <a:t>omzet </a:t>
            </a:r>
            <a:r>
              <a:rPr lang="nl-NL" sz="1800" dirty="0" smtClean="0"/>
              <a:t>stijgt</a:t>
            </a:r>
            <a:r>
              <a:rPr lang="nl-NL" sz="1800" dirty="0"/>
              <a:t>!</a:t>
            </a:r>
          </a:p>
        </p:txBody>
      </p:sp>
      <p:sp>
        <p:nvSpPr>
          <p:cNvPr id="37" name="Rechthoek 36"/>
          <p:cNvSpPr/>
          <p:nvPr/>
        </p:nvSpPr>
        <p:spPr>
          <a:xfrm>
            <a:off x="419104" y="5510870"/>
            <a:ext cx="5508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Elastische vraag betekent: %Δ </a:t>
            </a:r>
            <a:r>
              <a:rPr lang="nl-NL" dirty="0">
                <a:solidFill>
                  <a:schemeClr val="bg1"/>
                </a:solidFill>
              </a:rPr>
              <a:t>vraag &gt; %Δ prijs</a:t>
            </a:r>
          </a:p>
        </p:txBody>
      </p:sp>
      <p:sp>
        <p:nvSpPr>
          <p:cNvPr id="38" name="Tijdelijke aanduiding voor inhoud 2"/>
          <p:cNvSpPr txBox="1">
            <a:spLocks/>
          </p:cNvSpPr>
          <p:nvPr/>
        </p:nvSpPr>
        <p:spPr>
          <a:xfrm>
            <a:off x="433356" y="3933056"/>
            <a:ext cx="56910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Als de prijs </a:t>
            </a:r>
            <a:r>
              <a:rPr lang="nl-NL" sz="2000" dirty="0" smtClean="0">
                <a:solidFill>
                  <a:schemeClr val="bg1"/>
                </a:solidFill>
              </a:rPr>
              <a:t>omlaag </a:t>
            </a:r>
            <a:r>
              <a:rPr lang="nl-NL" sz="2000" dirty="0">
                <a:solidFill>
                  <a:schemeClr val="bg1"/>
                </a:solidFill>
              </a:rPr>
              <a:t>gaat, gaat de vraag </a:t>
            </a:r>
            <a:r>
              <a:rPr lang="nl-NL" sz="2000" dirty="0" smtClean="0">
                <a:solidFill>
                  <a:schemeClr val="bg1"/>
                </a:solidFill>
              </a:rPr>
              <a:t>omhoog</a:t>
            </a:r>
            <a:r>
              <a:rPr lang="nl-NL" sz="20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1343472" y="4282527"/>
            <a:ext cx="11843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hthoek 39"/>
          <p:cNvSpPr/>
          <p:nvPr/>
        </p:nvSpPr>
        <p:spPr>
          <a:xfrm>
            <a:off x="1019436" y="4758195"/>
            <a:ext cx="18002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minder omzet</a:t>
            </a:r>
            <a:endParaRPr lang="nl-NL" b="1" dirty="0"/>
          </a:p>
        </p:txBody>
      </p:sp>
      <p:sp>
        <p:nvSpPr>
          <p:cNvPr id="41" name="Rechthoek 40"/>
          <p:cNvSpPr/>
          <p:nvPr/>
        </p:nvSpPr>
        <p:spPr>
          <a:xfrm>
            <a:off x="4128030" y="4762128"/>
            <a:ext cx="1800000" cy="43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meer omzet</a:t>
            </a:r>
            <a:endParaRPr lang="nl-NL" b="1" dirty="0"/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4344053" y="4282527"/>
            <a:ext cx="1376994" cy="78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1919536" y="4282527"/>
            <a:ext cx="0" cy="43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>
            <a:off x="5033918" y="4308243"/>
            <a:ext cx="0" cy="43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3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2.08333E-7 0.0187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animBg="1"/>
      <p:bldP spid="41" grpId="0" animBg="1"/>
      <p:bldP spid="41" grpId="1" animBg="1"/>
      <p:bldP spid="41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Controleer je antwoord van vraag 3 met een berekening.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</a:t>
            </a:r>
            <a:r>
              <a:rPr lang="nl-NL" sz="2000" dirty="0" smtClean="0"/>
              <a:t>-50P </a:t>
            </a:r>
            <a:r>
              <a:rPr lang="nl-NL" sz="2000" dirty="0"/>
              <a:t>+ </a:t>
            </a:r>
            <a:r>
              <a:rPr lang="nl-NL" sz="2000" dirty="0" smtClean="0"/>
              <a:t>500</a:t>
            </a:r>
            <a:endParaRPr lang="nl-NL" sz="2000" dirty="0"/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84212" y="4309913"/>
            <a:ext cx="2002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Omzet-oud: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€ 8 × 100 = € 800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84212" y="5192409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Omzet-nieuw: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€ 6 × 200 = € 1200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7119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CA4F22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36912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u="sng" dirty="0">
                <a:solidFill>
                  <a:schemeClr val="bg1"/>
                </a:solidFill>
              </a:rPr>
              <a:t>Voorbeeld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het inkomen van mensen met 10% omhoog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gaan zij 20% meer uitgeven aan verre vakantiereizen.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21350" y="5282044"/>
            <a:ext cx="138531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495960" y="5482099"/>
            <a:ext cx="25253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303913" y="507456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237625" y="5929455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84452" y="5949280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+20%</a:t>
            </a:r>
          </a:p>
        </p:txBody>
      </p:sp>
      <p:sp>
        <p:nvSpPr>
          <p:cNvPr id="17" name="Ovaal 16"/>
          <p:cNvSpPr/>
          <p:nvPr/>
        </p:nvSpPr>
        <p:spPr>
          <a:xfrm>
            <a:off x="5303913" y="575007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+ 2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613735" y="598005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04154" y="596023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2783632" y="5282044"/>
            <a:ext cx="171232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inkomen</a:t>
            </a:r>
          </a:p>
        </p:txBody>
      </p:sp>
    </p:spTree>
    <p:extLst>
      <p:ext uri="{BB962C8B-B14F-4D97-AF65-F5344CB8AC3E}">
        <p14:creationId xmlns:p14="http://schemas.microsoft.com/office/powerpoint/2010/main" val="10067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CA4F22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36912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u="sng" dirty="0">
                <a:solidFill>
                  <a:schemeClr val="bg1"/>
                </a:solidFill>
              </a:rPr>
              <a:t>Voorbeeld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de prijs van chips met 10% omhoog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worden er 2% meer chocoladepinda’s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21351" y="5282044"/>
            <a:ext cx="301717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 chocopinda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495960" y="5482099"/>
            <a:ext cx="25253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303913" y="507456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237625" y="5929455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84453" y="5949280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+2%</a:t>
            </a:r>
          </a:p>
        </p:txBody>
      </p:sp>
      <p:sp>
        <p:nvSpPr>
          <p:cNvPr id="17" name="Ovaal 16"/>
          <p:cNvSpPr/>
          <p:nvPr/>
        </p:nvSpPr>
        <p:spPr>
          <a:xfrm>
            <a:off x="5303913" y="575007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+0,2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613735" y="598005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04154" y="596023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2783632" y="5282044"/>
            <a:ext cx="181812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 chips</a:t>
            </a:r>
          </a:p>
        </p:txBody>
      </p:sp>
    </p:spTree>
    <p:extLst>
      <p:ext uri="{BB962C8B-B14F-4D97-AF65-F5344CB8AC3E}">
        <p14:creationId xmlns:p14="http://schemas.microsoft.com/office/powerpoint/2010/main" val="32581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268760"/>
            <a:ext cx="10460039" cy="4698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800" b="1" dirty="0">
                <a:solidFill>
                  <a:srgbClr val="CA4F22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684212" y="4659412"/>
            <a:ext cx="9517015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Wat gebeurt er met de vraag als de </a:t>
            </a:r>
            <a:r>
              <a:rPr lang="nl-NL" sz="2000" dirty="0">
                <a:solidFill>
                  <a:schemeClr val="bg1"/>
                </a:solidFill>
              </a:rPr>
              <a:t>prijs van mobieltjes met </a:t>
            </a:r>
            <a:r>
              <a:rPr lang="nl-NL" sz="2000" dirty="0" smtClean="0">
                <a:solidFill>
                  <a:schemeClr val="bg1"/>
                </a:solidFill>
              </a:rPr>
              <a:t>5</a:t>
            </a:r>
            <a:r>
              <a:rPr lang="nl-NL" sz="2000" dirty="0">
                <a:solidFill>
                  <a:schemeClr val="bg1"/>
                </a:solidFill>
              </a:rPr>
              <a:t>% omlaag </a:t>
            </a:r>
            <a:r>
              <a:rPr lang="nl-NL" sz="2000" dirty="0" smtClean="0">
                <a:solidFill>
                  <a:schemeClr val="bg1"/>
                </a:solidFill>
              </a:rPr>
              <a:t>gaat? 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6672064" y="3028890"/>
            <a:ext cx="138531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3820756" y="3228945"/>
            <a:ext cx="28513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4954627" y="2814950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981054" y="361782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-5</a:t>
            </a:r>
            <a:r>
              <a:rPr lang="nl-NL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978238" y="3637645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??  %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4997699" y="3438444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…..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307521" y="366842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097940" y="3648597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=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722378" y="3028890"/>
            <a:ext cx="109837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</a:t>
            </a:r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80177" y="5146035"/>
            <a:ext cx="5417763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chemeClr val="bg1"/>
                </a:solidFill>
              </a:rPr>
              <a:t>Bij een prijselasticiteit van -2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chemeClr val="bg1"/>
                </a:solidFill>
              </a:rPr>
              <a:t>Bij een prijselasticiteit van -5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chemeClr val="bg1"/>
                </a:solidFill>
              </a:rPr>
              <a:t>Bij een prijselasticiteit van -20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chemeClr val="bg1"/>
                </a:solidFill>
              </a:rPr>
              <a:t>Bij een prijselasticiteit van -0,1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6097940" y="5146035"/>
            <a:ext cx="5417763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→"/>
            </a:pPr>
            <a:r>
              <a:rPr lang="nl-NL" sz="2000" dirty="0" smtClean="0">
                <a:solidFill>
                  <a:schemeClr val="bg1"/>
                </a:solidFill>
              </a:rPr>
              <a:t>-5% × -2 = </a:t>
            </a:r>
            <a:r>
              <a:rPr lang="nl-NL" sz="2000" b="1" dirty="0" smtClean="0">
                <a:solidFill>
                  <a:schemeClr val="bg1"/>
                </a:solidFill>
              </a:rPr>
              <a:t>+10%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</a:t>
            </a:r>
            <a:r>
              <a:rPr lang="nl-NL" sz="2000" dirty="0" smtClean="0">
                <a:solidFill>
                  <a:schemeClr val="bg1"/>
                </a:solidFill>
              </a:rPr>
              <a:t>-5 </a:t>
            </a:r>
            <a:r>
              <a:rPr lang="nl-NL" sz="2000" dirty="0">
                <a:solidFill>
                  <a:schemeClr val="bg1"/>
                </a:solidFill>
              </a:rPr>
              <a:t>= </a:t>
            </a:r>
            <a:r>
              <a:rPr lang="nl-NL" sz="2000" b="1" dirty="0" smtClean="0">
                <a:solidFill>
                  <a:schemeClr val="bg1"/>
                </a:solidFill>
              </a:rPr>
              <a:t>+25%</a:t>
            </a:r>
            <a:endParaRPr lang="nl-NL" sz="20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</a:t>
            </a:r>
            <a:r>
              <a:rPr lang="nl-NL" sz="2000" dirty="0" smtClean="0">
                <a:solidFill>
                  <a:schemeClr val="bg1"/>
                </a:solidFill>
              </a:rPr>
              <a:t>20 </a:t>
            </a:r>
            <a:r>
              <a:rPr lang="nl-NL" sz="2000" dirty="0">
                <a:solidFill>
                  <a:schemeClr val="bg1"/>
                </a:solidFill>
              </a:rPr>
              <a:t>= </a:t>
            </a:r>
            <a:r>
              <a:rPr lang="nl-NL" sz="2000" b="1" dirty="0">
                <a:solidFill>
                  <a:schemeClr val="bg1"/>
                </a:solidFill>
              </a:rPr>
              <a:t>+</a:t>
            </a:r>
            <a:r>
              <a:rPr lang="nl-NL" sz="2000" b="1" dirty="0" smtClean="0">
                <a:solidFill>
                  <a:schemeClr val="bg1"/>
                </a:solidFill>
              </a:rPr>
              <a:t>100%</a:t>
            </a:r>
            <a:endParaRPr lang="nl-NL" sz="20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</a:t>
            </a:r>
            <a:r>
              <a:rPr lang="nl-NL" sz="2000" dirty="0" smtClean="0">
                <a:solidFill>
                  <a:schemeClr val="bg1"/>
                </a:solidFill>
              </a:rPr>
              <a:t>-0,1 </a:t>
            </a:r>
            <a:r>
              <a:rPr lang="nl-NL" sz="2000" dirty="0">
                <a:solidFill>
                  <a:schemeClr val="bg1"/>
                </a:solidFill>
              </a:rPr>
              <a:t>= </a:t>
            </a:r>
            <a:r>
              <a:rPr lang="nl-NL" sz="2000" b="1" dirty="0" smtClean="0">
                <a:solidFill>
                  <a:schemeClr val="bg1"/>
                </a:solidFill>
              </a:rPr>
              <a:t>+0,5%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1708444" y="2215999"/>
            <a:ext cx="9517015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b="1" dirty="0" smtClean="0">
                <a:solidFill>
                  <a:srgbClr val="4C7FB4"/>
                </a:solidFill>
              </a:rPr>
              <a:t>Hoe groter het vermenigvuldigingsgetal, hoe groter de reactie!</a:t>
            </a:r>
            <a:endParaRPr lang="nl-NL" sz="2000" b="1" dirty="0">
              <a:solidFill>
                <a:srgbClr val="4C7FB4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5675" y="364109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-2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219434" y="364109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-5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150753" y="3652051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-20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5121836" y="365205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-0,1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998821" y="3684636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+10%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7009113" y="3691500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+25%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6968591" y="3678971"/>
            <a:ext cx="101188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+100%</a:t>
            </a:r>
            <a:endParaRPr lang="nl-NL" sz="2000" dirty="0"/>
          </a:p>
        </p:txBody>
      </p:sp>
      <p:sp>
        <p:nvSpPr>
          <p:cNvPr id="28" name="Tekstvak 27"/>
          <p:cNvSpPr txBox="1"/>
          <p:nvPr/>
        </p:nvSpPr>
        <p:spPr>
          <a:xfrm>
            <a:off x="7009112" y="3681804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+0,5%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709967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8" grpId="0"/>
      <p:bldP spid="8" grpId="1"/>
      <p:bldP spid="23" grpId="0"/>
      <p:bldP spid="23" grpId="1"/>
      <p:bldP spid="24" grpId="0"/>
      <p:bldP spid="24" grpId="1"/>
      <p:bldP spid="25" grpId="0"/>
      <p:bldP spid="25" grpId="1"/>
      <p:bldP spid="9" grpId="0" animBg="1"/>
      <p:bldP spid="9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sterk reageert de vraag op een prijsverandering?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Prijselasticiteit - basis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19324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fgeronde rechthoek 65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Prijselasticiteit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2442884"/>
            <a:ext cx="4937655" cy="3881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solidFill>
                  <a:srgbClr val="7030A0"/>
                </a:solidFill>
              </a:rPr>
              <a:t>Bereken de prijselasticiteit in dit geval.</a:t>
            </a:r>
          </a:p>
        </p:txBody>
      </p:sp>
      <p:sp>
        <p:nvSpPr>
          <p:cNvPr id="4" name="Rechthoek 3"/>
          <p:cNvSpPr/>
          <p:nvPr/>
        </p:nvSpPr>
        <p:spPr>
          <a:xfrm>
            <a:off x="508232" y="1391487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4457917" y="1391487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446583" y="1622319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947995" y="1216960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8" name="Rechthoek 7"/>
          <p:cNvSpPr/>
          <p:nvPr/>
        </p:nvSpPr>
        <p:spPr>
          <a:xfrm>
            <a:off x="641494" y="1463495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9" name="Rechthoek 8"/>
          <p:cNvSpPr/>
          <p:nvPr/>
        </p:nvSpPr>
        <p:spPr>
          <a:xfrm>
            <a:off x="4591179" y="1463495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1924217" y="1694327"/>
            <a:ext cx="26669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2873742" y="1216960"/>
            <a:ext cx="1295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</a:t>
            </a:r>
            <a:r>
              <a:rPr lang="nl-NL" sz="2800" b="1" dirty="0" err="1">
                <a:solidFill>
                  <a:schemeClr val="bg1"/>
                </a:solidFill>
              </a:rPr>
              <a:t>E</a:t>
            </a:r>
            <a:r>
              <a:rPr lang="nl-NL" sz="2800" b="1" baseline="-25000" dirty="0" err="1">
                <a:solidFill>
                  <a:schemeClr val="bg1"/>
                </a:solidFill>
              </a:rPr>
              <a:t>pv</a:t>
            </a:r>
            <a:r>
              <a:rPr lang="nl-NL" sz="2800" b="1" dirty="0">
                <a:solidFill>
                  <a:schemeClr val="bg1"/>
                </a:solidFill>
              </a:rPr>
              <a:t> 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Ovaal 47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761371" y="3725434"/>
            <a:ext cx="128272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6" name="Rechthoek 55"/>
          <p:cNvSpPr/>
          <p:nvPr/>
        </p:nvSpPr>
        <p:spPr>
          <a:xfrm>
            <a:off x="3713698" y="3725434"/>
            <a:ext cx="16257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2044094" y="3956266"/>
            <a:ext cx="16696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2446583" y="3478900"/>
            <a:ext cx="114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× </a:t>
            </a:r>
            <a:r>
              <a:rPr lang="nl-NL" sz="2400" dirty="0" err="1">
                <a:solidFill>
                  <a:schemeClr val="bg1"/>
                </a:solidFill>
              </a:rPr>
              <a:t>E</a:t>
            </a:r>
            <a:r>
              <a:rPr lang="nl-NL" sz="2400" baseline="-25000" dirty="0" err="1">
                <a:solidFill>
                  <a:schemeClr val="bg1"/>
                </a:solidFill>
              </a:rPr>
              <a:t>pv</a:t>
            </a:r>
            <a:r>
              <a:rPr lang="nl-NL" sz="2400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977395" y="4378357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929723" y="4369154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+100%</a:t>
            </a:r>
          </a:p>
        </p:txBody>
      </p:sp>
      <p:sp>
        <p:nvSpPr>
          <p:cNvPr id="61" name="Ovaal 60"/>
          <p:cNvSpPr/>
          <p:nvPr/>
        </p:nvSpPr>
        <p:spPr>
          <a:xfrm>
            <a:off x="2471686" y="4198980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- 4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833379" y="4899940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40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30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3768371" y="4880897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200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400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64" name="Rechthoek 63"/>
          <p:cNvSpPr/>
          <p:nvPr/>
        </p:nvSpPr>
        <p:spPr>
          <a:xfrm>
            <a:off x="1841490" y="439990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65" name="Rechthoek 64"/>
          <p:cNvSpPr/>
          <p:nvPr/>
        </p:nvSpPr>
        <p:spPr>
          <a:xfrm>
            <a:off x="3631909" y="438007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690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 volgens Vaste stappen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371192" y="1857568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6" name="Rechthoek 5"/>
          <p:cNvSpPr/>
          <p:nvPr/>
        </p:nvSpPr>
        <p:spPr>
          <a:xfrm>
            <a:off x="9320877" y="1857568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7" name="Rechte verbindingslijn met pijl 6"/>
          <p:cNvCxnSpPr>
            <a:stCxn id="5" idx="3"/>
            <a:endCxn id="6" idx="1"/>
          </p:cNvCxnSpPr>
          <p:nvPr/>
        </p:nvCxnSpPr>
        <p:spPr>
          <a:xfrm>
            <a:off x="7309543" y="2088400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7810955" y="1649990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9" name="Rechthoek 8"/>
          <p:cNvSpPr/>
          <p:nvPr/>
        </p:nvSpPr>
        <p:spPr>
          <a:xfrm>
            <a:off x="5699005" y="2780928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10" name="Rechthoek 9"/>
          <p:cNvSpPr/>
          <p:nvPr/>
        </p:nvSpPr>
        <p:spPr>
          <a:xfrm>
            <a:off x="9399424" y="2785344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11" name="Rechte verbindingslijn met pijl 10"/>
          <p:cNvCxnSpPr>
            <a:stCxn id="9" idx="3"/>
            <a:endCxn id="10" idx="1"/>
          </p:cNvCxnSpPr>
          <p:nvPr/>
        </p:nvCxnSpPr>
        <p:spPr>
          <a:xfrm>
            <a:off x="6981728" y="3011761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7752146" y="2503195"/>
            <a:ext cx="1295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</a:t>
            </a:r>
            <a:r>
              <a:rPr lang="nl-NL" sz="2800" b="1" dirty="0" err="1">
                <a:solidFill>
                  <a:schemeClr val="bg1"/>
                </a:solidFill>
              </a:rPr>
              <a:t>E</a:t>
            </a:r>
            <a:r>
              <a:rPr lang="nl-NL" sz="2800" b="1" baseline="-25000" dirty="0" err="1">
                <a:solidFill>
                  <a:schemeClr val="bg1"/>
                </a:solidFill>
              </a:rPr>
              <a:t>pv</a:t>
            </a:r>
            <a:r>
              <a:rPr lang="nl-NL" sz="2800" b="1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82501" y="1734458"/>
            <a:ext cx="4368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52893F"/>
                </a:solidFill>
              </a:rPr>
              <a:t>Stap 1</a:t>
            </a:r>
            <a:r>
              <a:rPr lang="nl-NL" sz="1600" dirty="0" smtClean="0">
                <a:solidFill>
                  <a:schemeClr val="bg1"/>
                </a:solidFill>
              </a:rPr>
              <a:t/>
            </a:r>
            <a:br>
              <a:rPr lang="nl-NL" sz="1600" dirty="0" smtClean="0">
                <a:solidFill>
                  <a:schemeClr val="bg1"/>
                </a:solidFill>
              </a:rPr>
            </a:br>
            <a:r>
              <a:rPr lang="nl-NL" sz="1600" dirty="0" smtClean="0">
                <a:solidFill>
                  <a:schemeClr val="bg1"/>
                </a:solidFill>
              </a:rPr>
              <a:t>begin met de formule voor élke elasticiteit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82501" y="2657818"/>
            <a:ext cx="296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2</a:t>
            </a:r>
            <a:r>
              <a:rPr lang="nl-NL" sz="1600" dirty="0" smtClean="0">
                <a:solidFill>
                  <a:schemeClr val="bg1"/>
                </a:solidFill>
              </a:rPr>
              <a:t/>
            </a:r>
            <a:br>
              <a:rPr lang="nl-NL" sz="1600" dirty="0" smtClean="0">
                <a:solidFill>
                  <a:schemeClr val="bg1"/>
                </a:solidFill>
              </a:rPr>
            </a:br>
            <a:r>
              <a:rPr lang="nl-NL" sz="1600" dirty="0" smtClean="0">
                <a:solidFill>
                  <a:schemeClr val="bg1"/>
                </a:solidFill>
              </a:rPr>
              <a:t>benoem oorzaak en gevolg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553131" y="5540594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€ 40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2000" dirty="0" smtClean="0">
                <a:solidFill>
                  <a:schemeClr val="bg1"/>
                </a:solidFill>
                <a:sym typeface="Wingdings" pitchFamily="2" charset="2"/>
              </a:rPr>
              <a:t>€ 30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8856006" y="5540594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200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2000" dirty="0" smtClean="0">
                <a:solidFill>
                  <a:schemeClr val="bg1"/>
                </a:solidFill>
                <a:sym typeface="Wingdings" pitchFamily="2" charset="2"/>
              </a:rPr>
              <a:t>400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82501" y="5355929"/>
            <a:ext cx="3591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3</a:t>
            </a:r>
            <a:r>
              <a:rPr lang="nl-NL" sz="1600" dirty="0" smtClean="0">
                <a:solidFill>
                  <a:schemeClr val="bg1"/>
                </a:solidFill>
              </a:rPr>
              <a:t/>
            </a:r>
            <a:br>
              <a:rPr lang="nl-NL" sz="1600" dirty="0" smtClean="0">
                <a:solidFill>
                  <a:schemeClr val="bg1"/>
                </a:solidFill>
              </a:rPr>
            </a:br>
            <a:r>
              <a:rPr lang="nl-NL" sz="1600" dirty="0" smtClean="0">
                <a:solidFill>
                  <a:schemeClr val="bg1"/>
                </a:solidFill>
              </a:rPr>
              <a:t>schrijf de verandering in euro’s en </a:t>
            </a:r>
            <a:br>
              <a:rPr lang="nl-NL" sz="1600" dirty="0" smtClean="0">
                <a:solidFill>
                  <a:schemeClr val="bg1"/>
                </a:solidFill>
              </a:rPr>
            </a:br>
            <a:r>
              <a:rPr lang="nl-NL" sz="1600" dirty="0" smtClean="0">
                <a:solidFill>
                  <a:schemeClr val="bg1"/>
                </a:solidFill>
              </a:rPr>
              <a:t>hoeveelheden op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82501" y="4581128"/>
            <a:ext cx="4158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4</a:t>
            </a:r>
            <a:r>
              <a:rPr lang="nl-NL" sz="1600" dirty="0" smtClean="0">
                <a:solidFill>
                  <a:schemeClr val="bg1"/>
                </a:solidFill>
              </a:rPr>
              <a:t/>
            </a:r>
            <a:br>
              <a:rPr lang="nl-NL" sz="1600" dirty="0" smtClean="0">
                <a:solidFill>
                  <a:schemeClr val="bg1"/>
                </a:solidFill>
              </a:rPr>
            </a:br>
            <a:r>
              <a:rPr lang="nl-NL" sz="1600" dirty="0" smtClean="0">
                <a:solidFill>
                  <a:schemeClr val="bg1"/>
                </a:solidFill>
              </a:rPr>
              <a:t>bereken de procentuele veranderingen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82500" y="3667693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</a:t>
            </a:r>
            <a:r>
              <a:rPr lang="nl-NL" sz="1600" b="1" dirty="0" smtClean="0">
                <a:solidFill>
                  <a:srgbClr val="52893F"/>
                </a:solidFill>
              </a:rPr>
              <a:t>5</a:t>
            </a:r>
            <a:r>
              <a:rPr lang="nl-NL" sz="1600" dirty="0" smtClean="0">
                <a:solidFill>
                  <a:schemeClr val="bg1"/>
                </a:solidFill>
              </a:rPr>
              <a:t/>
            </a:r>
            <a:br>
              <a:rPr lang="nl-NL" sz="1600" dirty="0" smtClean="0">
                <a:solidFill>
                  <a:schemeClr val="bg1"/>
                </a:solidFill>
              </a:rPr>
            </a:br>
            <a:r>
              <a:rPr lang="nl-NL" sz="1600" dirty="0" smtClean="0">
                <a:solidFill>
                  <a:schemeClr val="bg1"/>
                </a:solidFill>
              </a:rPr>
              <a:t>bereken de elasticiteit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907394" y="4704238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652698" y="4704238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+100%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7004169" y="5005199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hthoek 25"/>
          <p:cNvSpPr/>
          <p:nvPr/>
        </p:nvSpPr>
        <p:spPr>
          <a:xfrm>
            <a:off x="7774587" y="4581128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hthoek 26"/>
              <p:cNvSpPr/>
              <p:nvPr/>
            </p:nvSpPr>
            <p:spPr>
              <a:xfrm>
                <a:off x="7078382" y="3792841"/>
                <a:ext cx="2467342" cy="6292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 smtClean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 smtClean="0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+ 100%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− 25%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 smtClean="0">
                    <a:solidFill>
                      <a:schemeClr val="bg1"/>
                    </a:solidFill>
                  </a:rPr>
                  <a:t>= -4</a:t>
                </a:r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hthoe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382" y="3792841"/>
                <a:ext cx="2467342" cy="629275"/>
              </a:xfrm>
              <a:prstGeom prst="rect">
                <a:avLst/>
              </a:prstGeom>
              <a:blipFill>
                <a:blip r:embed="rId2"/>
                <a:stretch>
                  <a:fillRect l="-3431" r="-2696" b="-566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0391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 1</a:t>
            </a:r>
            <a:endParaRPr lang="nl-NL" dirty="0"/>
          </a:p>
        </p:txBody>
      </p:sp>
      <p:sp>
        <p:nvSpPr>
          <p:cNvPr id="37" name="Tijdelijke aanduiding voor inhoud 3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675082"/>
                </a:solidFill>
              </a:rPr>
              <a:t>Bereken de prijselasticiteit als de prijs van € 60 wordt verlaagd naar € 20</a:t>
            </a:r>
          </a:p>
        </p:txBody>
      </p:sp>
      <p:sp>
        <p:nvSpPr>
          <p:cNvPr id="3" name="Afgeronde rechthoek 2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20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60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80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800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1200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1600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2000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</a:t>
            </a:r>
            <a:r>
              <a:rPr lang="nl-NL" sz="2000" dirty="0" smtClean="0"/>
              <a:t>-25P </a:t>
            </a:r>
            <a:r>
              <a:rPr lang="nl-NL" sz="2000" dirty="0"/>
              <a:t>+ </a:t>
            </a:r>
            <a:r>
              <a:rPr lang="nl-NL" sz="2000" dirty="0" smtClean="0"/>
              <a:t>2000</a:t>
            </a:r>
            <a:endParaRPr lang="nl-NL" sz="2000" dirty="0"/>
          </a:p>
        </p:txBody>
      </p:sp>
      <p:sp>
        <p:nvSpPr>
          <p:cNvPr id="31" name="Ovaal 30"/>
          <p:cNvSpPr/>
          <p:nvPr/>
        </p:nvSpPr>
        <p:spPr>
          <a:xfrm>
            <a:off x="8128868" y="364942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9921032" y="510051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3" name="Gekromde PIJL-OMLAAG 53"/>
          <p:cNvSpPr/>
          <p:nvPr/>
        </p:nvSpPr>
        <p:spPr>
          <a:xfrm rot="2378573">
            <a:off x="8226081" y="3799882"/>
            <a:ext cx="2430631" cy="62539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84212" y="2852937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084602" y="2852936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1966935" y="3083769"/>
            <a:ext cx="2117667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57501" y="5233937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€ 60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2000" dirty="0" smtClean="0">
                <a:solidFill>
                  <a:schemeClr val="bg1"/>
                </a:solidFill>
                <a:sym typeface="Wingdings" pitchFamily="2" charset="2"/>
              </a:rPr>
              <a:t>€ 20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384747" y="5279310"/>
            <a:ext cx="2855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500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sz="2000" dirty="0" smtClean="0">
                <a:solidFill>
                  <a:schemeClr val="bg1"/>
                </a:solidFill>
                <a:sym typeface="Wingdings" pitchFamily="2" charset="2"/>
              </a:rPr>
              <a:t>1500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23392" y="4450141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-66,7%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4393008" y="4507287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+200</a:t>
            </a:r>
            <a:r>
              <a:rPr lang="nl-NL" sz="2400" dirty="0">
                <a:solidFill>
                  <a:schemeClr val="bg1"/>
                </a:solidFill>
              </a:rPr>
              <a:t>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1763426" y="4745670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2533844" y="4321599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hoek 47"/>
              <p:cNvSpPr/>
              <p:nvPr/>
            </p:nvSpPr>
            <p:spPr>
              <a:xfrm>
                <a:off x="1682220" y="3538129"/>
                <a:ext cx="2537874" cy="6381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 smtClean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 smtClean="0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+ 200%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− 66,7%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 smtClean="0">
                    <a:solidFill>
                      <a:schemeClr val="bg1"/>
                    </a:solidFill>
                  </a:rPr>
                  <a:t>= -3</a:t>
                </a:r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220" y="3538129"/>
                <a:ext cx="2537874" cy="638188"/>
              </a:xfrm>
              <a:prstGeom prst="rect">
                <a:avLst/>
              </a:prstGeom>
              <a:blipFill>
                <a:blip r:embed="rId4"/>
                <a:stretch>
                  <a:fillRect l="-3580" r="-2387" b="-37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hthoek 50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ekstvak 52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4</a:t>
            </a:r>
            <a:r>
              <a:rPr lang="nl-NL" sz="1400" dirty="0" smtClean="0"/>
              <a:t> min.</a:t>
            </a:r>
            <a:endParaRPr lang="nl-NL" sz="1400" dirty="0"/>
          </a:p>
        </p:txBody>
      </p:sp>
      <p:sp>
        <p:nvSpPr>
          <p:cNvPr id="54" name="Tekstvak 53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  <p:sp>
        <p:nvSpPr>
          <p:cNvPr id="49" name="Rechthoek 48"/>
          <p:cNvSpPr/>
          <p:nvPr/>
        </p:nvSpPr>
        <p:spPr>
          <a:xfrm>
            <a:off x="2573411" y="2673352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41647370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4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51" grpId="0" animBg="1"/>
      <p:bldP spid="52" grpId="0" animBg="1"/>
      <p:bldP spid="52" grpId="1" animBg="1"/>
      <p:bldP spid="53" grpId="0"/>
      <p:bldP spid="53" grpId="1"/>
      <p:bldP spid="54" grpId="0"/>
      <p:bldP spid="54" grpId="1"/>
      <p:bldP spid="49" grpId="0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4294</TotalTime>
  <Words>1534</Words>
  <Application>Microsoft Office PowerPoint</Application>
  <PresentationFormat>Breedbeeld</PresentationFormat>
  <Paragraphs>384</Paragraphs>
  <Slides>25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havo</vt:lpstr>
      <vt:lpstr>elasticiteit </vt:lpstr>
      <vt:lpstr>Elasticiteit – algemeen</vt:lpstr>
      <vt:lpstr>Elasticiteit – algemeen</vt:lpstr>
      <vt:lpstr>Elasticiteit – algemeen</vt:lpstr>
      <vt:lpstr>Elasticiteit</vt:lpstr>
      <vt:lpstr>Prijselasticiteit - basis</vt:lpstr>
      <vt:lpstr>Prijselasticiteit</vt:lpstr>
      <vt:lpstr>Bereken volgens Vaste stappen</vt:lpstr>
      <vt:lpstr>Verwerking 1</vt:lpstr>
      <vt:lpstr>Verwerking 2</vt:lpstr>
      <vt:lpstr>Prijselasticiteit </vt:lpstr>
      <vt:lpstr>Elastisch – Inelastisch</vt:lpstr>
      <vt:lpstr>Elastisch – Inelastisch</vt:lpstr>
      <vt:lpstr>Elastisch – Inelastisch</vt:lpstr>
      <vt:lpstr>Elastisch – Inelastisch</vt:lpstr>
      <vt:lpstr>Elasticiteit en omzet </vt:lpstr>
      <vt:lpstr>Elasticiteit en omzet </vt:lpstr>
      <vt:lpstr>Elasticiteit en omzet </vt:lpstr>
      <vt:lpstr>Elasticiteit en omzet </vt:lpstr>
      <vt:lpstr>Elasticiteit en omzet </vt:lpstr>
      <vt:lpstr>Verwerking</vt:lpstr>
      <vt:lpstr>Verwerking</vt:lpstr>
      <vt:lpstr>Verwerking</vt:lpstr>
      <vt:lpstr>Verwerking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Paul Bloemers</cp:lastModifiedBy>
  <cp:revision>54</cp:revision>
  <dcterms:created xsi:type="dcterms:W3CDTF">2011-11-08T19:12:00Z</dcterms:created>
  <dcterms:modified xsi:type="dcterms:W3CDTF">2016-10-15T15:02:14Z</dcterms:modified>
</cp:coreProperties>
</file>