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9" r:id="rId5"/>
    <p:sldId id="262" r:id="rId6"/>
    <p:sldId id="257" r:id="rId7"/>
    <p:sldId id="265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7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078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9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972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6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106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109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1269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77631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0789159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27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12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en verschuivingen van de vraag- of aanbodlijn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Prijsmechanisme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55857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Vraag</a:t>
            </a:r>
            <a:br>
              <a:rPr lang="nl-NL" dirty="0" smtClean="0"/>
            </a:br>
            <a:r>
              <a:rPr lang="nl-NL" sz="1600" dirty="0" smtClean="0">
                <a:solidFill>
                  <a:srgbClr val="4C7FB4"/>
                </a:solidFill>
              </a:rPr>
              <a:t>herhaling</a:t>
            </a:r>
            <a:endParaRPr lang="nl-NL" dirty="0">
              <a:solidFill>
                <a:srgbClr val="4C7FB4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Wordt bepaald door de </a:t>
            </a:r>
            <a:r>
              <a:rPr lang="nl-NL" b="1" u="sng" dirty="0" smtClean="0"/>
              <a:t>betalingsbereidheid</a:t>
            </a:r>
            <a:r>
              <a:rPr lang="nl-NL" dirty="0" smtClean="0"/>
              <a:t> van de consument.</a:t>
            </a:r>
          </a:p>
          <a:p>
            <a:pPr marL="0" indent="0">
              <a:buNone/>
            </a:pPr>
            <a:r>
              <a:rPr lang="nl-NL" dirty="0" smtClean="0"/>
              <a:t>= </a:t>
            </a:r>
            <a:br>
              <a:rPr lang="nl-NL" dirty="0" smtClean="0"/>
            </a:br>
            <a:r>
              <a:rPr lang="nl-NL" dirty="0" smtClean="0"/>
              <a:t>maximum bedrag dat de consument aan een product wil uitgeven.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lager de prijs,</a:t>
            </a:r>
          </a:p>
          <a:p>
            <a:pPr marL="0" indent="0">
              <a:buNone/>
            </a:pPr>
            <a:r>
              <a:rPr lang="nl-NL" dirty="0" smtClean="0"/>
              <a:t>hoe meer consumenten bereid zijn het product te kopen.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75223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>
            <a:off x="7674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>
            <a:off x="78271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>
            <a:off x="79795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>
            <a:off x="81319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>
            <a:off x="82843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>
            <a:off x="8436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>
            <a:off x="85891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>
            <a:off x="87415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>
            <a:off x="88939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90463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>
            <a:off x="93511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95035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96559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98083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9960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101131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102655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104179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105703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10722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>
            <a:off x="108751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Betalingsbereidheid</a:t>
            </a:r>
            <a:endParaRPr lang="nl-NL" sz="1600" dirty="0"/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71301" y="4083106"/>
            <a:ext cx="47000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× 100.000 stuks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82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4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7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6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9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Vraagbepalende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De prijs van het product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Het aantal consumenten</a:t>
            </a:r>
          </a:p>
          <a:p>
            <a:endParaRPr lang="nl-NL" sz="100" dirty="0" smtClean="0"/>
          </a:p>
          <a:p>
            <a:r>
              <a:rPr lang="nl-NL" dirty="0" smtClean="0"/>
              <a:t>Het inkomen van de consumenten</a:t>
            </a:r>
          </a:p>
          <a:p>
            <a:endParaRPr lang="nl-NL" sz="100" dirty="0"/>
          </a:p>
          <a:p>
            <a:r>
              <a:rPr lang="nl-NL" dirty="0" smtClean="0"/>
              <a:t>De prijs van andere producten</a:t>
            </a:r>
          </a:p>
          <a:p>
            <a:endParaRPr lang="nl-NL" sz="100" dirty="0"/>
          </a:p>
          <a:p>
            <a:r>
              <a:rPr lang="nl-NL" dirty="0" smtClean="0"/>
              <a:t>De voorkeur van consumenten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52" name="Rechte verbindingslijn 51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10871301" y="4083106"/>
            <a:ext cx="47000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Pijl-omlaag 54"/>
          <p:cNvSpPr/>
          <p:nvPr/>
        </p:nvSpPr>
        <p:spPr>
          <a:xfrm>
            <a:off x="4231208" y="1619250"/>
            <a:ext cx="172636" cy="439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8925236" y="3538623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/>
          <p:cNvSpPr/>
          <p:nvPr/>
        </p:nvSpPr>
        <p:spPr>
          <a:xfrm>
            <a:off x="10499649" y="4273380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Pijl-omlaag 32"/>
          <p:cNvSpPr/>
          <p:nvPr/>
        </p:nvSpPr>
        <p:spPr>
          <a:xfrm>
            <a:off x="6883707" y="3660225"/>
            <a:ext cx="188259" cy="553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omlaag 23"/>
          <p:cNvSpPr/>
          <p:nvPr/>
        </p:nvSpPr>
        <p:spPr>
          <a:xfrm flipV="1">
            <a:off x="4231208" y="2918837"/>
            <a:ext cx="179558" cy="43086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Ovaal 24"/>
          <p:cNvSpPr/>
          <p:nvPr/>
        </p:nvSpPr>
        <p:spPr>
          <a:xfrm>
            <a:off x="8159135" y="3164436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9590910" y="3865264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7582961" y="2585813"/>
            <a:ext cx="3352800" cy="15841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6" name="Ovaal 35"/>
          <p:cNvSpPr/>
          <p:nvPr/>
        </p:nvSpPr>
        <p:spPr>
          <a:xfrm>
            <a:off x="8901137" y="3170441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/>
          <p:cNvSpPr/>
          <p:nvPr/>
        </p:nvSpPr>
        <p:spPr>
          <a:xfrm>
            <a:off x="10332912" y="3871269"/>
            <a:ext cx="126230" cy="1244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-omlaag 25"/>
          <p:cNvSpPr/>
          <p:nvPr/>
        </p:nvSpPr>
        <p:spPr>
          <a:xfrm>
            <a:off x="5412861" y="3534885"/>
            <a:ext cx="139337" cy="367918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/>
          <p:cNvSpPr/>
          <p:nvPr/>
        </p:nvSpPr>
        <p:spPr>
          <a:xfrm>
            <a:off x="8533754" y="3349233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Ovaal 43"/>
          <p:cNvSpPr/>
          <p:nvPr/>
        </p:nvSpPr>
        <p:spPr>
          <a:xfrm>
            <a:off x="10062279" y="4060922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6" name="Rechte verbindingslijn 45"/>
          <p:cNvCxnSpPr/>
          <p:nvPr/>
        </p:nvCxnSpPr>
        <p:spPr>
          <a:xfrm>
            <a:off x="7626394" y="3225218"/>
            <a:ext cx="335280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Ovaal 42"/>
          <p:cNvSpPr/>
          <p:nvPr/>
        </p:nvSpPr>
        <p:spPr>
          <a:xfrm>
            <a:off x="7990921" y="3350951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Ovaal 44"/>
          <p:cNvSpPr/>
          <p:nvPr/>
        </p:nvSpPr>
        <p:spPr>
          <a:xfrm>
            <a:off x="9545781" y="4092167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Pijl-omlaag 28"/>
          <p:cNvSpPr/>
          <p:nvPr/>
        </p:nvSpPr>
        <p:spPr>
          <a:xfrm rot="17730201">
            <a:off x="9788757" y="3038835"/>
            <a:ext cx="111842" cy="16532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954089" y="2216481"/>
            <a:ext cx="57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4C7FB4"/>
                </a:solidFill>
              </a:rPr>
              <a:t>Bij PRIJSVERANDERING: verschuiving LANGS de lijn</a:t>
            </a:r>
            <a:endParaRPr lang="nl-NL" b="1" dirty="0">
              <a:solidFill>
                <a:srgbClr val="4C7FB4"/>
              </a:solidFill>
            </a:endParaRPr>
          </a:p>
        </p:txBody>
      </p:sp>
      <p:sp>
        <p:nvSpPr>
          <p:cNvPr id="31" name="Pijl-rechts 30"/>
          <p:cNvSpPr/>
          <p:nvPr/>
        </p:nvSpPr>
        <p:spPr>
          <a:xfrm>
            <a:off x="8957648" y="3431002"/>
            <a:ext cx="380149" cy="1207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Pijl-rechts 39"/>
          <p:cNvSpPr/>
          <p:nvPr/>
        </p:nvSpPr>
        <p:spPr>
          <a:xfrm flipH="1">
            <a:off x="9151140" y="3813162"/>
            <a:ext cx="233043" cy="9827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Tekstvak 55"/>
          <p:cNvSpPr txBox="1"/>
          <p:nvPr/>
        </p:nvSpPr>
        <p:spPr>
          <a:xfrm>
            <a:off x="979716" y="5053129"/>
            <a:ext cx="6175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4C7FB4"/>
                </a:solidFill>
              </a:rPr>
              <a:t>Bij  ANDERE VERANDERING: </a:t>
            </a:r>
            <a:br>
              <a:rPr lang="nl-NL" b="1" dirty="0" smtClean="0">
                <a:solidFill>
                  <a:srgbClr val="4C7FB4"/>
                </a:solidFill>
              </a:rPr>
            </a:br>
            <a:r>
              <a:rPr lang="nl-NL" b="1" dirty="0" smtClean="0">
                <a:solidFill>
                  <a:srgbClr val="4C7FB4"/>
                </a:solidFill>
              </a:rPr>
              <a:t>evenwijdige verschuiving VAN de lijn (links of rechts)</a:t>
            </a:r>
          </a:p>
          <a:p>
            <a:endParaRPr lang="nl-NL" b="1" dirty="0">
              <a:solidFill>
                <a:srgbClr val="4C7FB4"/>
              </a:solidFill>
            </a:endParaRPr>
          </a:p>
          <a:p>
            <a:r>
              <a:rPr lang="nl-NL" b="1" dirty="0" smtClean="0">
                <a:solidFill>
                  <a:srgbClr val="4C7FB4"/>
                </a:solidFill>
              </a:rPr>
              <a:t>Bij DEZELFDE PRIJS wordt dan meer / minder gevraagd</a:t>
            </a:r>
            <a:endParaRPr lang="nl-NL" b="1" dirty="0">
              <a:solidFill>
                <a:srgbClr val="4C7FB4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× 100.000 stuks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525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5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5" grpId="1" animBg="1"/>
      <p:bldP spid="4" grpId="0" animBg="1"/>
      <p:bldP spid="4" grpId="1" animBg="1"/>
      <p:bldP spid="32" grpId="0" animBg="1"/>
      <p:bldP spid="32" grpId="1" animBg="1"/>
      <p:bldP spid="33" grpId="0" animBg="1"/>
      <p:bldP spid="33" grpId="1" animBg="1"/>
      <p:bldP spid="24" grpId="0" animBg="1"/>
      <p:bldP spid="24" grpId="1" animBg="1"/>
      <p:bldP spid="25" grpId="0" animBg="1"/>
      <p:bldP spid="25" grpId="1" animBg="1"/>
      <p:bldP spid="37" grpId="0" animBg="1"/>
      <p:bldP spid="37" grpId="1" animBg="1"/>
      <p:bldP spid="36" grpId="0" animBg="1"/>
      <p:bldP spid="36" grpId="1" animBg="1"/>
      <p:bldP spid="38" grpId="0" animBg="1"/>
      <p:bldP spid="38" grpId="1" animBg="1"/>
      <p:bldP spid="26" grpId="0" animBg="1"/>
      <p:bldP spid="27" grpId="0" animBg="1"/>
      <p:bldP spid="44" grpId="0" animBg="1"/>
      <p:bldP spid="43" grpId="0" animBg="1"/>
      <p:bldP spid="45" grpId="0" animBg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40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AANBOD</a:t>
            </a:r>
            <a:br>
              <a:rPr lang="nl-NL" dirty="0" smtClean="0"/>
            </a:br>
            <a:r>
              <a:rPr lang="nl-NL" sz="1600" dirty="0">
                <a:solidFill>
                  <a:srgbClr val="4C7FB4"/>
                </a:solidFill>
              </a:rPr>
              <a:t>herhaling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Wordt bepaald door de </a:t>
            </a:r>
            <a:r>
              <a:rPr lang="nl-NL" b="1" u="sng" dirty="0" smtClean="0"/>
              <a:t>verkoopbereidheid</a:t>
            </a:r>
            <a:r>
              <a:rPr lang="nl-NL" dirty="0" smtClean="0"/>
              <a:t> van de producent.</a:t>
            </a:r>
          </a:p>
          <a:p>
            <a:pPr marL="0" indent="0">
              <a:buNone/>
            </a:pPr>
            <a:r>
              <a:rPr lang="nl-NL" dirty="0" smtClean="0"/>
              <a:t>= </a:t>
            </a:r>
            <a:br>
              <a:rPr lang="nl-NL" dirty="0" smtClean="0"/>
            </a:br>
            <a:r>
              <a:rPr lang="nl-NL" dirty="0" smtClean="0"/>
              <a:t>minimum bedrag dat de producent aan een product wil verdienen.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hoger de prijs,</a:t>
            </a:r>
          </a:p>
          <a:p>
            <a:pPr marL="0" indent="0">
              <a:buNone/>
            </a:pPr>
            <a:r>
              <a:rPr lang="nl-NL" dirty="0" smtClean="0"/>
              <a:t>hoe meer producenten bereid zijn het product aan te bieden.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Oorzaak: productiekosten bedrijven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4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</a:t>
            </a:r>
            <a:r>
              <a:rPr lang="nl-NL" dirty="0" smtClean="0">
                <a:solidFill>
                  <a:schemeClr val="bg1"/>
                </a:solidFill>
              </a:rPr>
              <a:t>aanbod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 flipH="1">
            <a:off x="108751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 flipH="1">
            <a:off x="10722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 flipH="1">
            <a:off x="105703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 flipH="1">
            <a:off x="104179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 flipH="1">
            <a:off x="102655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 flipH="1">
            <a:off x="101131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 flipH="1">
            <a:off x="9960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 flipH="1">
            <a:off x="98083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 flipH="1">
            <a:off x="96559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 flipH="1">
            <a:off x="95035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9" name="Rechthoek 38"/>
          <p:cNvSpPr/>
          <p:nvPr/>
        </p:nvSpPr>
        <p:spPr>
          <a:xfrm flipH="1">
            <a:off x="93511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 flipH="1"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 flipH="1">
            <a:off x="90463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 flipH="1">
            <a:off x="88939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 flipH="1">
            <a:off x="87415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 flipH="1">
            <a:off x="85891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 flipH="1">
            <a:off x="8436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 flipH="1">
            <a:off x="82843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 flipH="1">
            <a:off x="81319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 flipH="1">
            <a:off x="79795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 flipH="1">
            <a:off x="78271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 flipH="1">
            <a:off x="7674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 flipH="1">
            <a:off x="75223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Verkoopbereidheid</a:t>
            </a:r>
            <a:endParaRPr lang="nl-NL" sz="1600" dirty="0"/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 flipH="1"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07145" y="2506996"/>
            <a:ext cx="49084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9768911" y="6387414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× 100.000 stuks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6397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6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9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1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4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7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3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6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9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Aanbodbepalende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381133" cy="4705350"/>
          </a:xfrm>
        </p:spPr>
        <p:txBody>
          <a:bodyPr/>
          <a:lstStyle/>
          <a:p>
            <a:r>
              <a:rPr lang="nl-NL" dirty="0" smtClean="0"/>
              <a:t>De prijs van het product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Het aantal producenten</a:t>
            </a:r>
          </a:p>
          <a:p>
            <a:endParaRPr lang="nl-NL" sz="100" dirty="0"/>
          </a:p>
          <a:p>
            <a:r>
              <a:rPr lang="nl-NL" dirty="0" smtClean="0"/>
              <a:t>Technologische ontwikkeling</a:t>
            </a:r>
          </a:p>
          <a:p>
            <a:endParaRPr lang="nl-NL" sz="100" dirty="0"/>
          </a:p>
          <a:p>
            <a:r>
              <a:rPr lang="nl-NL" dirty="0"/>
              <a:t>De hoogte van de rente</a:t>
            </a:r>
          </a:p>
          <a:p>
            <a:endParaRPr lang="nl-NL" sz="100" dirty="0"/>
          </a:p>
          <a:p>
            <a:r>
              <a:rPr lang="nl-NL" dirty="0" smtClean="0"/>
              <a:t>De inkoopkosten grond- en hulpstoffen</a:t>
            </a:r>
          </a:p>
          <a:p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9365993" y="6139072"/>
            <a:ext cx="24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</a:t>
            </a:r>
            <a:r>
              <a:rPr lang="nl-NL" dirty="0" smtClean="0">
                <a:solidFill>
                  <a:schemeClr val="bg1"/>
                </a:solidFill>
              </a:rPr>
              <a:t>aanbod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49" name="Tekstvak 48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cxnSp>
        <p:nvCxnSpPr>
          <p:cNvPr id="52" name="Rechte verbindingslijn 51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H="1"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10807145" y="2506996"/>
            <a:ext cx="49084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Pijl-omlaag 54"/>
          <p:cNvSpPr/>
          <p:nvPr/>
        </p:nvSpPr>
        <p:spPr>
          <a:xfrm>
            <a:off x="4207775" y="1633636"/>
            <a:ext cx="155219" cy="474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954089" y="2216481"/>
            <a:ext cx="572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4C7FB4"/>
                </a:solidFill>
              </a:rPr>
              <a:t>Bij PRIJSVERANDERING: verschuiving LANGS de lijn</a:t>
            </a:r>
            <a:endParaRPr lang="nl-NL" b="1" dirty="0">
              <a:solidFill>
                <a:srgbClr val="4C7FB4"/>
              </a:solidFill>
            </a:endParaRPr>
          </a:p>
        </p:txBody>
      </p:sp>
      <p:sp>
        <p:nvSpPr>
          <p:cNvPr id="27" name="Pijl-omlaag 26"/>
          <p:cNvSpPr/>
          <p:nvPr/>
        </p:nvSpPr>
        <p:spPr>
          <a:xfrm>
            <a:off x="5934716" y="4547149"/>
            <a:ext cx="130628" cy="38317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6" name="Rechte verbindingslijn 35"/>
          <p:cNvCxnSpPr/>
          <p:nvPr/>
        </p:nvCxnSpPr>
        <p:spPr>
          <a:xfrm flipH="1">
            <a:off x="7745924" y="3509603"/>
            <a:ext cx="335280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Ovaal 27"/>
          <p:cNvSpPr/>
          <p:nvPr/>
        </p:nvSpPr>
        <p:spPr>
          <a:xfrm>
            <a:off x="8888039" y="3799561"/>
            <a:ext cx="126000" cy="126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/>
          <p:cNvSpPr txBox="1"/>
          <p:nvPr/>
        </p:nvSpPr>
        <p:spPr>
          <a:xfrm>
            <a:off x="979716" y="5053129"/>
            <a:ext cx="66207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4C7FB4"/>
                </a:solidFill>
              </a:rPr>
              <a:t>Bij  ANDERE VERANDERING: </a:t>
            </a:r>
            <a:br>
              <a:rPr lang="nl-NL" b="1" dirty="0" smtClean="0">
                <a:solidFill>
                  <a:srgbClr val="4C7FB4"/>
                </a:solidFill>
              </a:rPr>
            </a:br>
            <a:r>
              <a:rPr lang="nl-NL" b="1" dirty="0" smtClean="0">
                <a:solidFill>
                  <a:srgbClr val="4C7FB4"/>
                </a:solidFill>
              </a:rPr>
              <a:t>evenwijdige verschuiving VAN de lijn (links of rechts)</a:t>
            </a:r>
          </a:p>
          <a:p>
            <a:endParaRPr lang="nl-NL" b="1" dirty="0">
              <a:solidFill>
                <a:srgbClr val="4C7FB4"/>
              </a:solidFill>
            </a:endParaRPr>
          </a:p>
          <a:p>
            <a:r>
              <a:rPr lang="nl-NL" b="1" dirty="0" smtClean="0">
                <a:solidFill>
                  <a:srgbClr val="4C7FB4"/>
                </a:solidFill>
              </a:rPr>
              <a:t>Bij DEZELFDE PRIJS wordt dan meer / minder aangeboden</a:t>
            </a:r>
            <a:endParaRPr lang="nl-NL" b="1" dirty="0">
              <a:solidFill>
                <a:srgbClr val="4C7FB4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9422324" y="3549969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Ovaal 3"/>
          <p:cNvSpPr/>
          <p:nvPr/>
        </p:nvSpPr>
        <p:spPr>
          <a:xfrm>
            <a:off x="9422324" y="3549969"/>
            <a:ext cx="126000" cy="126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5397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0231 L -0.10364 0.0858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2" y="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44444E-6 L 0.1168 -4.44444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5" grpId="0" animBg="1"/>
      <p:bldP spid="55" grpId="1" animBg="1"/>
      <p:bldP spid="32" grpId="0"/>
      <p:bldP spid="32" grpId="1"/>
      <p:bldP spid="27" grpId="0" animBg="1"/>
      <p:bldP spid="28" grpId="0" animBg="1"/>
      <p:bldP spid="28" grpId="1" animBg="1"/>
      <p:bldP spid="37" grpId="0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fgeronde rechthoek 61"/>
          <p:cNvSpPr/>
          <p:nvPr/>
        </p:nvSpPr>
        <p:spPr>
          <a:xfrm>
            <a:off x="6298119" y="1260909"/>
            <a:ext cx="5473578" cy="4976262"/>
          </a:xfrm>
          <a:prstGeom prst="roundRect">
            <a:avLst>
              <a:gd name="adj" fmla="val 9510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30104"/>
            <a:ext cx="9164638" cy="811533"/>
          </a:xfrm>
        </p:spPr>
        <p:txBody>
          <a:bodyPr/>
          <a:lstStyle/>
          <a:p>
            <a:r>
              <a:rPr lang="nl-NL" dirty="0" smtClean="0"/>
              <a:t>prijsvorming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84212" y="2920287"/>
            <a:ext cx="4220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Vraag en Aanbod ‘vinden elkaar’ bij </a:t>
            </a:r>
            <a:r>
              <a:rPr lang="nl-NL" sz="1400" dirty="0">
                <a:solidFill>
                  <a:schemeClr val="bg1"/>
                </a:solidFill>
              </a:rPr>
              <a:t> </a:t>
            </a:r>
            <a:r>
              <a:rPr lang="nl-NL" sz="1400" dirty="0" smtClean="0">
                <a:solidFill>
                  <a:schemeClr val="bg1"/>
                </a:solidFill>
              </a:rPr>
              <a:t>€ 18.500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6298120" y="1517053"/>
            <a:ext cx="5318244" cy="4514438"/>
            <a:chOff x="743444" y="1084094"/>
            <a:chExt cx="5318244" cy="4514438"/>
          </a:xfrm>
        </p:grpSpPr>
        <p:grpSp>
          <p:nvGrpSpPr>
            <p:cNvPr id="7" name="Groep 6"/>
            <p:cNvGrpSpPr/>
            <p:nvPr/>
          </p:nvGrpSpPr>
          <p:grpSpPr>
            <a:xfrm>
              <a:off x="743444" y="1084094"/>
              <a:ext cx="5318244" cy="4514438"/>
              <a:chOff x="743444" y="1084094"/>
              <a:chExt cx="5318244" cy="4514438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743444" y="1084094"/>
                <a:ext cx="5318244" cy="4514438"/>
                <a:chOff x="743444" y="1084094"/>
                <a:chExt cx="5318244" cy="4514438"/>
              </a:xfrm>
            </p:grpSpPr>
            <p:sp>
              <p:nvSpPr>
                <p:cNvPr id="19" name="Tekstvak 18"/>
                <p:cNvSpPr txBox="1"/>
                <p:nvPr/>
              </p:nvSpPr>
              <p:spPr>
                <a:xfrm rot="16200000">
                  <a:off x="494337" y="1756054"/>
                  <a:ext cx="867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euro’s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Tekstvak 19"/>
                <p:cNvSpPr txBox="1"/>
                <p:nvPr/>
              </p:nvSpPr>
              <p:spPr>
                <a:xfrm>
                  <a:off x="2669640" y="1084094"/>
                  <a:ext cx="2558714" cy="338554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/>
                    <a:t>Markt voor kleine auto’s</a:t>
                  </a:r>
                  <a:endParaRPr lang="nl-NL" sz="1600" dirty="0"/>
                </a:p>
              </p:txBody>
            </p: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32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4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5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kstvak 43"/>
                <p:cNvSpPr txBox="1"/>
                <p:nvPr/>
              </p:nvSpPr>
              <p:spPr>
                <a:xfrm>
                  <a:off x="3563888" y="5229200"/>
                  <a:ext cx="24978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aantal auto’s (x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mln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" name="Tekstvak 13"/>
              <p:cNvSpPr txBox="1"/>
              <p:nvPr/>
            </p:nvSpPr>
            <p:spPr>
              <a:xfrm>
                <a:off x="1088942" y="4363980"/>
                <a:ext cx="631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5.000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1004782" y="3985814"/>
                <a:ext cx="7695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019213" y="3284984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1028838" y="253602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1019212" y="183519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40.000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kstvak 7"/>
            <p:cNvSpPr txBox="1"/>
            <p:nvPr/>
          </p:nvSpPr>
          <p:spPr>
            <a:xfrm>
              <a:off x="2262177" y="48833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4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2990293" y="48691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8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672273" y="48833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12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39204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11212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20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5" name="Rechte verbindingslijn 44"/>
          <p:cNvCxnSpPr/>
          <p:nvPr/>
        </p:nvCxnSpPr>
        <p:spPr>
          <a:xfrm flipV="1">
            <a:off x="7245364" y="2699747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251410" y="2204568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Afgeronde rechthoek 46"/>
          <p:cNvSpPr/>
          <p:nvPr/>
        </p:nvSpPr>
        <p:spPr>
          <a:xfrm>
            <a:off x="7606395" y="2204568"/>
            <a:ext cx="486495" cy="30777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endParaRPr lang="nl-NL" sz="1600" dirty="0"/>
          </a:p>
        </p:txBody>
      </p:sp>
      <p:sp>
        <p:nvSpPr>
          <p:cNvPr id="48" name="Afgeronde rechthoek 47"/>
          <p:cNvSpPr/>
          <p:nvPr/>
        </p:nvSpPr>
        <p:spPr>
          <a:xfrm>
            <a:off x="11008333" y="2996656"/>
            <a:ext cx="486495" cy="3077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 smtClean="0">
                <a:solidFill>
                  <a:schemeClr val="bg1"/>
                </a:solidFill>
              </a:rPr>
              <a:t>Q</a:t>
            </a:r>
            <a:r>
              <a:rPr lang="nl-NL" sz="1600" baseline="-25000" dirty="0" err="1" smtClean="0">
                <a:solidFill>
                  <a:schemeClr val="bg1"/>
                </a:solidFill>
              </a:rPr>
              <a:t>a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 flipH="1" flipV="1">
            <a:off x="7245364" y="3882631"/>
            <a:ext cx="1928812" cy="136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9226949" y="3962030"/>
            <a:ext cx="0" cy="12636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Tekstvak 51"/>
          <p:cNvSpPr txBox="1"/>
          <p:nvPr/>
        </p:nvSpPr>
        <p:spPr>
          <a:xfrm>
            <a:off x="7208022" y="373045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rgbClr val="C00000"/>
                </a:solidFill>
              </a:rPr>
              <a:t>18.500</a:t>
            </a:r>
            <a:endParaRPr lang="nl-NL" sz="1400" dirty="0">
              <a:solidFill>
                <a:srgbClr val="C00000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84212" y="1558184"/>
            <a:ext cx="385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Zouden producenten tóch € 30.000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400" dirty="0" smtClean="0">
                <a:solidFill>
                  <a:schemeClr val="bg1"/>
                </a:solidFill>
              </a:rPr>
              <a:t>vragen, ontstaat er een </a:t>
            </a:r>
            <a:r>
              <a:rPr lang="nl-NL" sz="1400" b="1" dirty="0" smtClean="0">
                <a:solidFill>
                  <a:schemeClr val="bg1"/>
                </a:solidFill>
              </a:rPr>
              <a:t>aanbodoverschot</a:t>
            </a:r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8326476" y="3059786"/>
            <a:ext cx="244827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684212" y="2204122"/>
            <a:ext cx="3425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Om de auto’s kwijt te raken, moeten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400" dirty="0" smtClean="0">
                <a:solidFill>
                  <a:schemeClr val="bg1"/>
                </a:solidFill>
              </a:rPr>
              <a:t>de producenten hun prijs laten dalen</a:t>
            </a:r>
            <a:endParaRPr lang="nl-NL" sz="1400" b="1" dirty="0" smtClean="0">
              <a:solidFill>
                <a:schemeClr val="bg1"/>
              </a:solidFill>
            </a:endParaRPr>
          </a:p>
        </p:txBody>
      </p:sp>
      <p:sp>
        <p:nvSpPr>
          <p:cNvPr id="56" name="PIJL-OMLAAG 1030"/>
          <p:cNvSpPr/>
          <p:nvPr/>
        </p:nvSpPr>
        <p:spPr>
          <a:xfrm>
            <a:off x="9183701" y="3099327"/>
            <a:ext cx="134306" cy="64392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684212" y="3465877"/>
            <a:ext cx="3671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Zouden producenten € 10.000 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400" dirty="0" smtClean="0">
                <a:solidFill>
                  <a:schemeClr val="bg1"/>
                </a:solidFill>
              </a:rPr>
              <a:t>vragen, ontstaat er een </a:t>
            </a:r>
            <a:r>
              <a:rPr lang="nl-NL" sz="1400" b="1" dirty="0" smtClean="0">
                <a:solidFill>
                  <a:schemeClr val="bg1"/>
                </a:solidFill>
              </a:rPr>
              <a:t>vraagoverschot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684212" y="4108806"/>
            <a:ext cx="3119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Consumenten overbieden elkaar,</a:t>
            </a:r>
            <a:br>
              <a:rPr lang="nl-NL" sz="1400" dirty="0" smtClean="0">
                <a:solidFill>
                  <a:schemeClr val="bg1"/>
                </a:solidFill>
              </a:rPr>
            </a:br>
            <a:r>
              <a:rPr lang="nl-NL" sz="1400" dirty="0" smtClean="0">
                <a:solidFill>
                  <a:schemeClr val="bg1"/>
                </a:solidFill>
              </a:rPr>
              <a:t>waardoor de prijs gaat stijgen</a:t>
            </a:r>
            <a:endParaRPr lang="nl-NL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>
            <a:off x="8079570" y="4504709"/>
            <a:ext cx="1853827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0" name="PIJL-OMHOOG 1033"/>
          <p:cNvSpPr/>
          <p:nvPr/>
        </p:nvSpPr>
        <p:spPr>
          <a:xfrm>
            <a:off x="9174176" y="4017343"/>
            <a:ext cx="114300" cy="438261"/>
          </a:xfrm>
          <a:prstGeom prst="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ijdelijke aanduiding voor inhoud 2"/>
          <p:cNvSpPr txBox="1">
            <a:spLocks/>
          </p:cNvSpPr>
          <p:nvPr/>
        </p:nvSpPr>
        <p:spPr>
          <a:xfrm>
            <a:off x="301603" y="5034013"/>
            <a:ext cx="5827057" cy="1588168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nl-NL" dirty="0" smtClean="0"/>
              <a:t>Dit prijsmechanisme stuurt </a:t>
            </a:r>
            <a:br>
              <a:rPr lang="nl-NL" dirty="0" smtClean="0"/>
            </a:br>
            <a:r>
              <a:rPr lang="nl-NL" dirty="0" smtClean="0"/>
              <a:t>vraag en aanbod,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nl-NL" dirty="0" smtClean="0"/>
              <a:t>het proces is voor niemand zichtbaar, vandaar ‘</a:t>
            </a:r>
            <a:r>
              <a:rPr lang="nl-NL" b="1" i="1" dirty="0" smtClean="0"/>
              <a:t>de onzichtbare hand</a:t>
            </a:r>
            <a:r>
              <a:rPr lang="nl-NL" dirty="0" smtClean="0"/>
              <a:t>’</a:t>
            </a:r>
            <a:endParaRPr lang="nl-NL" sz="2800" dirty="0"/>
          </a:p>
        </p:txBody>
      </p:sp>
      <p:sp>
        <p:nvSpPr>
          <p:cNvPr id="49" name="Ovaal 48"/>
          <p:cNvSpPr/>
          <p:nvPr/>
        </p:nvSpPr>
        <p:spPr>
          <a:xfrm>
            <a:off x="9164466" y="3794154"/>
            <a:ext cx="144016" cy="1678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1956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7" grpId="0" animBg="1"/>
      <p:bldP spid="48" grpId="0" animBg="1"/>
      <p:bldP spid="52" grpId="0"/>
      <p:bldP spid="53" grpId="0"/>
      <p:bldP spid="53" grpId="1"/>
      <p:bldP spid="55" grpId="0"/>
      <p:bldP spid="55" grpId="1"/>
      <p:bldP spid="56" grpId="0" animBg="1"/>
      <p:bldP spid="56" grpId="1" animBg="1"/>
      <p:bldP spid="57" grpId="0"/>
      <p:bldP spid="57" grpId="1"/>
      <p:bldP spid="58" grpId="0"/>
      <p:bldP spid="58" grpId="1"/>
      <p:bldP spid="60" grpId="0" animBg="1"/>
      <p:bldP spid="60" grpId="1" animBg="1"/>
      <p:bldP spid="61" grpId="0" uiExpand="1" build="p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fgeronde rechthoek 61"/>
          <p:cNvSpPr/>
          <p:nvPr/>
        </p:nvSpPr>
        <p:spPr>
          <a:xfrm>
            <a:off x="6298119" y="1260909"/>
            <a:ext cx="5473578" cy="4976262"/>
          </a:xfrm>
          <a:prstGeom prst="roundRect">
            <a:avLst>
              <a:gd name="adj" fmla="val 9510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2" y="530104"/>
            <a:ext cx="9164638" cy="811533"/>
          </a:xfrm>
        </p:spPr>
        <p:txBody>
          <a:bodyPr/>
          <a:lstStyle/>
          <a:p>
            <a:r>
              <a:rPr lang="nl-NL" dirty="0" smtClean="0"/>
              <a:t>verwerking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  <a14:imgEffect>
                      <a14:brightnessContrast bright="11000" contrast="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392" y="415062"/>
            <a:ext cx="2007097" cy="133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6298120" y="1517053"/>
            <a:ext cx="5318244" cy="4514438"/>
            <a:chOff x="743444" y="1084094"/>
            <a:chExt cx="5318244" cy="4514438"/>
          </a:xfrm>
        </p:grpSpPr>
        <p:grpSp>
          <p:nvGrpSpPr>
            <p:cNvPr id="7" name="Groep 6"/>
            <p:cNvGrpSpPr/>
            <p:nvPr/>
          </p:nvGrpSpPr>
          <p:grpSpPr>
            <a:xfrm>
              <a:off x="743444" y="1084094"/>
              <a:ext cx="5318244" cy="4514438"/>
              <a:chOff x="743444" y="1084094"/>
              <a:chExt cx="5318244" cy="4514438"/>
            </a:xfrm>
          </p:grpSpPr>
          <p:grpSp>
            <p:nvGrpSpPr>
              <p:cNvPr id="13" name="Groep 12"/>
              <p:cNvGrpSpPr/>
              <p:nvPr/>
            </p:nvGrpSpPr>
            <p:grpSpPr>
              <a:xfrm>
                <a:off x="743444" y="1084094"/>
                <a:ext cx="5318244" cy="4514438"/>
                <a:chOff x="743444" y="1084094"/>
                <a:chExt cx="5318244" cy="4514438"/>
              </a:xfrm>
            </p:grpSpPr>
            <p:sp>
              <p:nvSpPr>
                <p:cNvPr id="19" name="Tekstvak 18"/>
                <p:cNvSpPr txBox="1"/>
                <p:nvPr/>
              </p:nvSpPr>
              <p:spPr>
                <a:xfrm rot="16200000">
                  <a:off x="494337" y="1756054"/>
                  <a:ext cx="8675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euro’s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Tekstvak 19"/>
                <p:cNvSpPr txBox="1"/>
                <p:nvPr/>
              </p:nvSpPr>
              <p:spPr>
                <a:xfrm>
                  <a:off x="2669640" y="1084094"/>
                  <a:ext cx="2558714" cy="338554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nl-NL" sz="1600" dirty="0" smtClean="0"/>
                    <a:t>Markt voor kleine auto’s</a:t>
                  </a:r>
                  <a:endParaRPr lang="nl-NL" sz="1600" dirty="0"/>
                </a:p>
              </p:txBody>
            </p:sp>
            <p:cxnSp>
              <p:nvCxnSpPr>
                <p:cNvPr id="21" name="Rechte verbindingslijn 20"/>
                <p:cNvCxnSpPr/>
                <p:nvPr/>
              </p:nvCxnSpPr>
              <p:spPr>
                <a:xfrm>
                  <a:off x="1691680" y="162880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Rechte verbindingslijn 21"/>
                <p:cNvCxnSpPr/>
                <p:nvPr/>
              </p:nvCxnSpPr>
              <p:spPr>
                <a:xfrm>
                  <a:off x="1691680" y="198472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Rechte verbindingslijn 22"/>
                <p:cNvCxnSpPr/>
                <p:nvPr/>
              </p:nvCxnSpPr>
              <p:spPr>
                <a:xfrm>
                  <a:off x="1691680" y="234000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1691680" y="270004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Rechte verbindingslijn 24"/>
                <p:cNvCxnSpPr/>
                <p:nvPr/>
              </p:nvCxnSpPr>
              <p:spPr>
                <a:xfrm>
                  <a:off x="1691680" y="306896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1691680" y="342488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echte verbindingslijn 26"/>
                <p:cNvCxnSpPr/>
                <p:nvPr/>
              </p:nvCxnSpPr>
              <p:spPr>
                <a:xfrm>
                  <a:off x="1691680" y="3780162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1691680" y="4144965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Rechte verbindingslijn 28"/>
                <p:cNvCxnSpPr/>
                <p:nvPr/>
              </p:nvCxnSpPr>
              <p:spPr>
                <a:xfrm>
                  <a:off x="1691680" y="4509120"/>
                  <a:ext cx="4320480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2402882" y="144931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Rechte verbindingslijn 30"/>
                <p:cNvCxnSpPr/>
                <p:nvPr/>
              </p:nvCxnSpPr>
              <p:spPr>
                <a:xfrm>
                  <a:off x="2051720" y="1445469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3127725" y="1450232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Rechte verbindingslijn 32"/>
                <p:cNvCxnSpPr/>
                <p:nvPr/>
              </p:nvCxnSpPr>
              <p:spPr>
                <a:xfrm>
                  <a:off x="2771800" y="1449545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Rechte verbindingslijn 33"/>
                <p:cNvCxnSpPr/>
                <p:nvPr/>
              </p:nvCxnSpPr>
              <p:spPr>
                <a:xfrm>
                  <a:off x="3847805" y="1443900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echte verbindingslijn 34"/>
                <p:cNvCxnSpPr/>
                <p:nvPr/>
              </p:nvCxnSpPr>
              <p:spPr>
                <a:xfrm>
                  <a:off x="3491880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Rechte verbindingslijn 35"/>
                <p:cNvCxnSpPr/>
                <p:nvPr/>
              </p:nvCxnSpPr>
              <p:spPr>
                <a:xfrm>
                  <a:off x="4567885" y="144482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Rechte verbindingslijn 36"/>
                <p:cNvCxnSpPr/>
                <p:nvPr/>
              </p:nvCxnSpPr>
              <p:spPr>
                <a:xfrm>
                  <a:off x="4211960" y="143937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Rechte verbindingslijn 37"/>
                <p:cNvCxnSpPr/>
                <p:nvPr/>
              </p:nvCxnSpPr>
              <p:spPr>
                <a:xfrm>
                  <a:off x="5287965" y="1445196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Rechte verbindingslijn 38"/>
                <p:cNvCxnSpPr/>
                <p:nvPr/>
              </p:nvCxnSpPr>
              <p:spPr>
                <a:xfrm>
                  <a:off x="4932040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Rechte verbindingslijn 39"/>
                <p:cNvCxnSpPr/>
                <p:nvPr/>
              </p:nvCxnSpPr>
              <p:spPr>
                <a:xfrm>
                  <a:off x="6003282" y="1436591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Rechte verbindingslijn 40"/>
                <p:cNvCxnSpPr/>
                <p:nvPr/>
              </p:nvCxnSpPr>
              <p:spPr>
                <a:xfrm>
                  <a:off x="5652120" y="1440667"/>
                  <a:ext cx="0" cy="341573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Rechte verbindingslijn 41"/>
                <p:cNvCxnSpPr/>
                <p:nvPr/>
              </p:nvCxnSpPr>
              <p:spPr>
                <a:xfrm>
                  <a:off x="1691680" y="1268760"/>
                  <a:ext cx="0" cy="36004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Rechte verbindingslijn 42"/>
                <p:cNvCxnSpPr/>
                <p:nvPr/>
              </p:nvCxnSpPr>
              <p:spPr>
                <a:xfrm>
                  <a:off x="1691680" y="4869160"/>
                  <a:ext cx="4320480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kstvak 43"/>
                <p:cNvSpPr txBox="1"/>
                <p:nvPr/>
              </p:nvSpPr>
              <p:spPr>
                <a:xfrm>
                  <a:off x="3563888" y="5229200"/>
                  <a:ext cx="24978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aantal auto’s (x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mln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4" name="Tekstvak 13"/>
              <p:cNvSpPr txBox="1"/>
              <p:nvPr/>
            </p:nvSpPr>
            <p:spPr>
              <a:xfrm>
                <a:off x="1088942" y="4363980"/>
                <a:ext cx="6319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5.000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1004782" y="3985814"/>
                <a:ext cx="7695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019213" y="3284984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Tekstvak 16"/>
              <p:cNvSpPr txBox="1"/>
              <p:nvPr/>
            </p:nvSpPr>
            <p:spPr>
              <a:xfrm>
                <a:off x="1028838" y="253602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30.000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Tekstvak 17"/>
              <p:cNvSpPr txBox="1"/>
              <p:nvPr/>
            </p:nvSpPr>
            <p:spPr>
              <a:xfrm>
                <a:off x="1019212" y="1835199"/>
                <a:ext cx="7312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40.000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kstvak 7"/>
            <p:cNvSpPr txBox="1"/>
            <p:nvPr/>
          </p:nvSpPr>
          <p:spPr>
            <a:xfrm>
              <a:off x="2262177" y="4883323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4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2990293" y="4869160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8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672273" y="4883323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12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439204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16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5112121" y="486916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20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5" name="Rechte verbindingslijn 44"/>
          <p:cNvCxnSpPr/>
          <p:nvPr/>
        </p:nvCxnSpPr>
        <p:spPr>
          <a:xfrm flipV="1">
            <a:off x="7245364" y="2699747"/>
            <a:ext cx="4312594" cy="2170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7251410" y="2204568"/>
            <a:ext cx="3599091" cy="30243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7" name="Afgeronde rechthoek 46"/>
          <p:cNvSpPr/>
          <p:nvPr/>
        </p:nvSpPr>
        <p:spPr>
          <a:xfrm>
            <a:off x="7606395" y="2204568"/>
            <a:ext cx="486495" cy="307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endParaRPr lang="nl-NL" sz="1600" dirty="0"/>
          </a:p>
        </p:txBody>
      </p:sp>
      <p:sp>
        <p:nvSpPr>
          <p:cNvPr id="48" name="Afgeronde rechthoek 47"/>
          <p:cNvSpPr/>
          <p:nvPr/>
        </p:nvSpPr>
        <p:spPr>
          <a:xfrm>
            <a:off x="11008333" y="2996656"/>
            <a:ext cx="567010" cy="3077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endParaRPr lang="nl-NL" sz="1600" baseline="-25000" dirty="0"/>
          </a:p>
        </p:txBody>
      </p:sp>
      <p:sp>
        <p:nvSpPr>
          <p:cNvPr id="53" name="Tekstvak 52"/>
          <p:cNvSpPr txBox="1"/>
          <p:nvPr/>
        </p:nvSpPr>
        <p:spPr>
          <a:xfrm>
            <a:off x="692468" y="2486771"/>
            <a:ext cx="5192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economische groei: consumenten krijgen hoger inkomen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684212" y="1749594"/>
            <a:ext cx="3951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Schets hoe de grafiek / prijs verandert bij …</a:t>
            </a:r>
            <a:endParaRPr lang="nl-NL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66" name="Rechte verbindingslijn 65"/>
          <p:cNvCxnSpPr/>
          <p:nvPr/>
        </p:nvCxnSpPr>
        <p:spPr>
          <a:xfrm>
            <a:off x="7281892" y="2217627"/>
            <a:ext cx="3599091" cy="302433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Tekstvak 67"/>
          <p:cNvSpPr txBox="1"/>
          <p:nvPr/>
        </p:nvSpPr>
        <p:spPr>
          <a:xfrm>
            <a:off x="684212" y="3159342"/>
            <a:ext cx="4464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0070C0"/>
                </a:solidFill>
              </a:rPr>
              <a:t>robotisering, waardoor de productiekosten dalen</a:t>
            </a:r>
          </a:p>
        </p:txBody>
      </p:sp>
      <p:cxnSp>
        <p:nvCxnSpPr>
          <p:cNvPr id="69" name="Rechte verbindingslijn 68"/>
          <p:cNvCxnSpPr/>
          <p:nvPr/>
        </p:nvCxnSpPr>
        <p:spPr>
          <a:xfrm flipV="1">
            <a:off x="7275840" y="2686679"/>
            <a:ext cx="4312594" cy="217008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9181884" y="3811572"/>
            <a:ext cx="122400" cy="12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al 66"/>
          <p:cNvSpPr/>
          <p:nvPr/>
        </p:nvSpPr>
        <p:spPr>
          <a:xfrm>
            <a:off x="9926136" y="3439754"/>
            <a:ext cx="121920" cy="1219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Ovaal 73"/>
          <p:cNvSpPr/>
          <p:nvPr/>
        </p:nvSpPr>
        <p:spPr>
          <a:xfrm>
            <a:off x="10379798" y="3812783"/>
            <a:ext cx="122400" cy="12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4821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0.06146 -0.056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3" y="-282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0.00013 0.087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9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7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8" grpId="0"/>
      <p:bldP spid="67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3173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216</TotalTime>
  <Words>270</Words>
  <Application>Microsoft Office PowerPoint</Application>
  <PresentationFormat>Breedbeeld</PresentationFormat>
  <Paragraphs>146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Courier New</vt:lpstr>
      <vt:lpstr>Wingdings</vt:lpstr>
      <vt:lpstr>Wingdings 3</vt:lpstr>
      <vt:lpstr>Economielokaal havo</vt:lpstr>
      <vt:lpstr>Prijsmechanisme</vt:lpstr>
      <vt:lpstr>Vraag herhaling</vt:lpstr>
      <vt:lpstr>Vraagbepalende factoren</vt:lpstr>
      <vt:lpstr>AANBOD herhaling</vt:lpstr>
      <vt:lpstr>Aanbodbepalende factoren</vt:lpstr>
      <vt:lpstr>prijsvorming</vt:lpstr>
      <vt:lpstr>verwerking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Prijsmechanisme</dc:title>
  <dc:creator>pbloemers</dc:creator>
  <cp:lastModifiedBy>Paul Bloemers</cp:lastModifiedBy>
  <cp:revision>14</cp:revision>
  <dcterms:created xsi:type="dcterms:W3CDTF">2016-09-07T09:53:40Z</dcterms:created>
  <dcterms:modified xsi:type="dcterms:W3CDTF">2016-10-15T15:40:34Z</dcterms:modified>
</cp:coreProperties>
</file>