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9F89CF-198F-4840-B436-15DAE5759FB9}" v="6" dt="2019-09-04T09:28:57.985"/>
  </p1510:revLst>
</p1510:revInfo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8E9F89CF-198F-4840-B436-15DAE5759FB9}"/>
    <pc:docChg chg="modSld">
      <pc:chgData name="Paul Bloemers" userId="fe3832ff3b233e04" providerId="LiveId" clId="{8E9F89CF-198F-4840-B436-15DAE5759FB9}" dt="2019-09-04T09:28:57.985" v="5" actId="20577"/>
      <pc:docMkLst>
        <pc:docMk/>
      </pc:docMkLst>
      <pc:sldChg chg="modSp">
        <pc:chgData name="Paul Bloemers" userId="fe3832ff3b233e04" providerId="LiveId" clId="{8E9F89CF-198F-4840-B436-15DAE5759FB9}" dt="2019-09-04T09:28:57.985" v="5" actId="20577"/>
        <pc:sldMkLst>
          <pc:docMk/>
          <pc:sldMk cId="230725810" sldId="259"/>
        </pc:sldMkLst>
        <pc:spChg chg="mod">
          <ac:chgData name="Paul Bloemers" userId="fe3832ff3b233e04" providerId="LiveId" clId="{8E9F89CF-198F-4840-B436-15DAE5759FB9}" dt="2019-09-04T09:28:57.985" v="5" actId="20577"/>
          <ac:spMkLst>
            <pc:docMk/>
            <pc:sldMk cId="230725810" sldId="259"/>
            <ac:spMk id="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58" y="2728847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48"/>
            <a:ext cx="9248288" cy="2062065"/>
          </a:xfrm>
        </p:spPr>
        <p:txBody>
          <a:bodyPr anchor="b">
            <a:normAutofit/>
          </a:bodyPr>
          <a:lstStyle>
            <a:lvl1pPr algn="l">
              <a:defRPr sz="4800" b="1">
                <a:effectLst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578359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3200" b="1" cap="all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41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8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2" y="4936696"/>
            <a:ext cx="3636000" cy="216000"/>
          </a:xfrm>
          <a:prstGeom prst="rect">
            <a:avLst/>
          </a:prstGeom>
          <a:gradFill flip="none" rotWithShape="0">
            <a:gsLst>
              <a:gs pos="25000">
                <a:srgbClr val="EAF0F6">
                  <a:alpha val="50000"/>
                </a:srgbClr>
              </a:gs>
              <a:gs pos="89000">
                <a:srgbClr val="4C7FB4"/>
              </a:gs>
              <a:gs pos="59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0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6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2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8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0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8000">
                <a:srgbClr val="4C7FB4"/>
              </a:gs>
              <a:gs pos="53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6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2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2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6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0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8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0000">
                <a:srgbClr val="4C7FB4"/>
              </a:gs>
              <a:gs pos="52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4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5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96000">
                <a:srgbClr val="4C7FB4"/>
              </a:gs>
              <a:gs pos="64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0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79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1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AF0F6">
                  <a:alpha val="50000"/>
                </a:srgbClr>
              </a:gs>
              <a:gs pos="87000">
                <a:srgbClr val="4C7FB4"/>
              </a:gs>
              <a:gs pos="41000">
                <a:srgbClr val="9EBAD6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5" name="Tekstvak 24"/>
          <p:cNvSpPr txBox="1"/>
          <p:nvPr/>
        </p:nvSpPr>
        <p:spPr>
          <a:xfrm>
            <a:off x="1016538" y="2757740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48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8" y="1783699"/>
            <a:ext cx="8064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4800" b="1" dirty="0">
                <a:solidFill>
                  <a:schemeClr val="bg1"/>
                </a:solidFill>
              </a:rPr>
              <a:t>Economielokaal.nl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43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56889"/>
            <a:ext cx="9174163" cy="81153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4698131"/>
          </a:xfrm>
        </p:spPr>
        <p:txBody>
          <a:bodyPr anchor="t"/>
          <a:lstStyle>
            <a:lvl1pPr>
              <a:buClr>
                <a:schemeClr val="bg1">
                  <a:lumMod val="50000"/>
                  <a:lumOff val="50000"/>
                </a:schemeClr>
              </a:buClr>
              <a:defRPr/>
            </a:lvl1pPr>
            <a:lvl2pPr>
              <a:buClr>
                <a:schemeClr val="bg1">
                  <a:lumMod val="50000"/>
                  <a:lumOff val="50000"/>
                </a:schemeClr>
              </a:buClr>
              <a:defRPr/>
            </a:lvl2pPr>
            <a:lvl3pPr>
              <a:buClr>
                <a:schemeClr val="bg1">
                  <a:lumMod val="50000"/>
                  <a:lumOff val="50000"/>
                </a:schemeClr>
              </a:buClr>
              <a:defRPr/>
            </a:lvl3pPr>
            <a:lvl4pPr>
              <a:buClr>
                <a:schemeClr val="bg1">
                  <a:lumMod val="50000"/>
                  <a:lumOff val="50000"/>
                </a:schemeClr>
              </a:buClr>
              <a:defRPr/>
            </a:lvl4pPr>
            <a:lvl5pPr>
              <a:buClr>
                <a:schemeClr val="bg1">
                  <a:lumMod val="50000"/>
                  <a:lumOff val="50000"/>
                </a:schemeClr>
              </a:buClr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969711"/>
      </p:ext>
    </p:extLst>
  </p:cSld>
  <p:clrMapOvr>
    <a:masterClrMapping/>
  </p:clrMapOvr>
  <p:transition spd="slow"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4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2" y="540619"/>
            <a:ext cx="9402763" cy="4707655"/>
          </a:xfrm>
        </p:spPr>
        <p:txBody>
          <a:bodyPr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8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1619250"/>
            <a:ext cx="4934479" cy="4705349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191737"/>
      </p:ext>
    </p:extLst>
  </p:cSld>
  <p:clrMapOvr>
    <a:masterClrMapping/>
  </p:clrMapOvr>
  <p:transition spd="slow"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ee delen +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1619250"/>
            <a:ext cx="4937655" cy="470535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Afgeronde rechthoek 4"/>
          <p:cNvSpPr/>
          <p:nvPr/>
        </p:nvSpPr>
        <p:spPr>
          <a:xfrm>
            <a:off x="6196083" y="1758651"/>
            <a:ext cx="5400600" cy="4896544"/>
          </a:xfrm>
          <a:prstGeom prst="roundRect">
            <a:avLst>
              <a:gd name="adj" fmla="val 9688"/>
            </a:avLst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3409068"/>
      </p:ext>
    </p:extLst>
  </p:cSld>
  <p:clrMapOvr>
    <a:masterClrMapping/>
  </p:clrMapOvr>
  <p:transition spd="slow"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744986"/>
      </p:ext>
    </p:extLst>
  </p:cSld>
  <p:clrMapOvr>
    <a:masterClrMapping/>
  </p:clrMapOvr>
  <p:transition spd="slow"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4263846"/>
      </p:ext>
    </p:extLst>
  </p:cSld>
  <p:clrMapOvr>
    <a:masterClrMapping/>
  </p:clrMapOvr>
  <p:transition spd="slow"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18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4" y="2777066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804729528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173862574"/>
      </p:ext>
    </p:extLst>
  </p:cSld>
  <p:clrMapOvr>
    <a:masterClrMapping/>
  </p:clrMapOvr>
  <p:transition spd="slow"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rgbClr val="FAE8E2"/>
            </a:gs>
            <a:gs pos="25000">
              <a:srgbClr val="F1BCA9"/>
            </a:gs>
            <a:gs pos="11000">
              <a:srgbClr val="E47E5A"/>
            </a:gs>
            <a:gs pos="0">
              <a:srgbClr val="CA4F22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hthoek 25"/>
          <p:cNvSpPr/>
          <p:nvPr/>
        </p:nvSpPr>
        <p:spPr>
          <a:xfrm>
            <a:off x="10813258" y="-2"/>
            <a:ext cx="1368490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/>
              <a:t>vwo</a:t>
            </a:r>
          </a:p>
        </p:txBody>
      </p:sp>
      <p:sp>
        <p:nvSpPr>
          <p:cNvPr id="27" name="Rechthoek 26"/>
          <p:cNvSpPr/>
          <p:nvPr/>
        </p:nvSpPr>
        <p:spPr>
          <a:xfrm>
            <a:off x="9218612" y="-2"/>
            <a:ext cx="1368490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/>
              <a:t>havo</a:t>
            </a:r>
          </a:p>
        </p:txBody>
      </p:sp>
      <p:sp>
        <p:nvSpPr>
          <p:cNvPr id="28" name="Rechthoek 27"/>
          <p:cNvSpPr/>
          <p:nvPr/>
        </p:nvSpPr>
        <p:spPr>
          <a:xfrm>
            <a:off x="7623966" y="1933"/>
            <a:ext cx="1368490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200" dirty="0"/>
              <a:t>mavo</a:t>
            </a:r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02682" y="352114"/>
            <a:ext cx="1258719" cy="8115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56889"/>
            <a:ext cx="9164638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1607419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en-US" dirty="0"/>
          </a:p>
        </p:txBody>
      </p:sp>
      <p:sp>
        <p:nvSpPr>
          <p:cNvPr id="25" name="Rechthoek 24"/>
          <p:cNvSpPr/>
          <p:nvPr/>
        </p:nvSpPr>
        <p:spPr>
          <a:xfrm rot="5400000">
            <a:off x="10085480" y="4745546"/>
            <a:ext cx="3959278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algn="ctr"/>
            <a:r>
              <a:rPr lang="nl-NL" sz="1600" dirty="0"/>
              <a:t>havo.economielokaal.nl</a:t>
            </a:r>
          </a:p>
        </p:txBody>
      </p:sp>
      <p:sp>
        <p:nvSpPr>
          <p:cNvPr id="9" name="Rechthoek 8"/>
          <p:cNvSpPr/>
          <p:nvPr/>
        </p:nvSpPr>
        <p:spPr>
          <a:xfrm rot="5400000">
            <a:off x="11777576" y="2382889"/>
            <a:ext cx="575084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7" y="1864570"/>
            <a:ext cx="304802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2" y="1551647"/>
            <a:ext cx="181713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0" y="1341366"/>
            <a:ext cx="94415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6" y="1200575"/>
            <a:ext cx="45719" cy="233265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000" rtlCol="0" anchor="ctr"/>
          <a:lstStyle/>
          <a:p>
            <a:pPr lvl="0" algn="ctr"/>
            <a:endParaRPr lang="nl-NL" sz="16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2" y="4220996"/>
            <a:ext cx="11834326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52893F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9357789" y="-33113"/>
            <a:ext cx="3385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dirty="0">
                <a:solidFill>
                  <a:schemeClr val="tx1"/>
                </a:solidFill>
              </a:rPr>
              <a:t>&gt;&gt;</a:t>
            </a:r>
          </a:p>
        </p:txBody>
      </p:sp>
    </p:spTree>
    <p:extLst>
      <p:ext uri="{BB962C8B-B14F-4D97-AF65-F5344CB8AC3E}">
        <p14:creationId xmlns:p14="http://schemas.microsoft.com/office/powerpoint/2010/main" val="2189943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blinds/>
  </p:transition>
  <p:txStyles>
    <p:titleStyle>
      <a:lvl1pPr algn="l" defTabSz="457200" rtl="0" eaLnBrk="1" latinLnBrk="0" hangingPunct="1">
        <a:spcBef>
          <a:spcPct val="0"/>
        </a:spcBef>
        <a:buNone/>
        <a:defRPr sz="36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0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Als je opbrengst niet alleen af hangt van je eigen keuzes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Speltheorie</a:t>
            </a:r>
          </a:p>
        </p:txBody>
      </p:sp>
    </p:spTree>
    <p:extLst>
      <p:ext uri="{BB962C8B-B14F-4D97-AF65-F5344CB8AC3E}">
        <p14:creationId xmlns:p14="http://schemas.microsoft.com/office/powerpoint/2010/main" val="3947947059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3668903"/>
      </p:ext>
    </p:extLst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Vanuit een opbrengstenmatrix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684212" y="1607420"/>
            <a:ext cx="10460038" cy="2332814"/>
          </a:xfrm>
        </p:spPr>
        <p:txBody>
          <a:bodyPr/>
          <a:lstStyle/>
          <a:p>
            <a:r>
              <a:rPr lang="nl-NL" dirty="0"/>
              <a:t>Twee ‘spelers’</a:t>
            </a:r>
          </a:p>
          <a:p>
            <a:r>
              <a:rPr lang="nl-NL" dirty="0"/>
              <a:t>Die twee keuzes hebben</a:t>
            </a:r>
          </a:p>
          <a:p>
            <a:r>
              <a:rPr lang="nl-NL" dirty="0"/>
              <a:t>Hun opbrengst hangt af van de </a:t>
            </a:r>
            <a:r>
              <a:rPr lang="nl-NL" b="1" dirty="0"/>
              <a:t>combinatie</a:t>
            </a:r>
            <a:r>
              <a:rPr lang="nl-NL" dirty="0"/>
              <a:t> van keuzes</a:t>
            </a:r>
          </a:p>
          <a:p>
            <a:r>
              <a:rPr lang="nl-NL" dirty="0"/>
              <a:t>Ze moeten op hetzelfde moment een keuze maken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066670"/>
              </p:ext>
            </p:extLst>
          </p:nvPr>
        </p:nvGraphicFramePr>
        <p:xfrm>
          <a:off x="1788256" y="4188252"/>
          <a:ext cx="7848872" cy="256199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2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5488">
                <a:tc rowSpan="2" gridSpan="2">
                  <a:txBody>
                    <a:bodyPr/>
                    <a:lstStyle/>
                    <a:p>
                      <a:r>
                        <a:rPr lang="nl-NL" dirty="0"/>
                        <a:t>winst per dag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Burger King</a:t>
                      </a:r>
                      <a:endParaRPr lang="nl-NL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597"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Geen prijsverlaging</a:t>
                      </a:r>
                      <a:endParaRPr lang="nl-NL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Wel prijsverlaging</a:t>
                      </a:r>
                      <a:endParaRPr lang="nl-NL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597">
                <a:tc rowSpan="2"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Mc Donalds</a:t>
                      </a:r>
                      <a:endParaRPr lang="nl-NL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Geen prijsverlaging</a:t>
                      </a:r>
                      <a:endParaRPr lang="nl-NL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€ 1.000 </a:t>
                      </a:r>
                      <a:r>
                        <a:rPr lang="nl-NL" sz="1800" dirty="0"/>
                        <a:t>;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€ 1.400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€ 900</a:t>
                      </a:r>
                      <a:r>
                        <a:rPr lang="nl-NL" sz="1800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nl-NL" sz="1800" baseline="0" dirty="0"/>
                        <a:t>;</a:t>
                      </a:r>
                      <a:r>
                        <a:rPr lang="nl-NL" sz="1800" dirty="0"/>
                        <a:t>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€ 1.600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597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Wel prijsverlaging</a:t>
                      </a:r>
                      <a:endParaRPr lang="nl-NL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€ 1.200 </a:t>
                      </a:r>
                      <a:r>
                        <a:rPr lang="nl-NL" sz="1800" dirty="0"/>
                        <a:t>;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€ 1.300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€ 1.100</a:t>
                      </a:r>
                      <a:r>
                        <a:rPr lang="nl-NL" sz="1800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nl-NL" sz="1800" baseline="0" dirty="0"/>
                        <a:t>;</a:t>
                      </a:r>
                      <a:r>
                        <a:rPr lang="nl-NL" sz="1800" dirty="0"/>
                        <a:t>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€ 1.500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79341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Best-response methode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684212" y="1607420"/>
            <a:ext cx="10460038" cy="2332814"/>
          </a:xfrm>
        </p:spPr>
        <p:txBody>
          <a:bodyPr/>
          <a:lstStyle/>
          <a:p>
            <a:r>
              <a:rPr lang="nl-NL" dirty="0"/>
              <a:t>Bepaal voor elke speler de beste reactie als de ander kiest voor…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600" dirty="0"/>
              <a:t>De beste reactie van Mc Donalds:</a:t>
            </a:r>
          </a:p>
          <a:p>
            <a:pPr lvl="2"/>
            <a:r>
              <a:rPr lang="nl-NL" sz="1400" dirty="0"/>
              <a:t>Als BK zijn prijs niet verlaagt, </a:t>
            </a:r>
          </a:p>
          <a:p>
            <a:pPr lvl="3"/>
            <a:r>
              <a:rPr lang="nl-NL" dirty="0"/>
              <a:t>kan MD het beste zijn prijzen wél verlagen (1.200 &gt; 1.000)</a:t>
            </a:r>
          </a:p>
          <a:p>
            <a:pPr lvl="2"/>
            <a:r>
              <a:rPr lang="nl-NL" sz="1400" dirty="0"/>
              <a:t>Als BK zijn prijs wel verlaagt,</a:t>
            </a:r>
          </a:p>
          <a:p>
            <a:pPr lvl="3"/>
            <a:r>
              <a:rPr lang="nl-NL" dirty="0"/>
              <a:t>Kan MD het beste zijn prijs ook verlagen (1.100 &gt; 900)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675320"/>
              </p:ext>
            </p:extLst>
          </p:nvPr>
        </p:nvGraphicFramePr>
        <p:xfrm>
          <a:off x="1788256" y="4134462"/>
          <a:ext cx="7848872" cy="256199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2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5488">
                <a:tc rowSpan="2" gridSpan="2">
                  <a:txBody>
                    <a:bodyPr/>
                    <a:lstStyle/>
                    <a:p>
                      <a:r>
                        <a:rPr lang="nl-NL" dirty="0"/>
                        <a:t>winst per dag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Burger King</a:t>
                      </a:r>
                      <a:endParaRPr lang="nl-NL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597"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Geen prijsverlaging</a:t>
                      </a:r>
                      <a:endParaRPr lang="nl-NL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Wel prijsverlaging</a:t>
                      </a:r>
                      <a:endParaRPr lang="nl-NL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597">
                <a:tc rowSpan="2"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Mc Donalds</a:t>
                      </a:r>
                      <a:endParaRPr lang="nl-NL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Geen prijsverlaging</a:t>
                      </a:r>
                      <a:endParaRPr lang="nl-NL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€ 1.000 </a:t>
                      </a:r>
                      <a:r>
                        <a:rPr lang="nl-NL" sz="1800" dirty="0"/>
                        <a:t>;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€ 1.400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€ 900</a:t>
                      </a:r>
                      <a:r>
                        <a:rPr lang="nl-NL" sz="1800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nl-NL" sz="1800" baseline="0" dirty="0"/>
                        <a:t>;</a:t>
                      </a:r>
                      <a:r>
                        <a:rPr lang="nl-NL" sz="1800" dirty="0"/>
                        <a:t>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€ 1.600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597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Wel prijsverlaging</a:t>
                      </a:r>
                      <a:endParaRPr lang="nl-NL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€ 1.200 </a:t>
                      </a:r>
                      <a:r>
                        <a:rPr lang="nl-NL" sz="1800" dirty="0"/>
                        <a:t>;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€ 1.300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€ 1.100</a:t>
                      </a:r>
                      <a:r>
                        <a:rPr lang="nl-NL" sz="1800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nl-NL" sz="1800" baseline="0" dirty="0"/>
                        <a:t>;</a:t>
                      </a:r>
                      <a:r>
                        <a:rPr lang="nl-NL" sz="1800" dirty="0"/>
                        <a:t>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€ 1.500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3" name="Rechte verbindingslijn 2"/>
          <p:cNvCxnSpPr/>
          <p:nvPr/>
        </p:nvCxnSpPr>
        <p:spPr>
          <a:xfrm>
            <a:off x="5961529" y="6526304"/>
            <a:ext cx="59167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933764" y="6526304"/>
            <a:ext cx="59167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chthoek 4"/>
          <p:cNvSpPr/>
          <p:nvPr/>
        </p:nvSpPr>
        <p:spPr>
          <a:xfrm>
            <a:off x="5712692" y="4593514"/>
            <a:ext cx="1957510" cy="2102940"/>
          </a:xfrm>
          <a:prstGeom prst="rect">
            <a:avLst/>
          </a:prstGeom>
          <a:noFill/>
          <a:ln w="31750">
            <a:solidFill>
              <a:schemeClr val="bg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7670202" y="4593513"/>
            <a:ext cx="1957510" cy="2102940"/>
          </a:xfrm>
          <a:prstGeom prst="rect">
            <a:avLst/>
          </a:prstGeom>
          <a:noFill/>
          <a:ln w="31750">
            <a:solidFill>
              <a:schemeClr val="bg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782234" y="5333997"/>
            <a:ext cx="932331" cy="1272989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7722195" y="5333997"/>
            <a:ext cx="932331" cy="1272989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933599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00"/>
                            </p:stCondLst>
                            <p:childTnLst>
                              <p:par>
                                <p:cTn id="67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1" grpId="0" animBg="1"/>
      <p:bldP spid="12" grpId="0" animBg="1"/>
      <p:bldP spid="12" grpId="1" animBg="1"/>
      <p:bldP spid="13" grpId="0" animBg="1"/>
      <p:bldP spid="1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Best-response methode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684212" y="1607420"/>
            <a:ext cx="10460038" cy="2332814"/>
          </a:xfrm>
        </p:spPr>
        <p:txBody>
          <a:bodyPr/>
          <a:lstStyle/>
          <a:p>
            <a:r>
              <a:rPr lang="nl-NL" dirty="0"/>
              <a:t>Bepaal voor elke speler de beste reactie als de ander kiest voor…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nl-NL" sz="1600" dirty="0"/>
              <a:t>De beste reactie van Burger King:</a:t>
            </a:r>
          </a:p>
          <a:p>
            <a:pPr lvl="2"/>
            <a:r>
              <a:rPr lang="nl-NL" sz="1400" dirty="0"/>
              <a:t>Als MD zijn prijs niet verlaagt, </a:t>
            </a:r>
          </a:p>
          <a:p>
            <a:pPr lvl="3"/>
            <a:r>
              <a:rPr lang="nl-NL" dirty="0"/>
              <a:t>kan BK het beste zijn prijzen wél verlagen (1.600 &gt; 1.400)</a:t>
            </a:r>
          </a:p>
          <a:p>
            <a:pPr lvl="2"/>
            <a:r>
              <a:rPr lang="nl-NL" sz="1400" dirty="0"/>
              <a:t>Als MD zijn prijs wel verlaagt,</a:t>
            </a:r>
          </a:p>
          <a:p>
            <a:pPr lvl="3"/>
            <a:r>
              <a:rPr lang="nl-NL" dirty="0"/>
              <a:t>Kan BK het beste zijn prijs ook verlagen (1.500 &gt; 1.300)</a:t>
            </a:r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348768"/>
              </p:ext>
            </p:extLst>
          </p:nvPr>
        </p:nvGraphicFramePr>
        <p:xfrm>
          <a:off x="1788256" y="4134462"/>
          <a:ext cx="7848872" cy="256199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2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5488">
                <a:tc rowSpan="2" gridSpan="2">
                  <a:txBody>
                    <a:bodyPr/>
                    <a:lstStyle/>
                    <a:p>
                      <a:r>
                        <a:rPr lang="nl-NL" dirty="0"/>
                        <a:t>winst per dag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Burger King</a:t>
                      </a:r>
                      <a:endParaRPr lang="nl-NL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597"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Geen prijsverlaging</a:t>
                      </a:r>
                      <a:endParaRPr lang="nl-NL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Wel prijsverlaging</a:t>
                      </a:r>
                      <a:endParaRPr lang="nl-NL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597">
                <a:tc rowSpan="2"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Mc Donalds</a:t>
                      </a:r>
                      <a:endParaRPr lang="nl-NL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Geen prijsverlaging</a:t>
                      </a:r>
                      <a:endParaRPr lang="nl-NL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€ 1.000 </a:t>
                      </a:r>
                      <a:r>
                        <a:rPr lang="nl-NL" sz="1800" dirty="0"/>
                        <a:t>;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€ 1.400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€ 900</a:t>
                      </a:r>
                      <a:r>
                        <a:rPr lang="nl-NL" sz="1800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nl-NL" sz="1800" baseline="0" dirty="0"/>
                        <a:t>;</a:t>
                      </a:r>
                      <a:r>
                        <a:rPr lang="nl-NL" sz="1800" dirty="0"/>
                        <a:t>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€ 1.600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597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Wel prijsverlaging</a:t>
                      </a:r>
                      <a:endParaRPr lang="nl-NL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€ 1.200 </a:t>
                      </a:r>
                      <a:r>
                        <a:rPr lang="nl-NL" sz="1800" dirty="0"/>
                        <a:t>;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€ 1.300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€ 1.100</a:t>
                      </a:r>
                      <a:r>
                        <a:rPr lang="nl-NL" sz="1800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nl-NL" sz="1800" baseline="0" dirty="0"/>
                        <a:t>;</a:t>
                      </a:r>
                      <a:r>
                        <a:rPr lang="nl-NL" sz="1800" dirty="0"/>
                        <a:t>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€ 1.500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3" name="Rechte verbindingslijn 2"/>
          <p:cNvCxnSpPr/>
          <p:nvPr/>
        </p:nvCxnSpPr>
        <p:spPr>
          <a:xfrm>
            <a:off x="5961529" y="6526304"/>
            <a:ext cx="59167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933764" y="6526304"/>
            <a:ext cx="59167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Rechthoek 4"/>
          <p:cNvSpPr/>
          <p:nvPr/>
        </p:nvSpPr>
        <p:spPr>
          <a:xfrm>
            <a:off x="3748392" y="5299010"/>
            <a:ext cx="5888736" cy="68941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Vierkante haak links 15"/>
          <p:cNvSpPr/>
          <p:nvPr/>
        </p:nvSpPr>
        <p:spPr>
          <a:xfrm rot="5400000" flipH="1">
            <a:off x="7990767" y="4977266"/>
            <a:ext cx="257134" cy="1898726"/>
          </a:xfrm>
          <a:prstGeom prst="leftBracket">
            <a:avLst>
              <a:gd name="adj" fmla="val 141666"/>
            </a:avLst>
          </a:prstGeom>
          <a:ln>
            <a:headEnd type="stealth" w="lg" len="lg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7" name="Rechte verbindingslijn 16"/>
          <p:cNvCxnSpPr/>
          <p:nvPr/>
        </p:nvCxnSpPr>
        <p:spPr>
          <a:xfrm>
            <a:off x="8771068" y="5798062"/>
            <a:ext cx="59167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Rechthoek 17"/>
          <p:cNvSpPr/>
          <p:nvPr/>
        </p:nvSpPr>
        <p:spPr>
          <a:xfrm>
            <a:off x="3748392" y="5988422"/>
            <a:ext cx="5888736" cy="68941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Vierkante haak links 18"/>
          <p:cNvSpPr/>
          <p:nvPr/>
        </p:nvSpPr>
        <p:spPr>
          <a:xfrm rot="5400000" flipH="1">
            <a:off x="7988973" y="5702908"/>
            <a:ext cx="257134" cy="1898726"/>
          </a:xfrm>
          <a:prstGeom prst="leftBracket">
            <a:avLst>
              <a:gd name="adj" fmla="val 141666"/>
            </a:avLst>
          </a:prstGeom>
          <a:ln>
            <a:headEnd type="stealth" w="lg" len="lg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20" name="Rechte verbindingslijn 19"/>
          <p:cNvCxnSpPr/>
          <p:nvPr/>
        </p:nvCxnSpPr>
        <p:spPr>
          <a:xfrm>
            <a:off x="8869679" y="6523704"/>
            <a:ext cx="59167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2581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16" grpId="0" animBg="1"/>
      <p:bldP spid="16" grpId="1" animBg="1"/>
      <p:bldP spid="18" grpId="0" animBg="1"/>
      <p:bldP spid="19" grpId="0" animBg="1"/>
      <p:bldP spid="1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Nash-evenwicht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2351395"/>
          </a:xfrm>
        </p:spPr>
        <p:txBody>
          <a:bodyPr/>
          <a:lstStyle/>
          <a:p>
            <a:r>
              <a:rPr lang="nl-NL" dirty="0"/>
              <a:t>Waar beide spelers hun beste reactie kiezen</a:t>
            </a:r>
          </a:p>
          <a:p>
            <a:pPr lvl="1"/>
            <a:r>
              <a:rPr lang="nl-NL" dirty="0"/>
              <a:t>Niemand kan </a:t>
            </a:r>
            <a:r>
              <a:rPr lang="nl-NL" u="sng" dirty="0"/>
              <a:t>zichzelf</a:t>
            </a:r>
            <a:r>
              <a:rPr lang="nl-NL" dirty="0"/>
              <a:t> verbeteren door een andere keuze te maken</a:t>
            </a:r>
          </a:p>
          <a:p>
            <a:r>
              <a:rPr lang="nl-NL" dirty="0"/>
              <a:t>Waarschijnlijke uitkomst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024680"/>
              </p:ext>
            </p:extLst>
          </p:nvPr>
        </p:nvGraphicFramePr>
        <p:xfrm>
          <a:off x="1788256" y="4134462"/>
          <a:ext cx="7848872" cy="256199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2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5488">
                <a:tc rowSpan="2" gridSpan="2">
                  <a:txBody>
                    <a:bodyPr/>
                    <a:lstStyle/>
                    <a:p>
                      <a:r>
                        <a:rPr lang="nl-NL" dirty="0"/>
                        <a:t>winst per dag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Burger King</a:t>
                      </a:r>
                      <a:endParaRPr lang="nl-NL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597"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Geen prijsverlaging</a:t>
                      </a:r>
                      <a:endParaRPr lang="nl-NL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Wel prijsverlaging</a:t>
                      </a:r>
                      <a:endParaRPr lang="nl-NL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597">
                <a:tc rowSpan="2"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Mc Donalds</a:t>
                      </a:r>
                      <a:endParaRPr lang="nl-NL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Geen prijsverlaging</a:t>
                      </a:r>
                      <a:endParaRPr lang="nl-NL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€ 1.000 </a:t>
                      </a:r>
                      <a:r>
                        <a:rPr lang="nl-NL" sz="1800" dirty="0"/>
                        <a:t>;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€ 1.400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€ 900</a:t>
                      </a:r>
                      <a:r>
                        <a:rPr lang="nl-NL" sz="1800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nl-NL" sz="1800" baseline="0" dirty="0"/>
                        <a:t>;</a:t>
                      </a:r>
                      <a:r>
                        <a:rPr lang="nl-NL" sz="1800" dirty="0"/>
                        <a:t>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€ 1.600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597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Wel prijsverlaging</a:t>
                      </a:r>
                      <a:endParaRPr lang="nl-NL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€ 1.200 </a:t>
                      </a:r>
                      <a:r>
                        <a:rPr lang="nl-NL" sz="1800" dirty="0"/>
                        <a:t>;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€ 1.300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€ 1.100</a:t>
                      </a:r>
                      <a:r>
                        <a:rPr lang="nl-NL" sz="1800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nl-NL" sz="1800" baseline="0" dirty="0"/>
                        <a:t>;</a:t>
                      </a:r>
                      <a:r>
                        <a:rPr lang="nl-NL" sz="1800" dirty="0"/>
                        <a:t>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€ 1.500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" name="Rechte verbindingslijn 4"/>
          <p:cNvCxnSpPr/>
          <p:nvPr/>
        </p:nvCxnSpPr>
        <p:spPr>
          <a:xfrm>
            <a:off x="5961529" y="6526304"/>
            <a:ext cx="59167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933764" y="6526304"/>
            <a:ext cx="59167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8771068" y="5798062"/>
            <a:ext cx="59167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869679" y="6523704"/>
            <a:ext cx="59167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Ovaal 12"/>
          <p:cNvSpPr/>
          <p:nvPr/>
        </p:nvSpPr>
        <p:spPr>
          <a:xfrm>
            <a:off x="7696043" y="5943480"/>
            <a:ext cx="1903432" cy="801445"/>
          </a:xfrm>
          <a:prstGeom prst="ellipse">
            <a:avLst/>
          </a:prstGeom>
          <a:noFill/>
          <a:ln w="317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06207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verwerking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1607420"/>
            <a:ext cx="10460038" cy="992346"/>
          </a:xfrm>
        </p:spPr>
        <p:txBody>
          <a:bodyPr/>
          <a:lstStyle/>
          <a:p>
            <a:r>
              <a:rPr lang="nl-NL" dirty="0"/>
              <a:t>Bepaal in deze matrix met de best-response-methode het Nash-evenwicht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689310"/>
              </p:ext>
            </p:extLst>
          </p:nvPr>
        </p:nvGraphicFramePr>
        <p:xfrm>
          <a:off x="1788256" y="4134462"/>
          <a:ext cx="7848872" cy="256199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2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5488">
                <a:tc rowSpan="2" gridSpan="2">
                  <a:txBody>
                    <a:bodyPr/>
                    <a:lstStyle/>
                    <a:p>
                      <a:r>
                        <a:rPr lang="nl-NL" dirty="0"/>
                        <a:t>winst per dag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P&amp;C</a:t>
                      </a:r>
                      <a:endParaRPr lang="nl-NL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597"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Geen uitverkoop</a:t>
                      </a:r>
                      <a:endParaRPr lang="nl-NL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Wel uitverkoop</a:t>
                      </a:r>
                      <a:endParaRPr lang="nl-NL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597">
                <a:tc rowSpan="2"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H&amp;M</a:t>
                      </a:r>
                      <a:endParaRPr lang="nl-NL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Geen uitverkoop</a:t>
                      </a:r>
                      <a:endParaRPr lang="nl-NL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€ 5.000 </a:t>
                      </a:r>
                      <a:r>
                        <a:rPr lang="nl-NL" sz="1800" dirty="0"/>
                        <a:t>;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€ 5.000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€ 2.000</a:t>
                      </a:r>
                      <a:r>
                        <a:rPr lang="nl-NL" sz="1800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nl-NL" sz="1800" baseline="0" dirty="0"/>
                        <a:t>;</a:t>
                      </a:r>
                      <a:r>
                        <a:rPr lang="nl-NL" sz="1800" dirty="0"/>
                        <a:t>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€ 7.000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597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Wel uitverkoop</a:t>
                      </a:r>
                      <a:endParaRPr lang="nl-NL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€ 7.000 </a:t>
                      </a:r>
                      <a:r>
                        <a:rPr lang="nl-NL" sz="1800" dirty="0"/>
                        <a:t>;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€ 2.000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€ 4.000</a:t>
                      </a:r>
                      <a:r>
                        <a:rPr lang="nl-NL" sz="1800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nl-NL" sz="1800" baseline="0" dirty="0"/>
                        <a:t>;</a:t>
                      </a:r>
                      <a:r>
                        <a:rPr lang="nl-NL" sz="1800" dirty="0"/>
                        <a:t>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€ 4.000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" name="Rechte verbindingslijn 4"/>
          <p:cNvCxnSpPr/>
          <p:nvPr/>
        </p:nvCxnSpPr>
        <p:spPr>
          <a:xfrm>
            <a:off x="5961529" y="6526304"/>
            <a:ext cx="59167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933764" y="6526304"/>
            <a:ext cx="59167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5712692" y="4593514"/>
            <a:ext cx="1957510" cy="2102940"/>
          </a:xfrm>
          <a:prstGeom prst="rect">
            <a:avLst/>
          </a:prstGeom>
          <a:noFill/>
          <a:ln w="31750">
            <a:solidFill>
              <a:schemeClr val="bg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7670202" y="4593513"/>
            <a:ext cx="1957510" cy="2102940"/>
          </a:xfrm>
          <a:prstGeom prst="rect">
            <a:avLst/>
          </a:prstGeom>
          <a:noFill/>
          <a:ln w="31750">
            <a:solidFill>
              <a:schemeClr val="bg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5782234" y="5333997"/>
            <a:ext cx="932331" cy="1272989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7722195" y="5333997"/>
            <a:ext cx="932331" cy="1272989"/>
          </a:xfrm>
          <a:prstGeom prst="rect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1" name="Afbeelding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5280" y="5463985"/>
            <a:ext cx="605868" cy="1013012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3748392" y="5299010"/>
            <a:ext cx="5888736" cy="68941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Vierkante haak links 12"/>
          <p:cNvSpPr/>
          <p:nvPr/>
        </p:nvSpPr>
        <p:spPr>
          <a:xfrm rot="5400000" flipH="1">
            <a:off x="7990767" y="4977266"/>
            <a:ext cx="257134" cy="1898726"/>
          </a:xfrm>
          <a:prstGeom prst="leftBracket">
            <a:avLst>
              <a:gd name="adj" fmla="val 141666"/>
            </a:avLst>
          </a:prstGeom>
          <a:ln>
            <a:headEnd type="stealth" w="lg" len="lg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8833823" y="5798062"/>
            <a:ext cx="59167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" name="Rechthoek 14"/>
          <p:cNvSpPr/>
          <p:nvPr/>
        </p:nvSpPr>
        <p:spPr>
          <a:xfrm>
            <a:off x="3748392" y="5988422"/>
            <a:ext cx="5888736" cy="68941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Vierkante haak links 15"/>
          <p:cNvSpPr/>
          <p:nvPr/>
        </p:nvSpPr>
        <p:spPr>
          <a:xfrm rot="5400000" flipH="1">
            <a:off x="7988973" y="5702908"/>
            <a:ext cx="257134" cy="1898726"/>
          </a:xfrm>
          <a:prstGeom prst="leftBracket">
            <a:avLst>
              <a:gd name="adj" fmla="val 141666"/>
            </a:avLst>
          </a:prstGeom>
          <a:ln>
            <a:headEnd type="stealth" w="lg" len="lg"/>
            <a:tailEnd type="stealth" w="lg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7" name="Rechte verbindingslijn 16"/>
          <p:cNvCxnSpPr/>
          <p:nvPr/>
        </p:nvCxnSpPr>
        <p:spPr>
          <a:xfrm>
            <a:off x="8869679" y="6523704"/>
            <a:ext cx="59167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8" name="Afbeelding 17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9261" y="3259969"/>
            <a:ext cx="605868" cy="1013012"/>
          </a:xfrm>
          <a:prstGeom prst="rect">
            <a:avLst/>
          </a:prstGeom>
        </p:spPr>
      </p:pic>
      <p:sp>
        <p:nvSpPr>
          <p:cNvPr id="19" name="Ovaal 18"/>
          <p:cNvSpPr/>
          <p:nvPr/>
        </p:nvSpPr>
        <p:spPr>
          <a:xfrm>
            <a:off x="7722938" y="5943480"/>
            <a:ext cx="1903432" cy="801445"/>
          </a:xfrm>
          <a:prstGeom prst="ellipse">
            <a:avLst/>
          </a:prstGeom>
          <a:noFill/>
          <a:ln w="317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/>
          <p:cNvSpPr/>
          <p:nvPr/>
        </p:nvSpPr>
        <p:spPr>
          <a:xfrm>
            <a:off x="1110665" y="2350411"/>
            <a:ext cx="2322650" cy="20398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/>
          <p:cNvSpPr/>
          <p:nvPr/>
        </p:nvSpPr>
        <p:spPr>
          <a:xfrm>
            <a:off x="1112045" y="2350530"/>
            <a:ext cx="2322650" cy="2039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2779633" y="2300691"/>
            <a:ext cx="696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4 min.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1661555" y="2298516"/>
            <a:ext cx="11384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Tijd voorbij.</a:t>
            </a:r>
          </a:p>
        </p:txBody>
      </p:sp>
    </p:spTree>
    <p:extLst>
      <p:ext uri="{BB962C8B-B14F-4D97-AF65-F5344CB8AC3E}">
        <p14:creationId xmlns:p14="http://schemas.microsoft.com/office/powerpoint/2010/main" val="181294031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8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80000"/>
                            </p:stCondLst>
                            <p:childTnLst>
                              <p:par>
                                <p:cTn id="9" presetID="2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xit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5" grpId="0" animBg="1"/>
      <p:bldP spid="15" grpId="1" animBg="1"/>
      <p:bldP spid="16" grpId="0" animBg="1"/>
      <p:bldP spid="16" grpId="1" animBg="1"/>
      <p:bldP spid="19" grpId="0" animBg="1"/>
      <p:bldP spid="20" grpId="0" animBg="1"/>
      <p:bldP spid="21" grpId="0" animBg="1"/>
      <p:bldP spid="21" grpId="1" animBg="1"/>
      <p:bldP spid="22" grpId="0"/>
      <p:bldP spid="22" grpId="1"/>
      <p:bldP spid="23" grpId="0"/>
      <p:bldP spid="2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Dominante strategie</a:t>
            </a:r>
            <a:endParaRPr lang="nl-NL" sz="11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2184651"/>
          </a:xfrm>
        </p:spPr>
        <p:txBody>
          <a:bodyPr>
            <a:normAutofit/>
          </a:bodyPr>
          <a:lstStyle/>
          <a:p>
            <a:r>
              <a:rPr lang="nl-NL" dirty="0"/>
              <a:t>Wanneer een speler steeds dezelfde keuze maakt</a:t>
            </a:r>
          </a:p>
          <a:p>
            <a:pPr lvl="1"/>
            <a:r>
              <a:rPr lang="nl-NL" dirty="0"/>
              <a:t>H&amp;M kiest steeds voor ‘wel uitverkoop’ (bij elke keuze van P&amp;C)</a:t>
            </a:r>
          </a:p>
          <a:p>
            <a:pPr lvl="1"/>
            <a:r>
              <a:rPr lang="nl-NL" dirty="0"/>
              <a:t>P&amp;C kiest steeds voor ‘wel uitverkoop’ (bij elke keuze van H&amp;M)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689310"/>
              </p:ext>
            </p:extLst>
          </p:nvPr>
        </p:nvGraphicFramePr>
        <p:xfrm>
          <a:off x="1788256" y="4134462"/>
          <a:ext cx="7848872" cy="256199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2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5488">
                <a:tc rowSpan="2" gridSpan="2">
                  <a:txBody>
                    <a:bodyPr/>
                    <a:lstStyle/>
                    <a:p>
                      <a:r>
                        <a:rPr lang="nl-NL" dirty="0"/>
                        <a:t>winst per dag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P&amp;C</a:t>
                      </a:r>
                      <a:endParaRPr lang="nl-NL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597"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Geen uitverkoop</a:t>
                      </a:r>
                      <a:endParaRPr lang="nl-NL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Wel uitverkoop</a:t>
                      </a:r>
                      <a:endParaRPr lang="nl-NL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597">
                <a:tc rowSpan="2"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H&amp;M</a:t>
                      </a:r>
                      <a:endParaRPr lang="nl-NL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Geen uitverkoop</a:t>
                      </a:r>
                      <a:endParaRPr lang="nl-NL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€ 5.000 </a:t>
                      </a:r>
                      <a:r>
                        <a:rPr lang="nl-NL" sz="1800" dirty="0"/>
                        <a:t>;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€ 5.000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€ 2.000</a:t>
                      </a:r>
                      <a:r>
                        <a:rPr lang="nl-NL" sz="1800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nl-NL" sz="1800" baseline="0" dirty="0"/>
                        <a:t>;</a:t>
                      </a:r>
                      <a:r>
                        <a:rPr lang="nl-NL" sz="1800" dirty="0"/>
                        <a:t>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€ 7.000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597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Wel uitverkoop</a:t>
                      </a:r>
                      <a:endParaRPr lang="nl-NL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€ 7.000 </a:t>
                      </a:r>
                      <a:r>
                        <a:rPr lang="nl-NL" sz="1800" dirty="0"/>
                        <a:t>;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€ 2.000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€ 4.000</a:t>
                      </a:r>
                      <a:r>
                        <a:rPr lang="nl-NL" sz="1800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nl-NL" sz="1800" baseline="0" dirty="0"/>
                        <a:t>;</a:t>
                      </a:r>
                      <a:r>
                        <a:rPr lang="nl-NL" sz="1800" dirty="0"/>
                        <a:t>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€ 4.000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" name="Rechte verbindingslijn 4"/>
          <p:cNvCxnSpPr/>
          <p:nvPr/>
        </p:nvCxnSpPr>
        <p:spPr>
          <a:xfrm>
            <a:off x="5961529" y="6526304"/>
            <a:ext cx="59167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933764" y="6526304"/>
            <a:ext cx="59167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33823" y="5798062"/>
            <a:ext cx="59167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869679" y="6523704"/>
            <a:ext cx="59167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50072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500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5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6" presetClass="emph" presetSubtype="0" repeatCount="500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repeatCount="5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Prisoners</a:t>
            </a:r>
            <a:r>
              <a:rPr lang="nl-NL" dirty="0"/>
              <a:t> dilemma</a:t>
            </a:r>
            <a:br>
              <a:rPr lang="nl-NL" dirty="0"/>
            </a:br>
            <a:r>
              <a:rPr lang="nl-NL" sz="11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OF: gevangenenprobleem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2184651"/>
          </a:xfrm>
        </p:spPr>
        <p:txBody>
          <a:bodyPr>
            <a:normAutofit/>
          </a:bodyPr>
          <a:lstStyle/>
          <a:p>
            <a:r>
              <a:rPr lang="nl-NL" dirty="0" err="1"/>
              <a:t>Prisoners</a:t>
            </a:r>
            <a:r>
              <a:rPr lang="nl-NL" dirty="0"/>
              <a:t> dilemma</a:t>
            </a:r>
          </a:p>
          <a:p>
            <a:pPr lvl="1">
              <a:buFont typeface="Wingdings 3" panose="05040102010807070707" pitchFamily="18" charset="2"/>
              <a:buChar char=""/>
            </a:pPr>
            <a:r>
              <a:rPr lang="nl-NL" dirty="0"/>
              <a:t>als het Nash-evenwicht niet de optimale uitkomst is</a:t>
            </a:r>
          </a:p>
          <a:p>
            <a:pPr lvl="1">
              <a:buFont typeface="Wingdings 3" panose="05040102010807070707" pitchFamily="18" charset="2"/>
              <a:buChar char=""/>
            </a:pPr>
            <a:r>
              <a:rPr lang="nl-NL" dirty="0"/>
              <a:t>als tenminste 1 speler zich kan verbeteren zonder dat het ten kostte gaat van de ander</a:t>
            </a:r>
          </a:p>
          <a:p>
            <a:r>
              <a:rPr lang="nl-NL" i="1" dirty="0"/>
              <a:t>Geen-Geen</a:t>
            </a:r>
            <a:r>
              <a:rPr lang="nl-NL" dirty="0"/>
              <a:t> zou beter zijn voor beide bedrijven!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689310"/>
              </p:ext>
            </p:extLst>
          </p:nvPr>
        </p:nvGraphicFramePr>
        <p:xfrm>
          <a:off x="1788256" y="4134462"/>
          <a:ext cx="7848872" cy="256199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2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5488">
                <a:tc rowSpan="2" gridSpan="2">
                  <a:txBody>
                    <a:bodyPr/>
                    <a:lstStyle/>
                    <a:p>
                      <a:r>
                        <a:rPr lang="nl-NL" dirty="0"/>
                        <a:t>winst per dag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P&amp;C</a:t>
                      </a:r>
                      <a:endParaRPr lang="nl-NL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597"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Geen uitverkoop</a:t>
                      </a:r>
                      <a:endParaRPr lang="nl-NL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Wel uitverkoop</a:t>
                      </a:r>
                      <a:endParaRPr lang="nl-NL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597">
                <a:tc rowSpan="2"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H&amp;M</a:t>
                      </a:r>
                      <a:endParaRPr lang="nl-NL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Geen uitverkoop</a:t>
                      </a:r>
                      <a:endParaRPr lang="nl-NL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€ 5.000 </a:t>
                      </a:r>
                      <a:r>
                        <a:rPr lang="nl-NL" sz="1800" dirty="0"/>
                        <a:t>;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€ 5.000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€ 2.000</a:t>
                      </a:r>
                      <a:r>
                        <a:rPr lang="nl-NL" sz="1800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nl-NL" sz="1800" baseline="0" dirty="0"/>
                        <a:t>;</a:t>
                      </a:r>
                      <a:r>
                        <a:rPr lang="nl-NL" sz="1800" dirty="0"/>
                        <a:t>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€ 7.000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597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Wel uitverkoop</a:t>
                      </a:r>
                      <a:endParaRPr lang="nl-NL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€ 7.000 </a:t>
                      </a:r>
                      <a:r>
                        <a:rPr lang="nl-NL" sz="1800" dirty="0"/>
                        <a:t>;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€ 2.000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€ 4.000</a:t>
                      </a:r>
                      <a:r>
                        <a:rPr lang="nl-NL" sz="1800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nl-NL" sz="1800" baseline="0" dirty="0"/>
                        <a:t>;</a:t>
                      </a:r>
                      <a:r>
                        <a:rPr lang="nl-NL" sz="1800" dirty="0"/>
                        <a:t>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€ 4.000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" name="Rechte verbindingslijn 4"/>
          <p:cNvCxnSpPr/>
          <p:nvPr/>
        </p:nvCxnSpPr>
        <p:spPr>
          <a:xfrm>
            <a:off x="5961529" y="6526304"/>
            <a:ext cx="59167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933764" y="6526304"/>
            <a:ext cx="59167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33823" y="5798062"/>
            <a:ext cx="59167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869679" y="6523704"/>
            <a:ext cx="59167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Ovaal 18"/>
          <p:cNvSpPr/>
          <p:nvPr/>
        </p:nvSpPr>
        <p:spPr>
          <a:xfrm>
            <a:off x="7722938" y="5943480"/>
            <a:ext cx="1903432" cy="801445"/>
          </a:xfrm>
          <a:prstGeom prst="ellipse">
            <a:avLst/>
          </a:prstGeom>
          <a:noFill/>
          <a:ln w="317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5712692" y="5244233"/>
            <a:ext cx="1903432" cy="801445"/>
          </a:xfrm>
          <a:prstGeom prst="ellipse">
            <a:avLst/>
          </a:prstGeom>
          <a:noFill/>
          <a:ln w="88900"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44501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Prisoners</a:t>
            </a:r>
            <a:r>
              <a:rPr lang="nl-NL" dirty="0"/>
              <a:t> dilemma</a:t>
            </a:r>
            <a:br>
              <a:rPr lang="nl-NL" dirty="0"/>
            </a:br>
            <a:r>
              <a:rPr lang="nl-NL" sz="11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naar de optimale uitkomst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4212" y="1607419"/>
            <a:ext cx="10460038" cy="2184651"/>
          </a:xfrm>
        </p:spPr>
        <p:txBody>
          <a:bodyPr>
            <a:normAutofit/>
          </a:bodyPr>
          <a:lstStyle/>
          <a:p>
            <a:r>
              <a:rPr lang="nl-NL" dirty="0"/>
              <a:t>Zelfbinding</a:t>
            </a:r>
          </a:p>
          <a:p>
            <a:pPr lvl="1">
              <a:buFont typeface="Wingdings 3" panose="05040102010807070707" pitchFamily="18" charset="2"/>
              <a:buChar char=""/>
            </a:pPr>
            <a:r>
              <a:rPr lang="nl-NL" dirty="0"/>
              <a:t>vrijwillig kiezen voor de andere strategie</a:t>
            </a:r>
          </a:p>
          <a:p>
            <a:pPr lvl="1">
              <a:buFont typeface="Wingdings 3" panose="05040102010807070707" pitchFamily="18" charset="2"/>
              <a:buChar char=""/>
            </a:pPr>
            <a:r>
              <a:rPr lang="nl-NL" dirty="0"/>
              <a:t>overleg en vertrouwen nodig</a:t>
            </a:r>
          </a:p>
          <a:p>
            <a:pPr lvl="1">
              <a:buFont typeface="Wingdings 3" panose="05040102010807070707" pitchFamily="18" charset="2"/>
              <a:buChar char=""/>
            </a:pPr>
            <a:r>
              <a:rPr lang="nl-NL" dirty="0"/>
              <a:t>beter: geloofwaardige belofte door negatieve consequentie aan verbreken belofte</a:t>
            </a:r>
          </a:p>
          <a:p>
            <a:r>
              <a:rPr lang="nl-NL" dirty="0"/>
              <a:t>Collectieve dwang / Sociale druk / Gezamenlijke opbrengst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689310"/>
              </p:ext>
            </p:extLst>
          </p:nvPr>
        </p:nvGraphicFramePr>
        <p:xfrm>
          <a:off x="1788256" y="4134462"/>
          <a:ext cx="7848872" cy="2561991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9622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2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5488">
                <a:tc rowSpan="2" gridSpan="2">
                  <a:txBody>
                    <a:bodyPr/>
                    <a:lstStyle/>
                    <a:p>
                      <a:r>
                        <a:rPr lang="nl-NL" dirty="0"/>
                        <a:t>winst per dag</a:t>
                      </a: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2400" dirty="0">
                          <a:solidFill>
                            <a:srgbClr val="002060"/>
                          </a:solidFill>
                        </a:rPr>
                        <a:t>P&amp;C</a:t>
                      </a:r>
                      <a:endParaRPr lang="nl-NL" sz="24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597">
                <a:tc gridSpan="2"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Geen uitverkoop</a:t>
                      </a:r>
                      <a:endParaRPr lang="nl-NL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Wel uitverkoop</a:t>
                      </a:r>
                      <a:endParaRPr lang="nl-NL" sz="20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597">
                <a:tc rowSpan="2">
                  <a:txBody>
                    <a:bodyPr/>
                    <a:lstStyle/>
                    <a:p>
                      <a:r>
                        <a:rPr lang="nl-NL" sz="2400" dirty="0">
                          <a:solidFill>
                            <a:srgbClr val="C00000"/>
                          </a:solidFill>
                        </a:rPr>
                        <a:t>H&amp;M</a:t>
                      </a:r>
                      <a:endParaRPr lang="nl-NL" sz="24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Geen uitverkoop</a:t>
                      </a:r>
                      <a:endParaRPr lang="nl-NL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€ 5.000 </a:t>
                      </a:r>
                      <a:r>
                        <a:rPr lang="nl-NL" sz="1800" dirty="0"/>
                        <a:t>;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€ 5.000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€ 2.000</a:t>
                      </a:r>
                      <a:r>
                        <a:rPr lang="nl-NL" sz="1800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nl-NL" sz="1800" baseline="0" dirty="0"/>
                        <a:t>;</a:t>
                      </a:r>
                      <a:r>
                        <a:rPr lang="nl-NL" sz="1800" dirty="0"/>
                        <a:t>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€ 7.000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597"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/>
                        <a:t>Wel uitverkoop</a:t>
                      </a:r>
                      <a:endParaRPr lang="nl-NL" sz="2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€ 7.000 </a:t>
                      </a:r>
                      <a:r>
                        <a:rPr lang="nl-NL" sz="1800" dirty="0"/>
                        <a:t>;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€ 2.000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800" dirty="0">
                          <a:solidFill>
                            <a:srgbClr val="C00000"/>
                          </a:solidFill>
                        </a:rPr>
                        <a:t>€ 4.000</a:t>
                      </a:r>
                      <a:r>
                        <a:rPr lang="nl-NL" sz="1800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nl-NL" sz="1800" baseline="0" dirty="0"/>
                        <a:t>;</a:t>
                      </a:r>
                      <a:r>
                        <a:rPr lang="nl-NL" sz="1800" dirty="0"/>
                        <a:t> </a:t>
                      </a:r>
                      <a:r>
                        <a:rPr lang="nl-NL" sz="1800" dirty="0">
                          <a:solidFill>
                            <a:srgbClr val="002060"/>
                          </a:solidFill>
                        </a:rPr>
                        <a:t>€ 4.000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5" name="Rechte verbindingslijn 4"/>
          <p:cNvCxnSpPr/>
          <p:nvPr/>
        </p:nvCxnSpPr>
        <p:spPr>
          <a:xfrm>
            <a:off x="5961529" y="6526304"/>
            <a:ext cx="59167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7933764" y="6526304"/>
            <a:ext cx="59167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833823" y="5798062"/>
            <a:ext cx="59167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8869679" y="6523704"/>
            <a:ext cx="59167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Ovaal 18"/>
          <p:cNvSpPr/>
          <p:nvPr/>
        </p:nvSpPr>
        <p:spPr>
          <a:xfrm>
            <a:off x="7722938" y="5943480"/>
            <a:ext cx="1903432" cy="801445"/>
          </a:xfrm>
          <a:prstGeom prst="ellipse">
            <a:avLst/>
          </a:prstGeom>
          <a:noFill/>
          <a:ln w="317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/>
          <p:cNvSpPr/>
          <p:nvPr/>
        </p:nvSpPr>
        <p:spPr>
          <a:xfrm>
            <a:off x="5712692" y="5244233"/>
            <a:ext cx="1903432" cy="801445"/>
          </a:xfrm>
          <a:prstGeom prst="ellipse">
            <a:avLst/>
          </a:prstGeom>
          <a:noFill/>
          <a:ln w="88900">
            <a:solidFill>
              <a:srgbClr val="FFC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links 6"/>
          <p:cNvSpPr/>
          <p:nvPr/>
        </p:nvSpPr>
        <p:spPr>
          <a:xfrm rot="1790466">
            <a:off x="7281120" y="5896549"/>
            <a:ext cx="615709" cy="2530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928774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theme/theme1.xml><?xml version="1.0" encoding="utf-8"?>
<a:theme xmlns:a="http://schemas.openxmlformats.org/drawingml/2006/main" name="Havo econlokaal">
  <a:themeElements>
    <a:clrScheme name="Econlokaa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0603"/>
      </a:accent1>
      <a:accent2>
        <a:srgbClr val="4F81B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vo econlokaal" id="{5A1524D3-3A55-4EB3-B81F-BBEED5200572}" vid="{4A0E53E1-2756-42A2-A46F-A13CE683AA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Havo econlokaal</Template>
  <TotalTime>2737</TotalTime>
  <Words>602</Words>
  <Application>Microsoft Office PowerPoint</Application>
  <PresentationFormat>Breedbeeld</PresentationFormat>
  <Paragraphs>132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Courier New</vt:lpstr>
      <vt:lpstr>Wingdings</vt:lpstr>
      <vt:lpstr>Wingdings 3</vt:lpstr>
      <vt:lpstr>Havo econlokaal</vt:lpstr>
      <vt:lpstr>Speltheorie</vt:lpstr>
      <vt:lpstr>Vanuit een opbrengstenmatrix</vt:lpstr>
      <vt:lpstr>Best-response methode</vt:lpstr>
      <vt:lpstr>Best-response methode</vt:lpstr>
      <vt:lpstr>Nash-evenwicht</vt:lpstr>
      <vt:lpstr>verwerking</vt:lpstr>
      <vt:lpstr>Dominante strategie</vt:lpstr>
      <vt:lpstr>Prisoners dilemma OF: gevangenenprobleem</vt:lpstr>
      <vt:lpstr>Prisoners dilemma naar de optimale uitkomst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Speltheorie</dc:title>
  <dc:creator>pbloemers</dc:creator>
  <cp:lastModifiedBy>Paul Bloemers</cp:lastModifiedBy>
  <cp:revision>14</cp:revision>
  <dcterms:created xsi:type="dcterms:W3CDTF">2017-02-20T09:55:49Z</dcterms:created>
  <dcterms:modified xsi:type="dcterms:W3CDTF">2019-09-04T09:29:06Z</dcterms:modified>
</cp:coreProperties>
</file>