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8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8" y="2728847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48"/>
            <a:ext cx="9248288" cy="2062065"/>
          </a:xfrm>
        </p:spPr>
        <p:txBody>
          <a:bodyPr anchor="b">
            <a:normAutofit/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23465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016538" y="2757740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48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8" y="1783699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b="1" dirty="0" smtClean="0">
                <a:solidFill>
                  <a:schemeClr val="bg1"/>
                </a:solidFill>
              </a:rPr>
              <a:t>Economielokaal.nl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8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6889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8082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4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033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97272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3013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23258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8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4" y="2777066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2874722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32637577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85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8" y="-2"/>
            <a:ext cx="1368490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900" dirty="0" smtClean="0"/>
              <a:t>vwo</a:t>
            </a:r>
            <a:endParaRPr lang="nl-NL" sz="900" dirty="0"/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0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900" dirty="0" smtClean="0"/>
              <a:t>havo</a:t>
            </a:r>
            <a:endParaRPr lang="nl-NL" sz="900" dirty="0"/>
          </a:p>
        </p:txBody>
      </p:sp>
      <p:sp>
        <p:nvSpPr>
          <p:cNvPr id="28" name="Rechthoek 27"/>
          <p:cNvSpPr/>
          <p:nvPr/>
        </p:nvSpPr>
        <p:spPr>
          <a:xfrm>
            <a:off x="7623966" y="1933"/>
            <a:ext cx="1368490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900" dirty="0" smtClean="0"/>
              <a:t>mavo</a:t>
            </a:r>
            <a:endParaRPr lang="nl-NL" sz="1200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2" y="352114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56889"/>
            <a:ext cx="9164638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07419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6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havo.economielokaal.nl</a:t>
            </a:r>
            <a:endParaRPr lang="nl-NL" sz="1200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6" y="2382889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7" y="1864570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2" y="1551647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0" y="1341366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6" y="1200575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398609" y="-24949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chemeClr val="tx1"/>
                </a:solidFill>
              </a:rPr>
              <a:t>&gt;&gt;</a:t>
            </a:r>
            <a:endParaRPr lang="nl-NL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4370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Kiezen </a:t>
            </a:r>
            <a:r>
              <a:rPr lang="nl-NL" dirty="0" smtClean="0"/>
              <a:t>waar </a:t>
            </a:r>
            <a:r>
              <a:rPr lang="nl-NL" dirty="0" smtClean="0"/>
              <a:t>je je geld </a:t>
            </a:r>
            <a:r>
              <a:rPr lang="nl-NL" dirty="0" smtClean="0"/>
              <a:t>aan uitgeeft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budgetlijn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732051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fgeronde rechthoek 31"/>
          <p:cNvSpPr/>
          <p:nvPr/>
        </p:nvSpPr>
        <p:spPr>
          <a:xfrm>
            <a:off x="6607185" y="2300961"/>
            <a:ext cx="4866967" cy="4411095"/>
          </a:xfrm>
          <a:prstGeom prst="roundRect">
            <a:avLst>
              <a:gd name="adj" fmla="val 5538"/>
            </a:avLst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voorbeeld budgetlijn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Deze budgetlijn laat zien hoeveel belminuten en MB’s je met je bundel kunt gebruiken.</a:t>
            </a:r>
            <a:endParaRPr lang="nl-NL" sz="2400" dirty="0"/>
          </a:p>
        </p:txBody>
      </p:sp>
      <p:grpSp>
        <p:nvGrpSpPr>
          <p:cNvPr id="5" name="Groep 4"/>
          <p:cNvGrpSpPr/>
          <p:nvPr/>
        </p:nvGrpSpPr>
        <p:grpSpPr>
          <a:xfrm>
            <a:off x="6607185" y="2435176"/>
            <a:ext cx="4784420" cy="4158752"/>
            <a:chOff x="2125800" y="1152207"/>
            <a:chExt cx="4784420" cy="4158752"/>
          </a:xfrm>
        </p:grpSpPr>
        <p:cxnSp>
          <p:nvCxnSpPr>
            <p:cNvPr id="6" name="Rechte verbindingslijn 5"/>
            <p:cNvCxnSpPr/>
            <p:nvPr/>
          </p:nvCxnSpPr>
          <p:spPr>
            <a:xfrm>
              <a:off x="2992639" y="1286776"/>
              <a:ext cx="3557868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2992639" y="1959620"/>
              <a:ext cx="3557868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2992639" y="2632464"/>
              <a:ext cx="3557868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2992639" y="3305307"/>
              <a:ext cx="3557868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2992639" y="3978151"/>
              <a:ext cx="3557868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3705874" y="1286776"/>
              <a:ext cx="0" cy="3296935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4419108" y="1286776"/>
              <a:ext cx="0" cy="3296935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5132343" y="1286776"/>
              <a:ext cx="0" cy="3296935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5845577" y="1286776"/>
              <a:ext cx="0" cy="3296935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6558811" y="1286776"/>
              <a:ext cx="0" cy="3296935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kstvak 15"/>
            <p:cNvSpPr txBox="1"/>
            <p:nvPr/>
          </p:nvSpPr>
          <p:spPr>
            <a:xfrm>
              <a:off x="5984208" y="4941627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MB’s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7" name="Tekstvak 16"/>
            <p:cNvSpPr txBox="1"/>
            <p:nvPr/>
          </p:nvSpPr>
          <p:spPr>
            <a:xfrm rot="16200000">
              <a:off x="1583344" y="2068989"/>
              <a:ext cx="1454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belminuten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2493375" y="377629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10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2493375" y="310345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20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2493375" y="249789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30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2493375" y="1816369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40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2493375" y="1152207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50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3417761" y="465099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200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144213" y="465099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400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857448" y="465099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600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5570682" y="465099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800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6212593" y="4650995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1000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28" name="Rechte verbindingslijn 27"/>
            <p:cNvCxnSpPr/>
            <p:nvPr/>
          </p:nvCxnSpPr>
          <p:spPr>
            <a:xfrm>
              <a:off x="2992639" y="1959620"/>
              <a:ext cx="3566172" cy="262409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Rechte verbindingslijn 28"/>
            <p:cNvCxnSpPr/>
            <p:nvPr/>
          </p:nvCxnSpPr>
          <p:spPr>
            <a:xfrm flipH="1">
              <a:off x="2992639" y="4583711"/>
              <a:ext cx="3557868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2992639" y="1286776"/>
              <a:ext cx="0" cy="3296935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ijdelijke aanduiding voor inhoud 2"/>
          <p:cNvSpPr txBox="1">
            <a:spLocks/>
          </p:cNvSpPr>
          <p:nvPr/>
        </p:nvSpPr>
        <p:spPr>
          <a:xfrm>
            <a:off x="436857" y="2825598"/>
            <a:ext cx="5849182" cy="18841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Ø"/>
            </a:pPr>
            <a:r>
              <a:rPr lang="nl-NL" dirty="0" smtClean="0"/>
              <a:t>twee producten</a:t>
            </a:r>
          </a:p>
          <a:p>
            <a:pPr>
              <a:buClr>
                <a:schemeClr val="bg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Ø"/>
            </a:pPr>
            <a:r>
              <a:rPr lang="nl-NL" dirty="0" smtClean="0"/>
              <a:t>één budget</a:t>
            </a:r>
          </a:p>
          <a:p>
            <a:pPr>
              <a:buClr>
                <a:schemeClr val="bg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Ø"/>
            </a:pPr>
            <a:r>
              <a:rPr lang="nl-NL" dirty="0" smtClean="0"/>
              <a:t>hele budget </a:t>
            </a:r>
            <a:r>
              <a:rPr lang="nl-NL" dirty="0" smtClean="0"/>
              <a:t>uitgeven aan deze producten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063548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" grpId="0" build="p"/>
      <p:bldP spid="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6683349" y="2279969"/>
            <a:ext cx="4866967" cy="4411095"/>
          </a:xfrm>
          <a:prstGeom prst="roundRect">
            <a:avLst>
              <a:gd name="adj" fmla="val 5538"/>
            </a:avLst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 budgetlijn tekenen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607420"/>
            <a:ext cx="10460038" cy="1357922"/>
          </a:xfrm>
        </p:spPr>
        <p:txBody>
          <a:bodyPr>
            <a:normAutofit/>
          </a:bodyPr>
          <a:lstStyle/>
          <a:p>
            <a:r>
              <a:rPr lang="nl-NL" sz="1800" dirty="0" smtClean="0">
                <a:solidFill>
                  <a:srgbClr val="7030A0"/>
                </a:solidFill>
              </a:rPr>
              <a:t>Een snoepliefhebber heeft € 25 per maand te besteden aan snoep.</a:t>
            </a:r>
          </a:p>
          <a:p>
            <a:r>
              <a:rPr lang="nl-NL" sz="1800" dirty="0" smtClean="0">
                <a:solidFill>
                  <a:srgbClr val="7030A0"/>
                </a:solidFill>
              </a:rPr>
              <a:t>Hij houdt van dropjes, die € 1,25 per zakje kosten</a:t>
            </a:r>
          </a:p>
          <a:p>
            <a:r>
              <a:rPr lang="nl-NL" sz="1800" dirty="0" smtClean="0">
                <a:solidFill>
                  <a:srgbClr val="7030A0"/>
                </a:solidFill>
              </a:rPr>
              <a:t>en van chocolade, die € 2,50 per reep kost.</a:t>
            </a:r>
            <a:endParaRPr lang="nl-NL" sz="1800" dirty="0">
              <a:solidFill>
                <a:srgbClr val="7030A0"/>
              </a:solidFill>
            </a:endParaRPr>
          </a:p>
        </p:txBody>
      </p:sp>
      <p:grpSp>
        <p:nvGrpSpPr>
          <p:cNvPr id="5" name="Groep 4"/>
          <p:cNvGrpSpPr/>
          <p:nvPr/>
        </p:nvGrpSpPr>
        <p:grpSpPr>
          <a:xfrm>
            <a:off x="6683349" y="2423985"/>
            <a:ext cx="4759874" cy="4226880"/>
            <a:chOff x="4490700" y="2523780"/>
            <a:chExt cx="4759874" cy="4226880"/>
          </a:xfrm>
        </p:grpSpPr>
        <p:cxnSp>
          <p:nvCxnSpPr>
            <p:cNvPr id="6" name="Rechte verbindingslijn 5"/>
            <p:cNvCxnSpPr/>
            <p:nvPr/>
          </p:nvCxnSpPr>
          <p:spPr>
            <a:xfrm>
              <a:off x="5291884" y="2523780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 flipH="1">
              <a:off x="5291884" y="6052172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5291884" y="252378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291884" y="324386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291884" y="396394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291884" y="468402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5291884" y="540410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601196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673204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745212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817220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889228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kstvak 17"/>
            <p:cNvSpPr txBox="1"/>
            <p:nvPr/>
          </p:nvSpPr>
          <p:spPr>
            <a:xfrm>
              <a:off x="7812360" y="6381328"/>
              <a:ext cx="1438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chocolade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9" name="Tekstvak 18"/>
            <p:cNvSpPr txBox="1"/>
            <p:nvPr/>
          </p:nvSpPr>
          <p:spPr>
            <a:xfrm rot="16200000">
              <a:off x="3954656" y="3073567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zakjes drop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6980477" y="2279969"/>
            <a:ext cx="4270914" cy="4113748"/>
            <a:chOff x="4787828" y="2379764"/>
            <a:chExt cx="4270914" cy="4113748"/>
          </a:xfrm>
        </p:grpSpPr>
        <p:sp>
          <p:nvSpPr>
            <p:cNvPr id="21" name="Tekstvak 20"/>
            <p:cNvSpPr txBox="1"/>
            <p:nvPr/>
          </p:nvSpPr>
          <p:spPr>
            <a:xfrm>
              <a:off x="4787828" y="518807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5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787828" y="446799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10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787828" y="381992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15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787828" y="309055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20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7828" y="237976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25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5795940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2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6529364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4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7249444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6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7969524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8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8617596" y="612418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10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1" name="Tijdelijke aanduiding voor inhoud 2"/>
          <p:cNvSpPr txBox="1">
            <a:spLocks/>
          </p:cNvSpPr>
          <p:nvPr/>
        </p:nvSpPr>
        <p:spPr>
          <a:xfrm>
            <a:off x="684210" y="3117874"/>
            <a:ext cx="5279059" cy="3573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arenR"/>
            </a:pPr>
            <a:r>
              <a:rPr lang="nl-NL" sz="1800" dirty="0" smtClean="0">
                <a:solidFill>
                  <a:schemeClr val="bg1"/>
                </a:solidFill>
              </a:rPr>
              <a:t>Eerst de maximale hoeveelheden </a:t>
            </a:r>
            <a:r>
              <a:rPr lang="nl-NL" sz="1800" u="sng" dirty="0" smtClean="0">
                <a:solidFill>
                  <a:schemeClr val="bg1"/>
                </a:solidFill>
              </a:rPr>
              <a:t>uitrekenen</a:t>
            </a:r>
            <a:r>
              <a:rPr lang="nl-NL" sz="1800" dirty="0" smtClean="0">
                <a:solidFill>
                  <a:schemeClr val="bg1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600" dirty="0" smtClean="0">
                <a:solidFill>
                  <a:schemeClr val="bg1"/>
                </a:solidFill>
              </a:rPr>
              <a:t>Wanneer hij zijn hele budget uitgeeft aan drop, kan hij 20 zakjes kopen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600" dirty="0" smtClean="0">
                <a:solidFill>
                  <a:schemeClr val="bg1"/>
                </a:solidFill>
              </a:rPr>
              <a:t>Wanneer hij zijn hele budget aan chocolade uitgeeft, kan hij 10 repen kopen</a:t>
            </a:r>
          </a:p>
          <a:p>
            <a:pPr>
              <a:buFont typeface="+mj-lt"/>
              <a:buAutoNum type="arabicParenR"/>
            </a:pPr>
            <a:endParaRPr lang="nl-NL" sz="1800" dirty="0" smtClean="0">
              <a:solidFill>
                <a:schemeClr val="bg1"/>
              </a:solidFill>
            </a:endParaRPr>
          </a:p>
          <a:p>
            <a:pPr>
              <a:buFont typeface="+mj-lt"/>
              <a:buAutoNum type="arabicParenR"/>
            </a:pPr>
            <a:r>
              <a:rPr lang="nl-NL" sz="1800" dirty="0" smtClean="0">
                <a:solidFill>
                  <a:schemeClr val="bg1"/>
                </a:solidFill>
              </a:rPr>
              <a:t>nu kunnen we de </a:t>
            </a:r>
            <a:r>
              <a:rPr lang="nl-NL" sz="1800" u="sng" dirty="0" smtClean="0">
                <a:solidFill>
                  <a:schemeClr val="bg1"/>
                </a:solidFill>
              </a:rPr>
              <a:t>assen verdelen</a:t>
            </a:r>
          </a:p>
          <a:p>
            <a:pPr>
              <a:buFont typeface="+mj-lt"/>
              <a:buAutoNum type="arabicParenR"/>
            </a:pPr>
            <a:endParaRPr lang="nl-NL" sz="1800" dirty="0" smtClean="0">
              <a:solidFill>
                <a:schemeClr val="bg1"/>
              </a:solidFill>
            </a:endParaRPr>
          </a:p>
          <a:p>
            <a:pPr>
              <a:buFont typeface="+mj-lt"/>
              <a:buAutoNum type="arabicParenR"/>
            </a:pPr>
            <a:r>
              <a:rPr lang="nl-NL" sz="1800" dirty="0" smtClean="0">
                <a:solidFill>
                  <a:schemeClr val="bg1"/>
                </a:solidFill>
              </a:rPr>
              <a:t>en de berekende </a:t>
            </a:r>
            <a:r>
              <a:rPr lang="nl-NL" sz="1800" u="sng" dirty="0" smtClean="0">
                <a:solidFill>
                  <a:schemeClr val="bg1"/>
                </a:solidFill>
              </a:rPr>
              <a:t>punten</a:t>
            </a:r>
            <a:r>
              <a:rPr lang="nl-NL" sz="1800" dirty="0" smtClean="0">
                <a:solidFill>
                  <a:schemeClr val="bg1"/>
                </a:solidFill>
              </a:rPr>
              <a:t> intekenen</a:t>
            </a:r>
          </a:p>
          <a:p>
            <a:pPr>
              <a:buFont typeface="+mj-lt"/>
              <a:buAutoNum type="arabicParenR"/>
            </a:pPr>
            <a:endParaRPr lang="nl-NL" sz="1800" dirty="0" smtClean="0">
              <a:solidFill>
                <a:schemeClr val="bg1"/>
              </a:solidFill>
            </a:endParaRPr>
          </a:p>
          <a:p>
            <a:pPr>
              <a:buFont typeface="+mj-lt"/>
              <a:buAutoNum type="arabicParenR"/>
            </a:pPr>
            <a:r>
              <a:rPr lang="nl-NL" sz="1800" dirty="0" smtClean="0">
                <a:solidFill>
                  <a:schemeClr val="bg1"/>
                </a:solidFill>
              </a:rPr>
              <a:t>daarna kunnen we de </a:t>
            </a:r>
            <a:r>
              <a:rPr lang="nl-NL" sz="1800" u="sng" dirty="0" smtClean="0">
                <a:solidFill>
                  <a:schemeClr val="bg1"/>
                </a:solidFill>
              </a:rPr>
              <a:t>budgetlijn</a:t>
            </a:r>
            <a:r>
              <a:rPr lang="nl-NL" sz="1800" dirty="0" smtClean="0">
                <a:solidFill>
                  <a:schemeClr val="bg1"/>
                </a:solidFill>
              </a:rPr>
              <a:t> tekenen</a:t>
            </a:r>
            <a:endParaRPr lang="nl-NL" sz="1800" dirty="0">
              <a:solidFill>
                <a:schemeClr val="bg1"/>
              </a:solidFill>
            </a:endParaRPr>
          </a:p>
        </p:txBody>
      </p:sp>
      <p:sp>
        <p:nvSpPr>
          <p:cNvPr id="32" name="Ovaal 31"/>
          <p:cNvSpPr/>
          <p:nvPr/>
        </p:nvSpPr>
        <p:spPr>
          <a:xfrm>
            <a:off x="7411755" y="3054702"/>
            <a:ext cx="191074" cy="1787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/>
          <p:cNvSpPr/>
          <p:nvPr/>
        </p:nvSpPr>
        <p:spPr>
          <a:xfrm>
            <a:off x="10989396" y="5845660"/>
            <a:ext cx="191074" cy="1787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4" name="Rechte verbindingslijn 33"/>
          <p:cNvCxnSpPr>
            <a:stCxn id="32" idx="5"/>
            <a:endCxn id="33" idx="1"/>
          </p:cNvCxnSpPr>
          <p:nvPr/>
        </p:nvCxnSpPr>
        <p:spPr>
          <a:xfrm>
            <a:off x="7574847" y="3207253"/>
            <a:ext cx="3442531" cy="266458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42812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uiExpand="1" build="p"/>
      <p:bldP spid="31" grpId="0" uiExpand="1" build="p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Afgeronde rechthoek 44"/>
          <p:cNvSpPr/>
          <p:nvPr/>
        </p:nvSpPr>
        <p:spPr>
          <a:xfrm>
            <a:off x="6683349" y="2279969"/>
            <a:ext cx="4866967" cy="4411095"/>
          </a:xfrm>
          <a:prstGeom prst="roundRect">
            <a:avLst>
              <a:gd name="adj" fmla="val 5538"/>
            </a:avLst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prijs van product verandert</a:t>
            </a:r>
            <a:endParaRPr lang="nl-NL" dirty="0"/>
          </a:p>
        </p:txBody>
      </p:sp>
      <p:grpSp>
        <p:nvGrpSpPr>
          <p:cNvPr id="4" name="Groep 3"/>
          <p:cNvGrpSpPr/>
          <p:nvPr/>
        </p:nvGrpSpPr>
        <p:grpSpPr>
          <a:xfrm>
            <a:off x="6683349" y="2547834"/>
            <a:ext cx="4759874" cy="4226880"/>
            <a:chOff x="4490700" y="2523780"/>
            <a:chExt cx="4759874" cy="4226880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5291884" y="2523780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 flipH="1">
              <a:off x="5291884" y="6052172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5291884" y="252378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5291884" y="324386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291884" y="396394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291884" y="468402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291884" y="540410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601196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673204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745212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817220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889228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kstvak 16"/>
            <p:cNvSpPr txBox="1"/>
            <p:nvPr/>
          </p:nvSpPr>
          <p:spPr>
            <a:xfrm>
              <a:off x="7812360" y="6381328"/>
              <a:ext cx="1438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chocolade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8" name="Tekstvak 17"/>
            <p:cNvSpPr txBox="1"/>
            <p:nvPr/>
          </p:nvSpPr>
          <p:spPr>
            <a:xfrm rot="16200000">
              <a:off x="3954656" y="3073567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zakjes drop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" name="Groep 18"/>
          <p:cNvGrpSpPr/>
          <p:nvPr/>
        </p:nvGrpSpPr>
        <p:grpSpPr>
          <a:xfrm>
            <a:off x="6980477" y="2403818"/>
            <a:ext cx="4270914" cy="4113748"/>
            <a:chOff x="4787828" y="2379764"/>
            <a:chExt cx="4270914" cy="4113748"/>
          </a:xfrm>
        </p:grpSpPr>
        <p:sp>
          <p:nvSpPr>
            <p:cNvPr id="20" name="Tekstvak 19"/>
            <p:cNvSpPr txBox="1"/>
            <p:nvPr/>
          </p:nvSpPr>
          <p:spPr>
            <a:xfrm>
              <a:off x="4787828" y="518807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5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4787828" y="446799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10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787828" y="381992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15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787828" y="309055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20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787828" y="237976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25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5795940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2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529364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4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249444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6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7969524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8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8617596" y="612418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10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</p:grpSp>
      <p:cxnSp>
        <p:nvCxnSpPr>
          <p:cNvPr id="32" name="Rechte verbindingslijn 31"/>
          <p:cNvCxnSpPr>
            <a:stCxn id="30" idx="5"/>
            <a:endCxn id="31" idx="1"/>
          </p:cNvCxnSpPr>
          <p:nvPr/>
        </p:nvCxnSpPr>
        <p:spPr>
          <a:xfrm>
            <a:off x="7574847" y="3331102"/>
            <a:ext cx="3442531" cy="266458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684212" y="1704881"/>
            <a:ext cx="327846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VOORAF:</a:t>
            </a:r>
          </a:p>
          <a:p>
            <a:r>
              <a:rPr lang="nl-NL" dirty="0" smtClean="0">
                <a:solidFill>
                  <a:srgbClr val="7030A0"/>
                </a:solidFill>
              </a:rPr>
              <a:t>Budget € </a:t>
            </a:r>
            <a:r>
              <a:rPr lang="nl-NL" dirty="0">
                <a:solidFill>
                  <a:srgbClr val="7030A0"/>
                </a:solidFill>
              </a:rPr>
              <a:t>25 per </a:t>
            </a:r>
            <a:r>
              <a:rPr lang="nl-NL" dirty="0" smtClean="0">
                <a:solidFill>
                  <a:srgbClr val="7030A0"/>
                </a:solidFill>
              </a:rPr>
              <a:t>maand.</a:t>
            </a:r>
            <a:endParaRPr lang="nl-NL" dirty="0">
              <a:solidFill>
                <a:srgbClr val="7030A0"/>
              </a:solidFill>
            </a:endParaRPr>
          </a:p>
          <a:p>
            <a:r>
              <a:rPr lang="nl-NL" dirty="0" smtClean="0">
                <a:solidFill>
                  <a:srgbClr val="7030A0"/>
                </a:solidFill>
              </a:rPr>
              <a:t>Dropjes: € </a:t>
            </a:r>
            <a:r>
              <a:rPr lang="nl-NL" dirty="0">
                <a:solidFill>
                  <a:srgbClr val="7030A0"/>
                </a:solidFill>
              </a:rPr>
              <a:t>1,25 per </a:t>
            </a:r>
            <a:r>
              <a:rPr lang="nl-NL" dirty="0" smtClean="0">
                <a:solidFill>
                  <a:srgbClr val="7030A0"/>
                </a:solidFill>
              </a:rPr>
              <a:t>zakje</a:t>
            </a:r>
            <a:endParaRPr lang="nl-NL" dirty="0">
              <a:solidFill>
                <a:srgbClr val="7030A0"/>
              </a:solidFill>
            </a:endParaRPr>
          </a:p>
          <a:p>
            <a:r>
              <a:rPr lang="nl-NL" dirty="0" smtClean="0">
                <a:solidFill>
                  <a:srgbClr val="7030A0"/>
                </a:solidFill>
              </a:rPr>
              <a:t>Chocolade: </a:t>
            </a:r>
            <a:r>
              <a:rPr lang="nl-NL" dirty="0">
                <a:solidFill>
                  <a:srgbClr val="7030A0"/>
                </a:solidFill>
              </a:rPr>
              <a:t>€ 2,50 per </a:t>
            </a:r>
            <a:r>
              <a:rPr lang="nl-NL" dirty="0" smtClean="0">
                <a:solidFill>
                  <a:srgbClr val="7030A0"/>
                </a:solidFill>
              </a:rPr>
              <a:t>reep</a:t>
            </a:r>
            <a:endParaRPr lang="nl-NL" dirty="0">
              <a:solidFill>
                <a:srgbClr val="7030A0"/>
              </a:solidFill>
            </a:endParaRPr>
          </a:p>
          <a:p>
            <a:endParaRPr lang="nl-NL" dirty="0" smtClean="0"/>
          </a:p>
        </p:txBody>
      </p:sp>
      <p:sp>
        <p:nvSpPr>
          <p:cNvPr id="35" name="Tekstvak 34"/>
          <p:cNvSpPr txBox="1"/>
          <p:nvPr/>
        </p:nvSpPr>
        <p:spPr>
          <a:xfrm>
            <a:off x="6819841" y="1716592"/>
            <a:ext cx="4623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C00000"/>
                </a:solidFill>
              </a:rPr>
              <a:t>Chocolade wordt duurder: € 5 per reep</a:t>
            </a:r>
            <a:endParaRPr lang="nl-NL" dirty="0">
              <a:solidFill>
                <a:srgbClr val="C00000"/>
              </a:solidFill>
            </a:endParaRPr>
          </a:p>
        </p:txBody>
      </p:sp>
      <p:cxnSp>
        <p:nvCxnSpPr>
          <p:cNvPr id="38" name="Rechte verbindingslijn 37"/>
          <p:cNvCxnSpPr/>
          <p:nvPr/>
        </p:nvCxnSpPr>
        <p:spPr>
          <a:xfrm>
            <a:off x="7523842" y="3285944"/>
            <a:ext cx="1718730" cy="272709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Ovaal 29"/>
          <p:cNvSpPr/>
          <p:nvPr/>
        </p:nvSpPr>
        <p:spPr>
          <a:xfrm>
            <a:off x="7411755" y="3178551"/>
            <a:ext cx="191074" cy="1787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Ovaal 35"/>
          <p:cNvSpPr/>
          <p:nvPr/>
        </p:nvSpPr>
        <p:spPr>
          <a:xfrm>
            <a:off x="9214590" y="5986863"/>
            <a:ext cx="191074" cy="17872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Tekstvak 41"/>
          <p:cNvSpPr txBox="1"/>
          <p:nvPr/>
        </p:nvSpPr>
        <p:spPr>
          <a:xfrm>
            <a:off x="6721785" y="1702850"/>
            <a:ext cx="4790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Dropjes worden goedkoper: € 1 per zakje</a:t>
            </a:r>
            <a:endParaRPr lang="nl-NL" dirty="0">
              <a:solidFill>
                <a:srgbClr val="0070C0"/>
              </a:solidFill>
            </a:endParaRPr>
          </a:p>
        </p:txBody>
      </p:sp>
      <p:cxnSp>
        <p:nvCxnSpPr>
          <p:cNvPr id="44" name="Rechte verbindingslijn 43"/>
          <p:cNvCxnSpPr>
            <a:endCxn id="31" idx="1"/>
          </p:cNvCxnSpPr>
          <p:nvPr/>
        </p:nvCxnSpPr>
        <p:spPr>
          <a:xfrm>
            <a:off x="7501375" y="2552099"/>
            <a:ext cx="3516003" cy="344358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1" name="Ovaal 30"/>
          <p:cNvSpPr/>
          <p:nvPr/>
        </p:nvSpPr>
        <p:spPr>
          <a:xfrm>
            <a:off x="10989396" y="5969509"/>
            <a:ext cx="191074" cy="1787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Ovaal 42"/>
          <p:cNvSpPr/>
          <p:nvPr/>
        </p:nvSpPr>
        <p:spPr>
          <a:xfrm>
            <a:off x="7397381" y="2464122"/>
            <a:ext cx="191074" cy="178725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Titel 1"/>
          <p:cNvSpPr txBox="1">
            <a:spLocks/>
          </p:cNvSpPr>
          <p:nvPr/>
        </p:nvSpPr>
        <p:spPr>
          <a:xfrm>
            <a:off x="684212" y="975776"/>
            <a:ext cx="8534400" cy="64387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800" b="1" dirty="0" smtClean="0">
                <a:solidFill>
                  <a:srgbClr val="52893F"/>
                </a:solidFill>
              </a:rPr>
              <a:t>Dan verandert de helling</a:t>
            </a:r>
            <a:endParaRPr lang="nl-NL" sz="2800" b="1" dirty="0">
              <a:solidFill>
                <a:srgbClr val="52893F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044" y="3285944"/>
            <a:ext cx="3153245" cy="288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6814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  <p:bldP spid="36" grpId="0" animBg="1"/>
      <p:bldP spid="36" grpId="1" animBg="1"/>
      <p:bldP spid="42" grpId="0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fgeronde rechthoek 43"/>
          <p:cNvSpPr/>
          <p:nvPr/>
        </p:nvSpPr>
        <p:spPr>
          <a:xfrm>
            <a:off x="6683349" y="2279969"/>
            <a:ext cx="4866967" cy="4411095"/>
          </a:xfrm>
          <a:prstGeom prst="roundRect">
            <a:avLst>
              <a:gd name="adj" fmla="val 5538"/>
            </a:avLst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Budget verandert</a:t>
            </a:r>
            <a:endParaRPr lang="nl-NL" dirty="0"/>
          </a:p>
        </p:txBody>
      </p:sp>
      <p:grpSp>
        <p:nvGrpSpPr>
          <p:cNvPr id="6" name="Groep 5"/>
          <p:cNvGrpSpPr/>
          <p:nvPr/>
        </p:nvGrpSpPr>
        <p:grpSpPr>
          <a:xfrm>
            <a:off x="6683349" y="2464184"/>
            <a:ext cx="4759874" cy="4226880"/>
            <a:chOff x="4490700" y="2523780"/>
            <a:chExt cx="4759874" cy="4226880"/>
          </a:xfrm>
        </p:grpSpPr>
        <p:cxnSp>
          <p:nvCxnSpPr>
            <p:cNvPr id="7" name="Rechte verbindingslijn 6"/>
            <p:cNvCxnSpPr/>
            <p:nvPr/>
          </p:nvCxnSpPr>
          <p:spPr>
            <a:xfrm>
              <a:off x="5291884" y="2523780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 flipH="1">
              <a:off x="5291884" y="6052172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291884" y="252378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291884" y="324386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291884" y="396394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5291884" y="468402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5291884" y="540410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601196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673204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745212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817220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889228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kstvak 18"/>
            <p:cNvSpPr txBox="1"/>
            <p:nvPr/>
          </p:nvSpPr>
          <p:spPr>
            <a:xfrm>
              <a:off x="7812360" y="6381328"/>
              <a:ext cx="1438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chocolade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0" name="Tekstvak 19"/>
            <p:cNvSpPr txBox="1"/>
            <p:nvPr/>
          </p:nvSpPr>
          <p:spPr>
            <a:xfrm rot="16200000">
              <a:off x="3954656" y="3073567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zakjes drop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1" name="Groep 20"/>
          <p:cNvGrpSpPr/>
          <p:nvPr/>
        </p:nvGrpSpPr>
        <p:grpSpPr>
          <a:xfrm>
            <a:off x="6980477" y="2320168"/>
            <a:ext cx="4270914" cy="4113748"/>
            <a:chOff x="4787828" y="2379764"/>
            <a:chExt cx="4270914" cy="4113748"/>
          </a:xfrm>
        </p:grpSpPr>
        <p:sp>
          <p:nvSpPr>
            <p:cNvPr id="22" name="Tekstvak 21"/>
            <p:cNvSpPr txBox="1"/>
            <p:nvPr/>
          </p:nvSpPr>
          <p:spPr>
            <a:xfrm>
              <a:off x="4787828" y="518807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5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787828" y="446799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10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787828" y="381992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15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7828" y="309055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20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4787828" y="237976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25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5795940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2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6529364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4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7249444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6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7969524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8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8617596" y="612418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10</a:t>
              </a:r>
              <a:endParaRPr lang="nl-NL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2" name="Ovaal 31"/>
          <p:cNvSpPr/>
          <p:nvPr/>
        </p:nvSpPr>
        <p:spPr>
          <a:xfrm>
            <a:off x="7411755" y="3094901"/>
            <a:ext cx="191074" cy="1787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/>
          <p:cNvSpPr/>
          <p:nvPr/>
        </p:nvSpPr>
        <p:spPr>
          <a:xfrm>
            <a:off x="10989396" y="5885859"/>
            <a:ext cx="191074" cy="1787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4" name="Rechte verbindingslijn 33"/>
          <p:cNvCxnSpPr>
            <a:stCxn id="32" idx="5"/>
            <a:endCxn id="33" idx="1"/>
          </p:cNvCxnSpPr>
          <p:nvPr/>
        </p:nvCxnSpPr>
        <p:spPr>
          <a:xfrm>
            <a:off x="7574847" y="3247452"/>
            <a:ext cx="3442531" cy="266458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kstvak 34"/>
          <p:cNvSpPr txBox="1"/>
          <p:nvPr/>
        </p:nvSpPr>
        <p:spPr>
          <a:xfrm>
            <a:off x="7172228" y="1828830"/>
            <a:ext cx="4038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Het budget wordt € 20 per maand</a:t>
            </a:r>
            <a:endParaRPr lang="nl-NL" dirty="0">
              <a:solidFill>
                <a:srgbClr val="0070C0"/>
              </a:solidFill>
            </a:endParaRPr>
          </a:p>
        </p:txBody>
      </p:sp>
      <p:cxnSp>
        <p:nvCxnSpPr>
          <p:cNvPr id="38" name="Rechte verbindingslijn 37"/>
          <p:cNvCxnSpPr/>
          <p:nvPr/>
        </p:nvCxnSpPr>
        <p:spPr>
          <a:xfrm>
            <a:off x="7534426" y="3772437"/>
            <a:ext cx="2819076" cy="219214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7" name="Ovaal 36"/>
          <p:cNvSpPr/>
          <p:nvPr/>
        </p:nvSpPr>
        <p:spPr>
          <a:xfrm>
            <a:off x="10276627" y="5890420"/>
            <a:ext cx="191074" cy="178725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Ovaal 35"/>
          <p:cNvSpPr/>
          <p:nvPr/>
        </p:nvSpPr>
        <p:spPr>
          <a:xfrm>
            <a:off x="7389996" y="3647879"/>
            <a:ext cx="191074" cy="178725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Titel 1"/>
          <p:cNvSpPr txBox="1">
            <a:spLocks/>
          </p:cNvSpPr>
          <p:nvPr/>
        </p:nvSpPr>
        <p:spPr>
          <a:xfrm>
            <a:off x="684212" y="914661"/>
            <a:ext cx="8534400" cy="6605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800" b="1" dirty="0">
                <a:solidFill>
                  <a:srgbClr val="52893F"/>
                </a:solidFill>
              </a:rPr>
              <a:t>Dan verschuift de lijn evenwijdig</a:t>
            </a:r>
          </a:p>
        </p:txBody>
      </p:sp>
      <p:sp>
        <p:nvSpPr>
          <p:cNvPr id="42" name="Tekstvak 41"/>
          <p:cNvSpPr txBox="1"/>
          <p:nvPr/>
        </p:nvSpPr>
        <p:spPr>
          <a:xfrm>
            <a:off x="684212" y="1704881"/>
            <a:ext cx="327846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VOORAF:</a:t>
            </a:r>
          </a:p>
          <a:p>
            <a:r>
              <a:rPr lang="nl-NL" dirty="0" smtClean="0">
                <a:solidFill>
                  <a:srgbClr val="7030A0"/>
                </a:solidFill>
              </a:rPr>
              <a:t>Budget € </a:t>
            </a:r>
            <a:r>
              <a:rPr lang="nl-NL" dirty="0">
                <a:solidFill>
                  <a:srgbClr val="7030A0"/>
                </a:solidFill>
              </a:rPr>
              <a:t>25 per </a:t>
            </a:r>
            <a:r>
              <a:rPr lang="nl-NL" dirty="0" smtClean="0">
                <a:solidFill>
                  <a:srgbClr val="7030A0"/>
                </a:solidFill>
              </a:rPr>
              <a:t>maand.</a:t>
            </a:r>
            <a:endParaRPr lang="nl-NL" dirty="0">
              <a:solidFill>
                <a:srgbClr val="7030A0"/>
              </a:solidFill>
            </a:endParaRPr>
          </a:p>
          <a:p>
            <a:r>
              <a:rPr lang="nl-NL" dirty="0" smtClean="0">
                <a:solidFill>
                  <a:srgbClr val="7030A0"/>
                </a:solidFill>
              </a:rPr>
              <a:t>Dropjes: € </a:t>
            </a:r>
            <a:r>
              <a:rPr lang="nl-NL" dirty="0">
                <a:solidFill>
                  <a:srgbClr val="7030A0"/>
                </a:solidFill>
              </a:rPr>
              <a:t>1,25 per </a:t>
            </a:r>
            <a:r>
              <a:rPr lang="nl-NL" dirty="0" smtClean="0">
                <a:solidFill>
                  <a:srgbClr val="7030A0"/>
                </a:solidFill>
              </a:rPr>
              <a:t>zakje</a:t>
            </a:r>
            <a:endParaRPr lang="nl-NL" dirty="0">
              <a:solidFill>
                <a:srgbClr val="7030A0"/>
              </a:solidFill>
            </a:endParaRPr>
          </a:p>
          <a:p>
            <a:r>
              <a:rPr lang="nl-NL" dirty="0" smtClean="0">
                <a:solidFill>
                  <a:srgbClr val="7030A0"/>
                </a:solidFill>
              </a:rPr>
              <a:t>Chocolade: </a:t>
            </a:r>
            <a:r>
              <a:rPr lang="nl-NL" dirty="0">
                <a:solidFill>
                  <a:srgbClr val="7030A0"/>
                </a:solidFill>
              </a:rPr>
              <a:t>€ 2,50 per </a:t>
            </a:r>
            <a:r>
              <a:rPr lang="nl-NL" dirty="0" smtClean="0">
                <a:solidFill>
                  <a:srgbClr val="7030A0"/>
                </a:solidFill>
              </a:rPr>
              <a:t>reep</a:t>
            </a:r>
            <a:endParaRPr lang="nl-NL" dirty="0">
              <a:solidFill>
                <a:srgbClr val="7030A0"/>
              </a:solidFill>
            </a:endParaRPr>
          </a:p>
          <a:p>
            <a:endParaRPr lang="nl-NL" dirty="0" smtClean="0"/>
          </a:p>
        </p:txBody>
      </p:sp>
      <p:pic>
        <p:nvPicPr>
          <p:cNvPr id="43" name="Afbeelding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044" y="3285944"/>
            <a:ext cx="3153245" cy="288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84227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 animBg="1"/>
      <p:bldP spid="36" grpId="0" animBg="1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opofferingkosten</a:t>
            </a:r>
            <a:endParaRPr lang="nl-NL" dirty="0"/>
          </a:p>
        </p:txBody>
      </p:sp>
      <p:sp>
        <p:nvSpPr>
          <p:cNvPr id="33" name="Tekstvak 32"/>
          <p:cNvSpPr txBox="1"/>
          <p:nvPr/>
        </p:nvSpPr>
        <p:spPr>
          <a:xfrm>
            <a:off x="684212" y="1629382"/>
            <a:ext cx="9460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</a:rPr>
              <a:t>Hoeveel eenheden van product 2 kun je niet meer kopen als je één extra product 1 koopt?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4580446" y="4590745"/>
            <a:ext cx="5869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0070C0"/>
                </a:solidFill>
              </a:rPr>
              <a:t>Hoeveel zakjes drop kun je niet meer kopen als je 1 extra reep chocolade koopt?</a:t>
            </a:r>
            <a:endParaRPr lang="nl-NL" sz="2000" dirty="0">
              <a:solidFill>
                <a:srgbClr val="0070C0"/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4580446" y="2831434"/>
            <a:ext cx="5564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C00000"/>
                </a:solidFill>
              </a:rPr>
              <a:t>Hoeveel repen chocolade kun je niet meer kopen als je 1 extra zakje drop koopt?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2714324"/>
            <a:ext cx="3342707" cy="30797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kstvak 37"/>
              <p:cNvSpPr txBox="1"/>
              <p:nvPr/>
            </p:nvSpPr>
            <p:spPr>
              <a:xfrm>
                <a:off x="4580445" y="3629111"/>
                <a:ext cx="5564581" cy="871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nl-NL" sz="2000" dirty="0" smtClean="0">
                    <a:solidFill>
                      <a:srgbClr val="C00000"/>
                    </a:solidFill>
                  </a:rPr>
                  <a:t>voor 1 extra zakje drop moet je een halve reep chocolade opofferen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l-NL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nl-NL" sz="20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l-NL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€1,25</m:t>
                            </m:r>
                          </m:num>
                          <m:den>
                            <m:r>
                              <a:rPr lang="nl-NL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€2,50</m:t>
                            </m:r>
                          </m:den>
                        </m:f>
                      </m:e>
                    </m:d>
                  </m:oMath>
                </a14:m>
                <a:endParaRPr lang="nl-NL" sz="2000" dirty="0" smtClean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8" name="Tekstvak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445" y="3629111"/>
                <a:ext cx="5564581" cy="871842"/>
              </a:xfrm>
              <a:prstGeom prst="rect">
                <a:avLst/>
              </a:prstGeom>
              <a:blipFill>
                <a:blip r:embed="rId3"/>
                <a:stretch>
                  <a:fillRect l="-986" t="-3497" b="-69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kstvak 38"/>
              <p:cNvSpPr txBox="1"/>
              <p:nvPr/>
            </p:nvSpPr>
            <p:spPr>
              <a:xfrm>
                <a:off x="4580446" y="5388423"/>
                <a:ext cx="5869345" cy="871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nl-NL" sz="2000" dirty="0" smtClean="0">
                    <a:solidFill>
                      <a:srgbClr val="0070C0"/>
                    </a:solidFill>
                  </a:rPr>
                  <a:t>voor 1 extra reep chocolade moet je twee zakjes drop opofferen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l-NL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nl-NL" sz="20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l-NL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€2,50</m:t>
                            </m:r>
                          </m:num>
                          <m:den>
                            <m:r>
                              <a:rPr lang="nl-NL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€1,25</m:t>
                            </m:r>
                          </m:den>
                        </m:f>
                      </m:e>
                    </m:d>
                  </m:oMath>
                </a14:m>
                <a:endParaRPr lang="nl-NL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9" name="Tekstvak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446" y="5388423"/>
                <a:ext cx="5869345" cy="871842"/>
              </a:xfrm>
              <a:prstGeom prst="rect">
                <a:avLst/>
              </a:prstGeom>
              <a:blipFill>
                <a:blip r:embed="rId4"/>
                <a:stretch>
                  <a:fillRect l="-935" t="-4196" r="-935" b="-69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589292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988650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nomielokaal havo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" id="{9EB2C39E-BC9B-4043-BE36-76DDB70B0021}" vid="{BB7BDE6D-4D4A-44A3-B651-8286141FF94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</Template>
  <TotalTime>1431</TotalTime>
  <Words>329</Words>
  <Application>Microsoft Office PowerPoint</Application>
  <PresentationFormat>Breedbeeld</PresentationFormat>
  <Paragraphs>89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Arial</vt:lpstr>
      <vt:lpstr>Cambria Math</vt:lpstr>
      <vt:lpstr>Century Gothic</vt:lpstr>
      <vt:lpstr>Courier New</vt:lpstr>
      <vt:lpstr>Wingdings</vt:lpstr>
      <vt:lpstr>Wingdings 3</vt:lpstr>
      <vt:lpstr>economielokaal havo</vt:lpstr>
      <vt:lpstr>De budgetlijn</vt:lpstr>
      <vt:lpstr>Een voorbeeld budgetlijn</vt:lpstr>
      <vt:lpstr>Zelf budgetlijn tekenen</vt:lpstr>
      <vt:lpstr>prijs van product verandert</vt:lpstr>
      <vt:lpstr>Budget verandert</vt:lpstr>
      <vt:lpstr>opofferingkosten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budgetlijn</dc:title>
  <dc:creator>pbloemers</dc:creator>
  <cp:lastModifiedBy>Paul Bloemers</cp:lastModifiedBy>
  <cp:revision>13</cp:revision>
  <dcterms:created xsi:type="dcterms:W3CDTF">2016-08-24T08:45:30Z</dcterms:created>
  <dcterms:modified xsi:type="dcterms:W3CDTF">2016-10-15T10:59:02Z</dcterms:modified>
</cp:coreProperties>
</file>