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6" r:id="rId12"/>
    <p:sldId id="264" r:id="rId13"/>
    <p:sldId id="265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80D"/>
    <a:srgbClr val="1A80B6"/>
    <a:srgbClr val="F3703B"/>
    <a:srgbClr val="1B5F0D"/>
    <a:srgbClr val="258812"/>
    <a:srgbClr val="9CBC59"/>
    <a:srgbClr val="ED4D0F"/>
    <a:srgbClr val="8CAF47"/>
    <a:srgbClr val="52893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94D50-991F-4351-A573-A2AAB7FAAE65}" v="321" dt="2022-01-13T08:12:25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6D294D50-991F-4351-A573-A2AAB7FAAE65}"/>
    <pc:docChg chg="custSel modSld">
      <pc:chgData name="Paul Bloemers" userId="fe3832ff3b233e04" providerId="LiveId" clId="{6D294D50-991F-4351-A573-A2AAB7FAAE65}" dt="2022-01-13T08:16:10.665" v="425" actId="478"/>
      <pc:docMkLst>
        <pc:docMk/>
      </pc:docMkLst>
      <pc:sldChg chg="modSp">
        <pc:chgData name="Paul Bloemers" userId="fe3832ff3b233e04" providerId="LiveId" clId="{6D294D50-991F-4351-A573-A2AAB7FAAE65}" dt="2022-01-13T08:07:20.170" v="0"/>
        <pc:sldMkLst>
          <pc:docMk/>
          <pc:sldMk cId="610535612" sldId="256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610535612" sldId="256"/>
            <ac:spMk id="2" creationId="{7D574278-D24F-4C7B-BD20-02662B86E211}"/>
          </ac:spMkLst>
        </pc:spChg>
        <pc:spChg chg="mod">
          <ac:chgData name="Paul Bloemers" userId="fe3832ff3b233e04" providerId="LiveId" clId="{6D294D50-991F-4351-A573-A2AAB7FAAE65}" dt="2022-01-13T08:07:20.170" v="0"/>
          <ac:spMkLst>
            <pc:docMk/>
            <pc:sldMk cId="610535612" sldId="256"/>
            <ac:spMk id="3" creationId="{170070D1-730D-4FEC-91C4-C669CD341F7C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1434288679" sldId="257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1434288679" sldId="257"/>
            <ac:spMk id="2" creationId="{82E69C97-AD50-4412-9BDD-233DD36E8251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1504184302" sldId="259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1504184302" sldId="259"/>
            <ac:spMk id="2" creationId="{81663F2C-83E2-41DF-92D4-1EFC44097B1C}"/>
          </ac:spMkLst>
        </pc:spChg>
        <pc:spChg chg="mod">
          <ac:chgData name="Paul Bloemers" userId="fe3832ff3b233e04" providerId="LiveId" clId="{6D294D50-991F-4351-A573-A2AAB7FAAE65}" dt="2022-01-13T08:07:20.170" v="0"/>
          <ac:spMkLst>
            <pc:docMk/>
            <pc:sldMk cId="1504184302" sldId="259"/>
            <ac:spMk id="3" creationId="{11971C4C-5675-4CE3-8821-792EE789FFC0}"/>
          </ac:spMkLst>
        </pc:spChg>
      </pc:sldChg>
      <pc:sldChg chg="modSp">
        <pc:chgData name="Paul Bloemers" userId="fe3832ff3b233e04" providerId="LiveId" clId="{6D294D50-991F-4351-A573-A2AAB7FAAE65}" dt="2022-01-13T08:08:25.845" v="19" actId="20577"/>
        <pc:sldMkLst>
          <pc:docMk/>
          <pc:sldMk cId="530109914" sldId="260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530109914" sldId="260"/>
            <ac:spMk id="2" creationId="{67F4DDE9-741D-4CFE-89E4-7717160C0B80}"/>
          </ac:spMkLst>
        </pc:spChg>
        <pc:spChg chg="mod">
          <ac:chgData name="Paul Bloemers" userId="fe3832ff3b233e04" providerId="LiveId" clId="{6D294D50-991F-4351-A573-A2AAB7FAAE65}" dt="2022-01-13T08:08:25.845" v="19" actId="20577"/>
          <ac:spMkLst>
            <pc:docMk/>
            <pc:sldMk cId="530109914" sldId="260"/>
            <ac:spMk id="3" creationId="{C8F70EA4-BF67-47DA-93FB-273DBA295960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2044845135" sldId="261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2044845135" sldId="261"/>
            <ac:spMk id="2" creationId="{FBD319DC-D237-43BF-A529-6F7C3A2741BE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3401258615" sldId="262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3401258615" sldId="262"/>
            <ac:spMk id="2" creationId="{6059EFE2-1BAF-49D1-8EC7-9D5897737F73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2571311551" sldId="263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2571311551" sldId="263"/>
            <ac:spMk id="2" creationId="{6059EFE2-1BAF-49D1-8EC7-9D5897737F73}"/>
          </ac:spMkLst>
        </pc:spChg>
      </pc:sldChg>
      <pc:sldChg chg="delSp modSp mod delAnim">
        <pc:chgData name="Paul Bloemers" userId="fe3832ff3b233e04" providerId="LiveId" clId="{6D294D50-991F-4351-A573-A2AAB7FAAE65}" dt="2022-01-13T08:16:10.665" v="425" actId="478"/>
        <pc:sldMkLst>
          <pc:docMk/>
          <pc:sldMk cId="2396842424" sldId="264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2396842424" sldId="264"/>
            <ac:spMk id="2" creationId="{2BE502D8-7411-4CCE-8A6A-E4D21412A02E}"/>
          </ac:spMkLst>
        </pc:spChg>
        <pc:spChg chg="del">
          <ac:chgData name="Paul Bloemers" userId="fe3832ff3b233e04" providerId="LiveId" clId="{6D294D50-991F-4351-A573-A2AAB7FAAE65}" dt="2022-01-13T08:15:54.305" v="423" actId="478"/>
          <ac:spMkLst>
            <pc:docMk/>
            <pc:sldMk cId="2396842424" sldId="264"/>
            <ac:spMk id="3" creationId="{17B592C6-E4F7-48C3-9C62-FFB80E354284}"/>
          </ac:spMkLst>
        </pc:spChg>
        <pc:spChg chg="del">
          <ac:chgData name="Paul Bloemers" userId="fe3832ff3b233e04" providerId="LiveId" clId="{6D294D50-991F-4351-A573-A2AAB7FAAE65}" dt="2022-01-13T08:16:08.496" v="424" actId="478"/>
          <ac:spMkLst>
            <pc:docMk/>
            <pc:sldMk cId="2396842424" sldId="264"/>
            <ac:spMk id="65" creationId="{5AF42BD8-554D-4BC8-9CE4-86C639318F3E}"/>
          </ac:spMkLst>
        </pc:spChg>
        <pc:cxnChg chg="del">
          <ac:chgData name="Paul Bloemers" userId="fe3832ff3b233e04" providerId="LiveId" clId="{6D294D50-991F-4351-A573-A2AAB7FAAE65}" dt="2022-01-13T08:16:10.665" v="425" actId="478"/>
          <ac:cxnSpMkLst>
            <pc:docMk/>
            <pc:sldMk cId="2396842424" sldId="264"/>
            <ac:cxnSpMk id="63" creationId="{97972E52-13D1-477B-9610-48667782D6F6}"/>
          </ac:cxnSpMkLst>
        </pc:cxn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437768964" sldId="265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437768964" sldId="265"/>
            <ac:spMk id="2" creationId="{FBD319DC-D237-43BF-A529-6F7C3A2741BE}"/>
          </ac:spMkLst>
        </pc:spChg>
      </pc:sldChg>
      <pc:sldChg chg="addSp delSp modSp mod modClrScheme chgLayout">
        <pc:chgData name="Paul Bloemers" userId="fe3832ff3b233e04" providerId="LiveId" clId="{6D294D50-991F-4351-A573-A2AAB7FAAE65}" dt="2022-01-13T08:15:00.181" v="422" actId="20577"/>
        <pc:sldMkLst>
          <pc:docMk/>
          <pc:sldMk cId="705349466" sldId="266"/>
        </pc:sldMkLst>
        <pc:spChg chg="add del mod ord">
          <ac:chgData name="Paul Bloemers" userId="fe3832ff3b233e04" providerId="LiveId" clId="{6D294D50-991F-4351-A573-A2AAB7FAAE65}" dt="2022-01-13T08:14:53.382" v="400" actId="700"/>
          <ac:spMkLst>
            <pc:docMk/>
            <pc:sldMk cId="705349466" sldId="266"/>
            <ac:spMk id="2" creationId="{4207705E-6721-441F-935D-7E8968511312}"/>
          </ac:spMkLst>
        </pc:spChg>
        <pc:spChg chg="add mod ord">
          <ac:chgData name="Paul Bloemers" userId="fe3832ff3b233e04" providerId="LiveId" clId="{6D294D50-991F-4351-A573-A2AAB7FAAE65}" dt="2022-01-13T08:15:00.181" v="422" actId="20577"/>
          <ac:spMkLst>
            <pc:docMk/>
            <pc:sldMk cId="705349466" sldId="266"/>
            <ac:spMk id="3" creationId="{15592752-6FCE-4A15-8B99-EA7688DBDC44}"/>
          </ac:spMkLst>
        </pc:spChg>
        <pc:spChg chg="del mod ord">
          <ac:chgData name="Paul Bloemers" userId="fe3832ff3b233e04" providerId="LiveId" clId="{6D294D50-991F-4351-A573-A2AAB7FAAE65}" dt="2022-01-13T08:14:49.122" v="399" actId="700"/>
          <ac:spMkLst>
            <pc:docMk/>
            <pc:sldMk cId="705349466" sldId="266"/>
            <ac:spMk id="4" creationId="{1D9ACA1E-30AD-489C-BCF1-3F3B48FD0048}"/>
          </ac:spMkLst>
        </pc:spChg>
        <pc:spChg chg="mod ord">
          <ac:chgData name="Paul Bloemers" userId="fe3832ff3b233e04" providerId="LiveId" clId="{6D294D50-991F-4351-A573-A2AAB7FAAE65}" dt="2022-01-13T08:14:53.382" v="400" actId="700"/>
          <ac:spMkLst>
            <pc:docMk/>
            <pc:sldMk cId="705349466" sldId="266"/>
            <ac:spMk id="5" creationId="{B0D6F55F-7B00-4B53-8121-5B7EA0FA3FD3}"/>
          </ac:spMkLst>
        </pc:spChg>
      </pc:sldChg>
      <pc:sldChg chg="addSp delSp modSp mod delAnim modAnim">
        <pc:chgData name="Paul Bloemers" userId="fe3832ff3b233e04" providerId="LiveId" clId="{6D294D50-991F-4351-A573-A2AAB7FAAE65}" dt="2022-01-13T08:12:25.481" v="326"/>
        <pc:sldMkLst>
          <pc:docMk/>
          <pc:sldMk cId="4085275299" sldId="267"/>
        </pc:sldMkLst>
        <pc:spChg chg="add del mod">
          <ac:chgData name="Paul Bloemers" userId="fe3832ff3b233e04" providerId="LiveId" clId="{6D294D50-991F-4351-A573-A2AAB7FAAE65}" dt="2022-01-13T08:09:13.653" v="23" actId="478"/>
          <ac:spMkLst>
            <pc:docMk/>
            <pc:sldMk cId="4085275299" sldId="267"/>
            <ac:spMk id="3" creationId="{516CAB1B-E254-4826-9591-3408580A079A}"/>
          </ac:spMkLst>
        </pc:spChg>
        <pc:spChg chg="mod">
          <ac:chgData name="Paul Bloemers" userId="fe3832ff3b233e04" providerId="LiveId" clId="{6D294D50-991F-4351-A573-A2AAB7FAAE65}" dt="2022-01-13T08:09:25.588" v="25" actId="20577"/>
          <ac:spMkLst>
            <pc:docMk/>
            <pc:sldMk cId="4085275299" sldId="267"/>
            <ac:spMk id="4" creationId="{3714F733-ABB0-440B-BE37-293DFBFC1483}"/>
          </ac:spMkLst>
        </pc:spChg>
        <pc:spChg chg="mod">
          <ac:chgData name="Paul Bloemers" userId="fe3832ff3b233e04" providerId="LiveId" clId="{6D294D50-991F-4351-A573-A2AAB7FAAE65}" dt="2022-01-13T08:07:20.170" v="0"/>
          <ac:spMkLst>
            <pc:docMk/>
            <pc:sldMk cId="4085275299" sldId="267"/>
            <ac:spMk id="7" creationId="{AC5E21AC-9737-4F56-83D4-2AC164473168}"/>
          </ac:spMkLst>
        </pc:spChg>
        <pc:spChg chg="mod">
          <ac:chgData name="Paul Bloemers" userId="fe3832ff3b233e04" providerId="LiveId" clId="{6D294D50-991F-4351-A573-A2AAB7FAAE65}" dt="2022-01-13T08:07:20.170" v="0"/>
          <ac:spMkLst>
            <pc:docMk/>
            <pc:sldMk cId="4085275299" sldId="267"/>
            <ac:spMk id="8" creationId="{C42959E7-1895-48B6-B97B-40146C98BD41}"/>
          </ac:spMkLst>
        </pc:spChg>
        <pc:spChg chg="del mod">
          <ac:chgData name="Paul Bloemers" userId="fe3832ff3b233e04" providerId="LiveId" clId="{6D294D50-991F-4351-A573-A2AAB7FAAE65}" dt="2022-01-13T08:09:11.289" v="21" actId="478"/>
          <ac:spMkLst>
            <pc:docMk/>
            <pc:sldMk cId="4085275299" sldId="267"/>
            <ac:spMk id="9" creationId="{29D97D59-69A7-4A1C-900F-15A65EEDB0D4}"/>
          </ac:spMkLst>
        </pc:spChg>
        <pc:spChg chg="mod">
          <ac:chgData name="Paul Bloemers" userId="fe3832ff3b233e04" providerId="LiveId" clId="{6D294D50-991F-4351-A573-A2AAB7FAAE65}" dt="2022-01-13T08:11:41.412" v="322" actId="20577"/>
          <ac:spMkLst>
            <pc:docMk/>
            <pc:sldMk cId="4085275299" sldId="267"/>
            <ac:spMk id="10" creationId="{3D1D0E9C-5AF7-4E24-BB32-D5C57F17A019}"/>
          </ac:spMkLst>
        </pc:spChg>
        <pc:spChg chg="del">
          <ac:chgData name="Paul Bloemers" userId="fe3832ff3b233e04" providerId="LiveId" clId="{6D294D50-991F-4351-A573-A2AAB7FAAE65}" dt="2022-01-13T08:09:09.266" v="20" actId="478"/>
          <ac:spMkLst>
            <pc:docMk/>
            <pc:sldMk cId="4085275299" sldId="267"/>
            <ac:spMk id="26" creationId="{E70EE532-ED5D-4B4C-9234-9888FD353A10}"/>
          </ac:spMkLst>
        </pc:spChg>
        <pc:picChg chg="del">
          <ac:chgData name="Paul Bloemers" userId="fe3832ff3b233e04" providerId="LiveId" clId="{6D294D50-991F-4351-A573-A2AAB7FAAE65}" dt="2022-01-13T08:09:16.781" v="24" actId="478"/>
          <ac:picMkLst>
            <pc:docMk/>
            <pc:sldMk cId="4085275299" sldId="267"/>
            <ac:picMk id="6" creationId="{D098EEC4-493E-472A-880C-57574BDF423F}"/>
          </ac:picMkLst>
        </pc:pic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3313336067" sldId="269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3313336067" sldId="269"/>
            <ac:spMk id="2" creationId="{9056E998-1370-4AF7-B03C-D7FF7558B6A7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2445839249" sldId="270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2445839249" sldId="270"/>
            <ac:spMk id="2" creationId="{9056E998-1370-4AF7-B03C-D7FF7558B6A7}"/>
          </ac:spMkLst>
        </pc:spChg>
      </pc:sldChg>
      <pc:sldChg chg="modSp">
        <pc:chgData name="Paul Bloemers" userId="fe3832ff3b233e04" providerId="LiveId" clId="{6D294D50-991F-4351-A573-A2AAB7FAAE65}" dt="2022-01-13T08:07:20.170" v="0"/>
        <pc:sldMkLst>
          <pc:docMk/>
          <pc:sldMk cId="3203746466" sldId="272"/>
        </pc:sldMkLst>
        <pc:spChg chg="mod">
          <ac:chgData name="Paul Bloemers" userId="fe3832ff3b233e04" providerId="LiveId" clId="{6D294D50-991F-4351-A573-A2AAB7FAAE65}" dt="2022-01-13T08:07:20.170" v="0"/>
          <ac:spMkLst>
            <pc:docMk/>
            <pc:sldMk cId="3203746466" sldId="272"/>
            <ac:spMk id="2" creationId="{12ED2B4C-7538-4758-9354-AE2A059541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3139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9865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178142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699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9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916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87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203117"/>
      </p:ext>
    </p:extLst>
  </p:cSld>
  <p:clrMapOvr>
    <a:masterClrMapping/>
  </p:clrMapOvr>
  <p:transition spd="slow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86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809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7146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6893"/>
            <a:ext cx="9174163" cy="8115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4698131"/>
          </a:xfrm>
        </p:spPr>
        <p:txBody>
          <a:bodyPr anchor="t"/>
          <a:lstStyle>
            <a:lvl1pPr marL="265113" indent="-265113">
              <a:defRPr/>
            </a:lvl1pPr>
            <a:lvl2pPr marL="538163" indent="-280988">
              <a:defRPr/>
            </a:lvl2pPr>
            <a:lvl3pPr marL="717550" indent="-203200"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32099"/>
      </p:ext>
    </p:extLst>
  </p:cSld>
  <p:clrMapOvr>
    <a:masterClrMapping/>
  </p:clrMapOvr>
  <p:transition spd="slow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56998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288327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288327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012227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012227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747910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747910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39087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095187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824146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66F9AE4F-AECD-4803-8870-E5800A115E37}"/>
              </a:ext>
            </a:extLst>
          </p:cNvPr>
          <p:cNvSpPr/>
          <p:nvPr userDrawn="1"/>
        </p:nvSpPr>
        <p:spPr>
          <a:xfrm>
            <a:off x="2162175" y="5483593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24" name="Pijl: punthaak 23">
            <a:extLst>
              <a:ext uri="{FF2B5EF4-FFF2-40B4-BE49-F238E27FC236}">
                <a16:creationId xmlns:a16="http://schemas.microsoft.com/office/drawing/2014/main" id="{BB0C9902-F906-4E6A-AF47-1AE2F3F8C7E0}"/>
              </a:ext>
            </a:extLst>
          </p:cNvPr>
          <p:cNvSpPr/>
          <p:nvPr userDrawn="1"/>
        </p:nvSpPr>
        <p:spPr>
          <a:xfrm>
            <a:off x="3038475" y="5483593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B50D0CE0-9136-43A1-916C-BA7BC9D0979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333003" y="5586145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534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1619254"/>
            <a:ext cx="4934479" cy="4705349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Klikken om de tekststijl van het model te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6485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79644364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 havo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449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0477364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787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2635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0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157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74278-D24F-4C7B-BD20-02662B86E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0070D1-730D-4FEC-91C4-C669CD341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bestedingen bepalen de omvang van de productie</a:t>
            </a:r>
          </a:p>
        </p:txBody>
      </p:sp>
    </p:spTree>
    <p:extLst>
      <p:ext uri="{BB962C8B-B14F-4D97-AF65-F5344CB8AC3E}">
        <p14:creationId xmlns:p14="http://schemas.microsoft.com/office/powerpoint/2010/main" val="610535612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592752-6FCE-4A15-8B99-EA7688DB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Genoeg capaciteit?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0D6F55F-7B00-4B53-8121-5B7EA0FA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Omvang van de </a:t>
            </a:r>
            <a:br>
              <a:rPr lang="nl-NL" sz="2200" dirty="0"/>
            </a:br>
            <a:r>
              <a:rPr lang="nl-NL" sz="2200" dirty="0"/>
              <a:t>bestedingen t.o.v. de productiecapaciteit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nl-NL" sz="2200" b="0" i="0" dirty="0">
                <a:solidFill>
                  <a:srgbClr val="ED4D0F"/>
                </a:solidFill>
                <a:effectLst/>
                <a:latin typeface="Arial" panose="020B0604020202020204" pitchFamily="34" charset="0"/>
              </a:rPr>
              <a:t>Hoogconjunctuur</a:t>
            </a:r>
          </a:p>
          <a:p>
            <a:pPr marL="180975" indent="0" algn="l"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Overbesteding (output gap positief)</a:t>
            </a:r>
          </a:p>
          <a:p>
            <a:pPr marL="180975" indent="0" algn="l">
              <a:spcBef>
                <a:spcPts val="600"/>
              </a:spcBef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Krappe arbeidsmarkt:</a:t>
            </a:r>
            <a:br>
              <a:rPr lang="nl-NL" sz="2200" b="0" i="0" dirty="0">
                <a:effectLst/>
                <a:latin typeface="Arial" panose="020B0604020202020204" pitchFamily="34" charset="0"/>
              </a:rPr>
            </a:br>
            <a:r>
              <a:rPr lang="nl-NL" sz="2200" b="0" i="0" dirty="0">
                <a:effectLst/>
                <a:latin typeface="Arial" panose="020B0604020202020204" pitchFamily="34" charset="0"/>
              </a:rPr>
              <a:t>werkloosheid &lt; structurele werkloosheid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nl-NL" sz="2200" b="0" i="0" dirty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Laagconjunctuur</a:t>
            </a:r>
          </a:p>
          <a:p>
            <a:pPr marL="180975" indent="0" algn="l"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Onderbesteding (output gap negatief)</a:t>
            </a:r>
          </a:p>
          <a:p>
            <a:pPr marL="180975" indent="0" algn="l">
              <a:spcBef>
                <a:spcPts val="600"/>
              </a:spcBef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Ruime arbeidsmarkt:</a:t>
            </a:r>
            <a:br>
              <a:rPr lang="nl-NL" sz="2200" b="0" i="0" dirty="0">
                <a:effectLst/>
                <a:latin typeface="Arial" panose="020B0604020202020204" pitchFamily="34" charset="0"/>
              </a:rPr>
            </a:br>
            <a:r>
              <a:rPr lang="nl-NL" sz="2200" b="0" i="0" dirty="0">
                <a:effectLst/>
                <a:latin typeface="Arial" panose="020B0604020202020204" pitchFamily="34" charset="0"/>
              </a:rPr>
              <a:t>werkloosheid &gt; structurele werkloosheid</a:t>
            </a:r>
          </a:p>
          <a:p>
            <a:pPr marL="0" indent="0">
              <a:buNone/>
            </a:pPr>
            <a:endParaRPr lang="nl-NL" sz="22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200B7F0-9DFD-4D6F-BEDB-EE82BD3702C6}"/>
              </a:ext>
            </a:extLst>
          </p:cNvPr>
          <p:cNvGrpSpPr/>
          <p:nvPr/>
        </p:nvGrpSpPr>
        <p:grpSpPr>
          <a:xfrm>
            <a:off x="6696074" y="1817999"/>
            <a:ext cx="5330825" cy="3044825"/>
            <a:chOff x="2960914" y="3734028"/>
            <a:chExt cx="6035040" cy="3044825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576752F5-B779-452B-A37C-B3C47A660BC3}"/>
                </a:ext>
              </a:extLst>
            </p:cNvPr>
            <p:cNvSpPr/>
            <p:nvPr/>
          </p:nvSpPr>
          <p:spPr>
            <a:xfrm>
              <a:off x="2960914" y="3734028"/>
              <a:ext cx="6035040" cy="3044825"/>
            </a:xfrm>
            <a:prstGeom prst="roundRect">
              <a:avLst>
                <a:gd name="adj" fmla="val 11233"/>
              </a:avLst>
            </a:prstGeom>
            <a:ln w="28575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http://www.economielokaal.nl/wp-content/uploads/2009/10/conunctuurgolf2.png">
              <a:extLst>
                <a:ext uri="{FF2B5EF4-FFF2-40B4-BE49-F238E27FC236}">
                  <a16:creationId xmlns:a16="http://schemas.microsoft.com/office/drawing/2014/main" id="{BAA8830C-415B-4545-B85E-5ECF3E6F9F3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46" y="3734028"/>
              <a:ext cx="5760720" cy="30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750F29F0-8656-48B9-AEAD-5E8A92DD515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D85C9F-79D2-4795-958A-60144A2A6565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930559F-B28E-40A2-9EDF-BBCEF429EFEE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C91F224-35A2-4460-8F9D-4063499285D3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34946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502D8-7411-4CCE-8A6A-E4D21412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werkloosheid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656E00-FA40-4646-B8DB-4FFEFC85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00" y="1171314"/>
            <a:ext cx="5016500" cy="5581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/>
              <a:t>als er minder mensen nodig zijn dan er maximaal kunnen worden ingezet </a:t>
            </a:r>
            <a:br>
              <a:rPr lang="nl-NL" sz="1800" dirty="0"/>
            </a:br>
            <a:r>
              <a:rPr lang="nl-NL" sz="1800" dirty="0"/>
              <a:t>(output gap &gt; 0)</a:t>
            </a:r>
          </a:p>
          <a:p>
            <a:pPr marL="0" indent="0">
              <a:buNone/>
            </a:pPr>
            <a:endParaRPr lang="nl-NL" sz="1800" dirty="0"/>
          </a:p>
          <a:p>
            <a:pPr marL="714375" indent="1171575">
              <a:buNone/>
            </a:pPr>
            <a:endParaRPr lang="nl-NL" sz="1800" dirty="0"/>
          </a:p>
          <a:p>
            <a:pPr marL="714375" indent="1171575">
              <a:buNone/>
            </a:pPr>
            <a:endParaRPr lang="nl-NL" sz="1800" dirty="0"/>
          </a:p>
          <a:p>
            <a:pPr marL="714375" indent="0">
              <a:buNone/>
            </a:pPr>
            <a:r>
              <a:rPr lang="nl-NL" sz="1800" dirty="0"/>
              <a:t>als er méér mensen willen werken dan er maximaal ingezet kunnen worden</a:t>
            </a:r>
          </a:p>
          <a:p>
            <a:pPr marL="714375" indent="0">
              <a:buNone/>
            </a:pPr>
            <a:endParaRPr lang="nl-NL" sz="1800" dirty="0"/>
          </a:p>
          <a:p>
            <a:pPr marL="714375" indent="0">
              <a:spcBef>
                <a:spcPts val="1800"/>
              </a:spcBef>
              <a:buNone/>
            </a:pPr>
            <a:r>
              <a:rPr lang="nl-NL" sz="1800" dirty="0"/>
              <a:t>als de opleiding van de werklozen niet aansluit bij vacatures</a:t>
            </a:r>
          </a:p>
          <a:p>
            <a:pPr marL="714375" indent="0">
              <a:spcBef>
                <a:spcPts val="1800"/>
              </a:spcBef>
              <a:buNone/>
            </a:pPr>
            <a:endParaRPr lang="nl-NL" sz="1800" dirty="0"/>
          </a:p>
          <a:p>
            <a:pPr marL="0" indent="0">
              <a:spcBef>
                <a:spcPts val="1800"/>
              </a:spcBef>
              <a:buNone/>
            </a:pPr>
            <a:r>
              <a:rPr lang="nl-NL" sz="1800" dirty="0"/>
              <a:t>tijdelijke werkloosheid door zoektijd en selectieprocedures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C1DA6BB-AA2B-4D89-B11A-1C4CACF65657}"/>
              </a:ext>
            </a:extLst>
          </p:cNvPr>
          <p:cNvSpPr/>
          <p:nvPr/>
        </p:nvSpPr>
        <p:spPr>
          <a:xfrm>
            <a:off x="7242175" y="701052"/>
            <a:ext cx="2700000" cy="470263"/>
          </a:xfrm>
          <a:prstGeom prst="roundRect">
            <a:avLst/>
          </a:prstGeom>
          <a:solidFill>
            <a:srgbClr val="4472C4">
              <a:alpha val="80000"/>
            </a:srgbClr>
          </a:solidFill>
          <a:ln w="28575"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conjuncturele werkloosheid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ED3D6C7-D5C3-4875-8A3B-99137F851913}"/>
              </a:ext>
            </a:extLst>
          </p:cNvPr>
          <p:cNvSpPr/>
          <p:nvPr/>
        </p:nvSpPr>
        <p:spPr>
          <a:xfrm>
            <a:off x="7242175" y="2170162"/>
            <a:ext cx="2700000" cy="470263"/>
          </a:xfrm>
          <a:prstGeom prst="roundRect">
            <a:avLst/>
          </a:prstGeom>
          <a:solidFill>
            <a:srgbClr val="ED4D0F"/>
          </a:solidFill>
          <a:ln w="28575"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structurele werkloosheid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C60DE73-446D-4166-A4D1-81910166AD9A}"/>
              </a:ext>
            </a:extLst>
          </p:cNvPr>
          <p:cNvSpPr/>
          <p:nvPr/>
        </p:nvSpPr>
        <p:spPr>
          <a:xfrm>
            <a:off x="7743737" y="2711809"/>
            <a:ext cx="3219538" cy="470263"/>
          </a:xfrm>
          <a:prstGeom prst="roundRect">
            <a:avLst/>
          </a:prstGeom>
          <a:solidFill>
            <a:srgbClr val="F3703B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kwantitatieve structurele werkloosheid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6EF3A07B-3A69-43CB-97AB-FFF66C7A129E}"/>
              </a:ext>
            </a:extLst>
          </p:cNvPr>
          <p:cNvSpPr/>
          <p:nvPr/>
        </p:nvSpPr>
        <p:spPr>
          <a:xfrm>
            <a:off x="7743737" y="3813431"/>
            <a:ext cx="3219538" cy="470263"/>
          </a:xfrm>
          <a:prstGeom prst="roundRect">
            <a:avLst/>
          </a:prstGeom>
          <a:solidFill>
            <a:srgbClr val="F3703B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kwalitatieve structurele werkloosheid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DFBCA24D-E70F-490D-84BF-3029D4C94DFE}"/>
              </a:ext>
            </a:extLst>
          </p:cNvPr>
          <p:cNvSpPr/>
          <p:nvPr/>
        </p:nvSpPr>
        <p:spPr>
          <a:xfrm>
            <a:off x="7242175" y="4992555"/>
            <a:ext cx="2700000" cy="470263"/>
          </a:xfrm>
          <a:prstGeom prst="roundRect">
            <a:avLst/>
          </a:prstGeom>
          <a:solidFill>
            <a:srgbClr val="8CAF47"/>
          </a:solidFill>
          <a:ln w="28575">
            <a:solidFill>
              <a:srgbClr val="52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frictiewerkloosheid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7BAC7256-6AA3-4F72-8396-4FB0FB3C3266}"/>
              </a:ext>
            </a:extLst>
          </p:cNvPr>
          <p:cNvSpPr/>
          <p:nvPr/>
        </p:nvSpPr>
        <p:spPr>
          <a:xfrm>
            <a:off x="2729975" y="2741915"/>
            <a:ext cx="830972" cy="3544573"/>
          </a:xfrm>
          <a:prstGeom prst="rect">
            <a:avLst/>
          </a:prstGeom>
          <a:solidFill>
            <a:srgbClr val="1A80B6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4A46F2C3-A915-466B-8B14-EBC45F58003C}"/>
              </a:ext>
            </a:extLst>
          </p:cNvPr>
          <p:cNvSpPr txBox="1"/>
          <p:nvPr/>
        </p:nvSpPr>
        <p:spPr>
          <a:xfrm>
            <a:off x="1544411" y="2583276"/>
            <a:ext cx="1357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Y* = 690 </a:t>
            </a:r>
            <a:r>
              <a:rPr lang="nl-NL" sz="1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mld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19895EDE-E6DA-4161-87BE-E6D9E0876645}"/>
              </a:ext>
            </a:extLst>
          </p:cNvPr>
          <p:cNvSpPr/>
          <p:nvPr/>
        </p:nvSpPr>
        <p:spPr>
          <a:xfrm>
            <a:off x="2729975" y="4068740"/>
            <a:ext cx="830972" cy="2217747"/>
          </a:xfrm>
          <a:prstGeom prst="rect">
            <a:avLst/>
          </a:prstGeom>
          <a:solidFill>
            <a:srgbClr val="9CBC59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1B6D80B0-241D-4FE0-9A32-CD9BAED2482A}"/>
              </a:ext>
            </a:extLst>
          </p:cNvPr>
          <p:cNvSpPr txBox="1"/>
          <p:nvPr/>
        </p:nvSpPr>
        <p:spPr>
          <a:xfrm>
            <a:off x="1517772" y="3903597"/>
            <a:ext cx="1357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EV = 660 </a:t>
            </a:r>
            <a:r>
              <a:rPr lang="nl-NL" sz="1400" dirty="0" err="1">
                <a:solidFill>
                  <a:schemeClr val="bg1"/>
                </a:solidFill>
              </a:rPr>
              <a:t>mld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7FCE3E2-3548-49AD-B020-1A015369A964}"/>
              </a:ext>
            </a:extLst>
          </p:cNvPr>
          <p:cNvSpPr txBox="1"/>
          <p:nvPr/>
        </p:nvSpPr>
        <p:spPr>
          <a:xfrm>
            <a:off x="2665200" y="311844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onder</a:t>
            </a:r>
            <a:b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besteding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B8FC0E1-14F3-4EA5-8AFF-ECBB9F01E4B6}"/>
              </a:ext>
            </a:extLst>
          </p:cNvPr>
          <p:cNvSpPr txBox="1"/>
          <p:nvPr/>
        </p:nvSpPr>
        <p:spPr>
          <a:xfrm>
            <a:off x="3593861" y="3904731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</a:t>
            </a:r>
            <a:r>
              <a:rPr lang="nl-NL" sz="1600" baseline="-25000" dirty="0">
                <a:solidFill>
                  <a:schemeClr val="bg1"/>
                </a:solidFill>
              </a:rPr>
              <a:t>v</a:t>
            </a:r>
            <a:r>
              <a:rPr lang="nl-NL" sz="1600" dirty="0">
                <a:solidFill>
                  <a:schemeClr val="bg1"/>
                </a:solidFill>
              </a:rPr>
              <a:t> = 6,6 mln.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DF9B907-039B-4568-9B25-B857E4EDEC3D}"/>
              </a:ext>
            </a:extLst>
          </p:cNvPr>
          <p:cNvSpPr txBox="1"/>
          <p:nvPr/>
        </p:nvSpPr>
        <p:spPr>
          <a:xfrm>
            <a:off x="3593861" y="2585911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nl-NL" sz="1600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v*</a:t>
            </a:r>
            <a:r>
              <a:rPr lang="nl-NL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= 6,9 mln.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16C6F1A6-243A-4C02-8E8F-4DC8DC39DEB4}"/>
              </a:ext>
            </a:extLst>
          </p:cNvPr>
          <p:cNvCxnSpPr>
            <a:cxnSpLocks/>
          </p:cNvCxnSpPr>
          <p:nvPr/>
        </p:nvCxnSpPr>
        <p:spPr>
          <a:xfrm>
            <a:off x="3990073" y="2891053"/>
            <a:ext cx="0" cy="1071216"/>
          </a:xfrm>
          <a:prstGeom prst="straightConnector1">
            <a:avLst/>
          </a:prstGeom>
          <a:ln w="28575" cap="flat" cmpd="sng" algn="ctr">
            <a:solidFill>
              <a:srgbClr val="1A80B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49CABF4C-E5BD-4958-94B6-E5210B4E583C}"/>
              </a:ext>
            </a:extLst>
          </p:cNvPr>
          <p:cNvSpPr txBox="1"/>
          <p:nvPr/>
        </p:nvSpPr>
        <p:spPr>
          <a:xfrm>
            <a:off x="4091200" y="3129199"/>
            <a:ext cx="1370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</a:t>
            </a:r>
            <a:r>
              <a:rPr lang="nl-NL" sz="1600" baseline="-25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nl-NL" sz="1600" baseline="-25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= 300.000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E552B60-3B54-40DF-B883-52013B9E6F98}"/>
              </a:ext>
            </a:extLst>
          </p:cNvPr>
          <p:cNvSpPr txBox="1"/>
          <p:nvPr/>
        </p:nvSpPr>
        <p:spPr>
          <a:xfrm>
            <a:off x="3593861" y="1761807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nl-NL" sz="16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nl-NL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7 mln.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26271BCD-AF66-40FC-933E-9C005D5D7697}"/>
              </a:ext>
            </a:extLst>
          </p:cNvPr>
          <p:cNvSpPr/>
          <p:nvPr/>
        </p:nvSpPr>
        <p:spPr>
          <a:xfrm>
            <a:off x="2729975" y="1901176"/>
            <a:ext cx="830972" cy="840739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rgbClr val="F3703B"/>
            </a:bgClr>
          </a:patt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BEF8A1ED-C456-4D57-B190-CBCAAA648E70}"/>
              </a:ext>
            </a:extLst>
          </p:cNvPr>
          <p:cNvCxnSpPr>
            <a:cxnSpLocks/>
          </p:cNvCxnSpPr>
          <p:nvPr/>
        </p:nvCxnSpPr>
        <p:spPr>
          <a:xfrm flipH="1">
            <a:off x="3990073" y="2027926"/>
            <a:ext cx="1" cy="612499"/>
          </a:xfrm>
          <a:prstGeom prst="straightConnector1">
            <a:avLst/>
          </a:prstGeom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BFEB9BD1-46C9-4FF8-8D0F-201118D0E24A}"/>
              </a:ext>
            </a:extLst>
          </p:cNvPr>
          <p:cNvSpPr txBox="1"/>
          <p:nvPr/>
        </p:nvSpPr>
        <p:spPr>
          <a:xfrm>
            <a:off x="4098095" y="2083434"/>
            <a:ext cx="1370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r>
              <a:rPr lang="nl-NL" sz="16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nl-NL" sz="16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= 100.000</a:t>
            </a:r>
            <a:r>
              <a:rPr lang="nl-NL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nl-N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942616D-38C0-438C-A7A8-12B46B45EBEB}"/>
              </a:ext>
            </a:extLst>
          </p:cNvPr>
          <p:cNvSpPr txBox="1"/>
          <p:nvPr/>
        </p:nvSpPr>
        <p:spPr>
          <a:xfrm>
            <a:off x="1650311" y="6335294"/>
            <a:ext cx="2990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1" indent="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None/>
              <a:tabLst>
                <a:tab pos="2330450" algn="l"/>
                <a:tab pos="2871788" algn="l"/>
              </a:tabLst>
            </a:pPr>
            <a:r>
              <a:rPr lang="nl-NL" sz="1400" i="1" dirty="0"/>
              <a:t>arbeidsproductiviteit = 100.000</a:t>
            </a:r>
          </a:p>
        </p:txBody>
      </p:sp>
      <p:sp>
        <p:nvSpPr>
          <p:cNvPr id="61" name="Rechthoek: afgeronde hoeken 60">
            <a:extLst>
              <a:ext uri="{FF2B5EF4-FFF2-40B4-BE49-F238E27FC236}">
                <a16:creationId xmlns:a16="http://schemas.microsoft.com/office/drawing/2014/main" id="{22E12E07-5B3A-4D87-A7F4-7C31A08F8DE6}"/>
              </a:ext>
            </a:extLst>
          </p:cNvPr>
          <p:cNvSpPr/>
          <p:nvPr/>
        </p:nvSpPr>
        <p:spPr>
          <a:xfrm>
            <a:off x="7242175" y="6219281"/>
            <a:ext cx="2700000" cy="470263"/>
          </a:xfrm>
          <a:prstGeom prst="roundRect">
            <a:avLst/>
          </a:prstGeom>
          <a:solidFill>
            <a:srgbClr val="8CAF47"/>
          </a:solidFill>
          <a:ln w="28575">
            <a:solidFill>
              <a:srgbClr val="52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seizoenswerkloosheid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3CDD691-1A2A-45E6-8EFF-103F0160D00D}"/>
              </a:ext>
            </a:extLst>
          </p:cNvPr>
          <p:cNvCxnSpPr/>
          <p:nvPr/>
        </p:nvCxnSpPr>
        <p:spPr>
          <a:xfrm>
            <a:off x="1544411" y="6287125"/>
            <a:ext cx="34225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424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34" grpId="0" animBg="1"/>
      <p:bldP spid="35" grpId="0" animBg="1"/>
      <p:bldP spid="47" grpId="0" animBg="1"/>
      <p:bldP spid="48" grpId="0"/>
      <p:bldP spid="49" grpId="0" animBg="1"/>
      <p:bldP spid="50" grpId="0"/>
      <p:bldP spid="51" grpId="0"/>
      <p:bldP spid="52" grpId="0"/>
      <p:bldP spid="53" grpId="0"/>
      <p:bldP spid="55" grpId="0"/>
      <p:bldP spid="56" grpId="0"/>
      <p:bldP spid="57" grpId="0" animBg="1"/>
      <p:bldP spid="59" grpId="0"/>
      <p:bldP spid="60" grpId="0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319DC-D237-43BF-A529-6F7C3A27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Arbeidsmarkt tijdens Conjunctuurgolf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923A2-9456-40B3-AA4A-8A815274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540165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Bij slecht draaiende economie: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Bedrijven nemen minder aan / ontslaan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Bedrijven willen niet vast zitten aan personeel – roep om meer flexibiliteit (zzp / uitzend / </a:t>
            </a:r>
            <a:r>
              <a:rPr lang="nl-NL" sz="1700" dirty="0" err="1"/>
              <a:t>enz</a:t>
            </a:r>
            <a:r>
              <a:rPr lang="nl-NL" sz="17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Loonmatiging in ruil voor baanbehoud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nl-NL" sz="2000" dirty="0"/>
              <a:t>Bij aantrekken van de economie:</a:t>
            </a:r>
          </a:p>
          <a:p>
            <a:pPr marL="522287" lvl="2" indent="-342900">
              <a:buFont typeface="Wingdings" panose="05000000000000000000" pitchFamily="2" charset="2"/>
              <a:buChar char="Ø"/>
            </a:pPr>
            <a:r>
              <a:rPr lang="nl-NL" sz="1700" dirty="0"/>
              <a:t>Bedrijven hebben wel arbeid extra nodig, maar durven geen personeel (vast) aan te nemen</a:t>
            </a:r>
          </a:p>
          <a:p>
            <a:pPr marL="522287" lvl="2" indent="-342900">
              <a:buFont typeface="Wingdings" panose="05000000000000000000" pitchFamily="2" charset="2"/>
              <a:buChar char="Ø"/>
            </a:pPr>
            <a:r>
              <a:rPr lang="nl-NL" sz="1700" dirty="0"/>
              <a:t>Groei uitzenduren, </a:t>
            </a:r>
            <a:r>
              <a:rPr lang="nl-NL" sz="1700" dirty="0" err="1"/>
              <a:t>zpp-ers</a:t>
            </a:r>
            <a:r>
              <a:rPr lang="nl-NL" sz="1700" dirty="0"/>
              <a:t> vinden makkelijker werk, enz.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nl-NL" sz="2000" dirty="0"/>
              <a:t>Bij hoogconjunctuur:</a:t>
            </a:r>
          </a:p>
          <a:p>
            <a:pPr marL="493316" lvl="3" indent="-342900">
              <a:buFont typeface="Wingdings" panose="05000000000000000000" pitchFamily="2" charset="2"/>
              <a:buChar char="Ø"/>
            </a:pPr>
            <a:r>
              <a:rPr lang="nl-NL" sz="1700" dirty="0"/>
              <a:t>Moeite om geschikt personeel te vinden – bedrijven bieden weer meer vaste contracten aan</a:t>
            </a:r>
          </a:p>
          <a:p>
            <a:pPr marL="257175" lvl="1" indent="0">
              <a:buNone/>
            </a:pPr>
            <a:endParaRPr lang="nl-NL" sz="1600" dirty="0"/>
          </a:p>
          <a:p>
            <a:pPr lvl="1"/>
            <a:endParaRPr lang="nl-NL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04D79A-4086-4DA3-A966-925FB6C3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4" b="6707"/>
          <a:stretch/>
        </p:blipFill>
        <p:spPr>
          <a:xfrm>
            <a:off x="6895765" y="1817999"/>
            <a:ext cx="5296235" cy="22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89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09899"/>
            <a:ext cx="11531600" cy="1325563"/>
          </a:xfrm>
        </p:spPr>
        <p:txBody>
          <a:bodyPr/>
          <a:lstStyle/>
          <a:p>
            <a:r>
              <a:rPr lang="nl-NL" dirty="0"/>
              <a:t>Autostabilisatie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682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laagconjunctuur: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productie daalt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mensen verliezen hun baan 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zonder (inkomensafhankelijke) uitkering verliezen ze hun inkomen en bestedingsmogelijkheden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dankzij uitkeringen kunnen ze hun bestedingen redelijk op peil houden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conjunctuurdaling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hoogconjunctuur gaan mensen er minder op vooruit als ze een baan krijgen.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/>
              <a:t>Progressieve belastingheffing</a:t>
            </a:r>
          </a:p>
          <a:p>
            <a:r>
              <a:rPr lang="nl-NL" sz="1800" dirty="0"/>
              <a:t>Cao’s, minimumloon en loonstarheid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811C65B-DA77-4290-B113-D5F006654296}"/>
              </a:ext>
            </a:extLst>
          </p:cNvPr>
          <p:cNvSpPr txBox="1">
            <a:spLocks/>
          </p:cNvSpPr>
          <p:nvPr/>
        </p:nvSpPr>
        <p:spPr>
          <a:xfrm>
            <a:off x="4864608" y="509899"/>
            <a:ext cx="717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kern="0" spc="0" dirty="0"/>
              <a:t>: inkomensafhankelijke uitkeringen</a:t>
            </a:r>
            <a:br>
              <a:rPr lang="nl-NL" sz="3200" kern="0" spc="0" dirty="0"/>
            </a:br>
            <a:endParaRPr lang="nl-NL" sz="1100" kern="0" spc="0" dirty="0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F7724C09-728D-4AC3-948E-2E68C58C8BAA}"/>
              </a:ext>
            </a:extLst>
          </p:cNvPr>
          <p:cNvSpPr/>
          <p:nvPr/>
        </p:nvSpPr>
        <p:spPr>
          <a:xfrm>
            <a:off x="9077325" y="3319464"/>
            <a:ext cx="1314450" cy="506152"/>
          </a:xfrm>
          <a:custGeom>
            <a:avLst/>
            <a:gdLst>
              <a:gd name="connsiteX0" fmla="*/ 0 w 1314450"/>
              <a:gd name="connsiteY0" fmla="*/ 0 h 447677"/>
              <a:gd name="connsiteX1" fmla="*/ 557213 w 1314450"/>
              <a:gd name="connsiteY1" fmla="*/ 447675 h 447677"/>
              <a:gd name="connsiteX2" fmla="*/ 1314450 w 1314450"/>
              <a:gd name="connsiteY2" fmla="*/ 4762 h 447677"/>
              <a:gd name="connsiteX0" fmla="*/ 0 w 1314450"/>
              <a:gd name="connsiteY0" fmla="*/ 0 h 504826"/>
              <a:gd name="connsiteX1" fmla="*/ 642938 w 1314450"/>
              <a:gd name="connsiteY1" fmla="*/ 504825 h 504826"/>
              <a:gd name="connsiteX2" fmla="*/ 1314450 w 1314450"/>
              <a:gd name="connsiteY2" fmla="*/ 4762 h 504826"/>
              <a:gd name="connsiteX0" fmla="*/ 0 w 1314450"/>
              <a:gd name="connsiteY0" fmla="*/ 0 h 508089"/>
              <a:gd name="connsiteX1" fmla="*/ 642938 w 1314450"/>
              <a:gd name="connsiteY1" fmla="*/ 504825 h 508089"/>
              <a:gd name="connsiteX2" fmla="*/ 1314450 w 1314450"/>
              <a:gd name="connsiteY2" fmla="*/ 4762 h 508089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152"/>
              <a:gd name="connsiteX1" fmla="*/ 642938 w 1314450"/>
              <a:gd name="connsiteY1" fmla="*/ 504825 h 506152"/>
              <a:gd name="connsiteX2" fmla="*/ 1176338 w 1314450"/>
              <a:gd name="connsiteY2" fmla="*/ 138111 h 506152"/>
              <a:gd name="connsiteX3" fmla="*/ 1314450 w 1314450"/>
              <a:gd name="connsiteY3" fmla="*/ 4762 h 5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506152">
                <a:moveTo>
                  <a:pt x="0" y="0"/>
                </a:moveTo>
                <a:cubicBezTo>
                  <a:pt x="169069" y="223440"/>
                  <a:pt x="423863" y="504031"/>
                  <a:pt x="642938" y="504825"/>
                </a:cubicBezTo>
                <a:cubicBezTo>
                  <a:pt x="838201" y="527844"/>
                  <a:pt x="1073944" y="245268"/>
                  <a:pt x="1176338" y="138111"/>
                </a:cubicBezTo>
                <a:cubicBezTo>
                  <a:pt x="1273970" y="35717"/>
                  <a:pt x="1290638" y="26987"/>
                  <a:pt x="1314450" y="4762"/>
                </a:cubicBezTo>
              </a:path>
            </a:pathLst>
          </a:custGeom>
          <a:noFill/>
          <a:ln w="285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0A1FE9D-4E2F-4A02-84E8-7FD83999B01C}"/>
              </a:ext>
            </a:extLst>
          </p:cNvPr>
          <p:cNvCxnSpPr>
            <a:cxnSpLocks/>
          </p:cNvCxnSpPr>
          <p:nvPr/>
        </p:nvCxnSpPr>
        <p:spPr>
          <a:xfrm>
            <a:off x="9143691" y="3595939"/>
            <a:ext cx="397490" cy="806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E856E5E-B7E0-4315-9AF5-5DCBCD74BB23}"/>
              </a:ext>
            </a:extLst>
          </p:cNvPr>
          <p:cNvGrpSpPr/>
          <p:nvPr/>
        </p:nvGrpSpPr>
        <p:grpSpPr>
          <a:xfrm>
            <a:off x="9147247" y="3595939"/>
            <a:ext cx="403078" cy="501974"/>
            <a:chOff x="5870722" y="4984426"/>
            <a:chExt cx="403078" cy="501974"/>
          </a:xfrm>
        </p:grpSpPr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A30F0291-B396-4D6F-9264-DA55C749A62B}"/>
                </a:ext>
              </a:extLst>
            </p:cNvPr>
            <p:cNvCxnSpPr/>
            <p:nvPr/>
          </p:nvCxnSpPr>
          <p:spPr>
            <a:xfrm flipV="1">
              <a:off x="6109208" y="5175504"/>
              <a:ext cx="164592" cy="310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B05D144-D1B0-46BB-A06C-0B2C6CB5D0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0722" y="4984426"/>
              <a:ext cx="251186" cy="501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24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480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Autostabilisatie</a:t>
            </a:r>
            <a:r>
              <a:rPr lang="nl-NL" sz="3200" kern="0" spc="0" dirty="0"/>
              <a:t>: progressieve belastingheffing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871916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nl-NL" sz="2000" dirty="0"/>
              <a:t>Progressieve belasting = bij stijging inkomen stijgt de gemiddelde belastingdruk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dirty="0"/>
              <a:t>Bij hoogconjunctuur: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stijgt de productie en het primaire inkomen van mensen (en hun bestedingsmogelijkheden)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door inkomensstijging gaan mensen relatief meer belasting betalen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ze gaan er netto minder op vooruit dan bruto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waardoor ze minder extra kunnen besteden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conjunctuurstijging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laagconjunctuur daalt het netto inkomen minder hard dan het bruto inkomen.</a:t>
            </a:r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>
                <a:solidFill>
                  <a:srgbClr val="DD480D"/>
                </a:solidFill>
              </a:rPr>
              <a:t>Progressieve belastingheffing</a:t>
            </a:r>
          </a:p>
          <a:p>
            <a:r>
              <a:rPr lang="nl-NL" sz="1800" dirty="0"/>
              <a:t>Cao’s, minimumloon en loonstarheid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288868C-F3FF-4080-BC86-78DBD1219E30}"/>
              </a:ext>
            </a:extLst>
          </p:cNvPr>
          <p:cNvCxnSpPr>
            <a:cxnSpLocks/>
          </p:cNvCxnSpPr>
          <p:nvPr/>
        </p:nvCxnSpPr>
        <p:spPr>
          <a:xfrm flipV="1">
            <a:off x="7526289" y="2377991"/>
            <a:ext cx="483393" cy="766762"/>
          </a:xfrm>
          <a:prstGeom prst="straightConnector1">
            <a:avLst/>
          </a:prstGeom>
          <a:ln w="38100">
            <a:solidFill>
              <a:srgbClr val="DD48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86A96E9-9E83-4AB7-B38B-430185525820}"/>
              </a:ext>
            </a:extLst>
          </p:cNvPr>
          <p:cNvGrpSpPr/>
          <p:nvPr/>
        </p:nvGrpSpPr>
        <p:grpSpPr>
          <a:xfrm flipV="1">
            <a:off x="7646121" y="2495453"/>
            <a:ext cx="434924" cy="461209"/>
            <a:chOff x="5848400" y="4990616"/>
            <a:chExt cx="434924" cy="461209"/>
          </a:xfrm>
        </p:grpSpPr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45D51CD8-16DE-4EF9-9817-E3E013F57843}"/>
                </a:ext>
              </a:extLst>
            </p:cNvPr>
            <p:cNvCxnSpPr/>
            <p:nvPr/>
          </p:nvCxnSpPr>
          <p:spPr>
            <a:xfrm flipV="1">
              <a:off x="6118732" y="5133786"/>
              <a:ext cx="164592" cy="310896"/>
            </a:xfrm>
            <a:prstGeom prst="straightConnector1">
              <a:avLst/>
            </a:prstGeom>
            <a:ln w="38100">
              <a:solidFill>
                <a:srgbClr val="DD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5CD5D147-2463-455F-9FFF-F27C1E68D0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8400" y="4990616"/>
              <a:ext cx="285681" cy="461209"/>
            </a:xfrm>
            <a:prstGeom prst="line">
              <a:avLst/>
            </a:prstGeom>
            <a:ln w="38100">
              <a:solidFill>
                <a:srgbClr val="DD48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3FE73B29-5BA1-48E6-A0D5-FDB8A03313BC}"/>
              </a:ext>
            </a:extLst>
          </p:cNvPr>
          <p:cNvSpPr/>
          <p:nvPr/>
        </p:nvSpPr>
        <p:spPr>
          <a:xfrm>
            <a:off x="7499350" y="2753465"/>
            <a:ext cx="1581150" cy="567586"/>
          </a:xfrm>
          <a:custGeom>
            <a:avLst/>
            <a:gdLst>
              <a:gd name="connsiteX0" fmla="*/ 0 w 1581150"/>
              <a:gd name="connsiteY0" fmla="*/ 488953 h 495303"/>
              <a:gd name="connsiteX1" fmla="*/ 825500 w 1581150"/>
              <a:gd name="connsiteY1" fmla="*/ 3 h 495303"/>
              <a:gd name="connsiteX2" fmla="*/ 1581150 w 1581150"/>
              <a:gd name="connsiteY2" fmla="*/ 495303 h 4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495303">
                <a:moveTo>
                  <a:pt x="0" y="488953"/>
                </a:moveTo>
                <a:cubicBezTo>
                  <a:pt x="280987" y="243949"/>
                  <a:pt x="561975" y="-1055"/>
                  <a:pt x="825500" y="3"/>
                </a:cubicBezTo>
                <a:cubicBezTo>
                  <a:pt x="1089025" y="1061"/>
                  <a:pt x="1335087" y="248182"/>
                  <a:pt x="1581150" y="495303"/>
                </a:cubicBezTo>
              </a:path>
            </a:pathLst>
          </a:custGeom>
          <a:noFill/>
          <a:ln w="28575">
            <a:solidFill>
              <a:srgbClr val="DD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3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Autostabilisatie</a:t>
            </a:r>
            <a:r>
              <a:rPr lang="nl-NL" sz="3200" kern="0" spc="0" dirty="0"/>
              <a:t>: loonstarheid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Bij laagconjunctuur daalt de productie: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mensen verliezen hun baan en de arbeidsmarkt wordt ruimer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wanneer lonen reageren op vraag en aanbod, zouden ze sterk moeten dalen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dankzij (neerwaartse) loonstarheid blijven de lonen en de bestedingen redelijk op peil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conjunctuurdaling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400" dirty="0"/>
          </a:p>
          <a:p>
            <a:pPr marL="0" indent="0">
              <a:buNone/>
            </a:pPr>
            <a:r>
              <a:rPr lang="nl-NL" sz="2000" dirty="0"/>
              <a:t>Bij hoogconjunctuur gaan de lonen en de bestedingen minder snel omhoog.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/>
              <a:t>Progressieve belastingheffing</a:t>
            </a:r>
          </a:p>
          <a:p>
            <a:r>
              <a:rPr lang="nl-NL" sz="1800" dirty="0">
                <a:solidFill>
                  <a:srgbClr val="DD480D"/>
                </a:solidFill>
              </a:rPr>
              <a:t>Cao’s, minimumloon en loonstarheid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5E8A14F-D056-45D2-92AE-7C5DB6FE368F}"/>
              </a:ext>
            </a:extLst>
          </p:cNvPr>
          <p:cNvSpPr/>
          <p:nvPr/>
        </p:nvSpPr>
        <p:spPr>
          <a:xfrm>
            <a:off x="9077325" y="3319464"/>
            <a:ext cx="1314450" cy="506152"/>
          </a:xfrm>
          <a:custGeom>
            <a:avLst/>
            <a:gdLst>
              <a:gd name="connsiteX0" fmla="*/ 0 w 1314450"/>
              <a:gd name="connsiteY0" fmla="*/ 0 h 447677"/>
              <a:gd name="connsiteX1" fmla="*/ 557213 w 1314450"/>
              <a:gd name="connsiteY1" fmla="*/ 447675 h 447677"/>
              <a:gd name="connsiteX2" fmla="*/ 1314450 w 1314450"/>
              <a:gd name="connsiteY2" fmla="*/ 4762 h 447677"/>
              <a:gd name="connsiteX0" fmla="*/ 0 w 1314450"/>
              <a:gd name="connsiteY0" fmla="*/ 0 h 504826"/>
              <a:gd name="connsiteX1" fmla="*/ 642938 w 1314450"/>
              <a:gd name="connsiteY1" fmla="*/ 504825 h 504826"/>
              <a:gd name="connsiteX2" fmla="*/ 1314450 w 1314450"/>
              <a:gd name="connsiteY2" fmla="*/ 4762 h 504826"/>
              <a:gd name="connsiteX0" fmla="*/ 0 w 1314450"/>
              <a:gd name="connsiteY0" fmla="*/ 0 h 508089"/>
              <a:gd name="connsiteX1" fmla="*/ 642938 w 1314450"/>
              <a:gd name="connsiteY1" fmla="*/ 504825 h 508089"/>
              <a:gd name="connsiteX2" fmla="*/ 1314450 w 1314450"/>
              <a:gd name="connsiteY2" fmla="*/ 4762 h 508089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152"/>
              <a:gd name="connsiteX1" fmla="*/ 642938 w 1314450"/>
              <a:gd name="connsiteY1" fmla="*/ 504825 h 506152"/>
              <a:gd name="connsiteX2" fmla="*/ 1176338 w 1314450"/>
              <a:gd name="connsiteY2" fmla="*/ 138111 h 506152"/>
              <a:gd name="connsiteX3" fmla="*/ 1314450 w 1314450"/>
              <a:gd name="connsiteY3" fmla="*/ 4762 h 5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506152">
                <a:moveTo>
                  <a:pt x="0" y="0"/>
                </a:moveTo>
                <a:cubicBezTo>
                  <a:pt x="169069" y="223440"/>
                  <a:pt x="423863" y="504031"/>
                  <a:pt x="642938" y="504825"/>
                </a:cubicBezTo>
                <a:cubicBezTo>
                  <a:pt x="838201" y="527844"/>
                  <a:pt x="1073944" y="245268"/>
                  <a:pt x="1176338" y="138111"/>
                </a:cubicBezTo>
                <a:cubicBezTo>
                  <a:pt x="1273970" y="35717"/>
                  <a:pt x="1290638" y="26987"/>
                  <a:pt x="1314450" y="4762"/>
                </a:cubicBezTo>
              </a:path>
            </a:pathLst>
          </a:custGeom>
          <a:noFill/>
          <a:ln w="285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3CBEF7F-0F35-4E0E-9E31-5EB489F42979}"/>
              </a:ext>
            </a:extLst>
          </p:cNvPr>
          <p:cNvCxnSpPr>
            <a:cxnSpLocks/>
          </p:cNvCxnSpPr>
          <p:nvPr/>
        </p:nvCxnSpPr>
        <p:spPr>
          <a:xfrm>
            <a:off x="9143691" y="3595939"/>
            <a:ext cx="397490" cy="806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4E64653-B33F-4C06-A549-3A744120CD8D}"/>
              </a:ext>
            </a:extLst>
          </p:cNvPr>
          <p:cNvGrpSpPr/>
          <p:nvPr/>
        </p:nvGrpSpPr>
        <p:grpSpPr>
          <a:xfrm>
            <a:off x="9147247" y="3595939"/>
            <a:ext cx="403078" cy="501974"/>
            <a:chOff x="5870722" y="4984426"/>
            <a:chExt cx="403078" cy="501974"/>
          </a:xfrm>
        </p:grpSpPr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2DD791BB-51E1-4001-B184-0DC22A183B57}"/>
                </a:ext>
              </a:extLst>
            </p:cNvPr>
            <p:cNvCxnSpPr/>
            <p:nvPr/>
          </p:nvCxnSpPr>
          <p:spPr>
            <a:xfrm flipV="1">
              <a:off x="6109208" y="5175504"/>
              <a:ext cx="164592" cy="310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311DB375-8BF1-4778-A0FB-ADACDEE181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0722" y="4984426"/>
              <a:ext cx="251186" cy="501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3D826660-0891-443B-A2FA-2A49D77F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2" y="2703978"/>
            <a:ext cx="6477000" cy="3219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ED2B4C-7538-4758-9354-AE2A0595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E4E1FD-4DC8-4A0A-A406-C1DDF609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4155440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Stand economie / conjunctuur met behulp van indicatoren.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Voorlopend</a:t>
            </a:r>
          </a:p>
          <a:p>
            <a:pPr marL="457200" lvl="1" indent="0">
              <a:buNone/>
            </a:pPr>
            <a:r>
              <a:rPr lang="nl-NL" sz="1600" dirty="0"/>
              <a:t>Consumentenvertrouwen</a:t>
            </a:r>
          </a:p>
          <a:p>
            <a:pPr marL="457200" lvl="1" indent="0">
              <a:buNone/>
            </a:pPr>
            <a:r>
              <a:rPr lang="nl-NL" sz="1600" dirty="0"/>
              <a:t>Producentenvertrouwen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Gelijklopend</a:t>
            </a:r>
          </a:p>
          <a:p>
            <a:pPr marL="457200" lvl="1" indent="0">
              <a:buNone/>
            </a:pPr>
            <a:r>
              <a:rPr lang="nl-NL" sz="1600" dirty="0"/>
              <a:t>BBP</a:t>
            </a:r>
          </a:p>
          <a:p>
            <a:pPr marL="457200" lvl="1" indent="0">
              <a:buNone/>
            </a:pPr>
            <a:r>
              <a:rPr lang="nl-NL" sz="1600" dirty="0"/>
              <a:t>Investeringen</a:t>
            </a:r>
          </a:p>
          <a:p>
            <a:pPr marL="457200" lvl="1" indent="0">
              <a:buNone/>
            </a:pPr>
            <a:r>
              <a:rPr lang="nl-NL" sz="1600" dirty="0"/>
              <a:t>Consumptie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Achterlopend</a:t>
            </a:r>
          </a:p>
          <a:p>
            <a:pPr marL="457200" lvl="1" indent="0">
              <a:buNone/>
            </a:pPr>
            <a:r>
              <a:rPr lang="nl-NL" sz="1600" dirty="0"/>
              <a:t>Werkloosheid</a:t>
            </a:r>
          </a:p>
          <a:p>
            <a:pPr marL="457200" lvl="1" indent="0">
              <a:buNone/>
            </a:pPr>
            <a:r>
              <a:rPr lang="nl-NL" sz="1600" dirty="0"/>
              <a:t>Werkgelegenheid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Grillig verloop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EA967A6A-0DC2-4271-B8FA-4FBBC74E4D62}"/>
              </a:ext>
            </a:extLst>
          </p:cNvPr>
          <p:cNvGrpSpPr/>
          <p:nvPr/>
        </p:nvGrpSpPr>
        <p:grpSpPr>
          <a:xfrm>
            <a:off x="5516880" y="1779899"/>
            <a:ext cx="5128266" cy="4760292"/>
            <a:chOff x="5516880" y="1779899"/>
            <a:chExt cx="5128266" cy="4760292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9089D41-D3E8-4D99-96C0-D5F5D92B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7363" y="1993258"/>
              <a:ext cx="4840627" cy="4316101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F54BB195-A391-4344-B0DB-B2CECF9249CF}"/>
                </a:ext>
              </a:extLst>
            </p:cNvPr>
            <p:cNvSpPr txBox="1"/>
            <p:nvPr/>
          </p:nvSpPr>
          <p:spPr>
            <a:xfrm>
              <a:off x="9797029" y="4020750"/>
              <a:ext cx="8481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toename</a:t>
              </a:r>
              <a:endParaRPr lang="nl-NL" b="1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E350DE1-28A6-4C92-8352-89D4339217BC}"/>
                </a:ext>
              </a:extLst>
            </p:cNvPr>
            <p:cNvSpPr txBox="1"/>
            <p:nvPr/>
          </p:nvSpPr>
          <p:spPr>
            <a:xfrm>
              <a:off x="5516880" y="4020750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afname</a:t>
              </a:r>
              <a:endParaRPr lang="nl-NL" b="1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CBC4B73A-A629-4671-BAC3-A0B75DF6A1A1}"/>
                </a:ext>
              </a:extLst>
            </p:cNvPr>
            <p:cNvSpPr txBox="1"/>
            <p:nvPr/>
          </p:nvSpPr>
          <p:spPr>
            <a:xfrm>
              <a:off x="7760991" y="1779899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boven</a:t>
              </a:r>
              <a:br>
                <a:rPr lang="nl-NL" sz="1200" b="1" dirty="0"/>
              </a:br>
              <a:r>
                <a:rPr lang="nl-NL" sz="1200" b="1" dirty="0"/>
                <a:t>trend</a:t>
              </a:r>
              <a:endParaRPr lang="nl-NL" b="1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3CE6EBB-890E-47E4-9B72-46EE91114F38}"/>
                </a:ext>
              </a:extLst>
            </p:cNvPr>
            <p:cNvSpPr txBox="1"/>
            <p:nvPr/>
          </p:nvSpPr>
          <p:spPr>
            <a:xfrm>
              <a:off x="7781830" y="607852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onder</a:t>
              </a:r>
              <a:br>
                <a:rPr lang="nl-NL" sz="1200" b="1" dirty="0"/>
              </a:br>
              <a:r>
                <a:rPr lang="nl-NL" sz="1200" b="1" dirty="0"/>
                <a:t>trend</a:t>
              </a:r>
              <a:endParaRPr lang="nl-NL" b="1" dirty="0"/>
            </a:p>
          </p:txBody>
        </p:sp>
      </p:grpSp>
      <p:sp>
        <p:nvSpPr>
          <p:cNvPr id="28" name="Ovaal 27">
            <a:extLst>
              <a:ext uri="{FF2B5EF4-FFF2-40B4-BE49-F238E27FC236}">
                <a16:creationId xmlns:a16="http://schemas.microsoft.com/office/drawing/2014/main" id="{44BBA0F8-8CBE-470E-AB82-66FEB4B57DBE}"/>
              </a:ext>
            </a:extLst>
          </p:cNvPr>
          <p:cNvSpPr/>
          <p:nvPr/>
        </p:nvSpPr>
        <p:spPr>
          <a:xfrm>
            <a:off x="6690360" y="5128260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AE502EE5-92BA-4E92-8F79-954B992FC5CC}"/>
              </a:ext>
            </a:extLst>
          </p:cNvPr>
          <p:cNvSpPr/>
          <p:nvPr/>
        </p:nvSpPr>
        <p:spPr>
          <a:xfrm>
            <a:off x="632460" y="4066302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2C56F63B-E0B2-44FD-BE76-EC31D39328F7}"/>
              </a:ext>
            </a:extLst>
          </p:cNvPr>
          <p:cNvSpPr/>
          <p:nvPr/>
        </p:nvSpPr>
        <p:spPr>
          <a:xfrm>
            <a:off x="646261" y="2997354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095F4E4D-364E-440E-BA2E-48F5B5574FA5}"/>
              </a:ext>
            </a:extLst>
          </p:cNvPr>
          <p:cNvSpPr/>
          <p:nvPr/>
        </p:nvSpPr>
        <p:spPr>
          <a:xfrm>
            <a:off x="646261" y="5389081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FBDEF23-C164-416C-80D0-57A55CAFAEBB}"/>
              </a:ext>
            </a:extLst>
          </p:cNvPr>
          <p:cNvSpPr/>
          <p:nvPr/>
        </p:nvSpPr>
        <p:spPr>
          <a:xfrm>
            <a:off x="7567601" y="5294761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C0788D4E-7233-44D2-AC94-49CA7069E4C4}"/>
              </a:ext>
            </a:extLst>
          </p:cNvPr>
          <p:cNvSpPr/>
          <p:nvPr/>
        </p:nvSpPr>
        <p:spPr>
          <a:xfrm>
            <a:off x="6121400" y="4331108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7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91 -0.00093 C 0.03281 0.05347 0.1668 0.06389 0.19727 0.00579 C 0.22773 -0.05232 0.24375 -0.28218 0.18177 -0.35 C 0.12161 -0.39213 0.02578 -0.37963 -0.00469 -0.32153 C -0.03516 -0.26319 -0.03451 -0.05532 -0.00091 -0.00093 Z " pathEditMode="relative" rAng="0" ptsTypes="AAAAA">
                                      <p:cBhvr>
                                        <p:cTn id="28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4.81481E-6 C 0.06706 0.00462 0.14349 -0.03542 0.17162 -0.10163 C 0.19961 -0.16783 0.20014 -0.33056 0.13816 -0.39838 C 0.08178 -0.45278 -0.0539 -0.42963 -0.09583 -0.30348 C -0.09908 -0.18588 -0.06718 -0.00463 -0.00013 4.81481E-6 Z " pathEditMode="relative" rAng="0" ptsTypes="AAAAA">
                                      <p:cBhvr>
                                        <p:cTn id="96" dur="5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2127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0.00024 C 0.01224 0.0743 0.10938 0.23356 0.15508 0.21828 C 0.20053 0.20301 0.29571 0.07152 0.27383 -0.09167 C 0.23685 -0.20487 0.12683 -0.24514 0.08112 -0.22987 C 0.03555 -0.21459 -0.01237 -0.075 5E-6 -0.00024 Z " pathEditMode="relative" rAng="0" ptsTypes="AAAAA">
                                      <p:cBhvr>
                                        <p:cTn id="98" dur="5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64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3125 0.05671 0.1569 0.06134 0.1974 0.01528 C 0.23776 -0.03079 0.24023 -0.3081 0.17018 -0.35926 C 0.10729 -0.39144 0.04492 -0.38403 0.00417 -0.33241 C -0.03659 -0.28056 -0.03307 -0.0588 -0.00091 -0.00093 Z " pathEditMode="relative" rAng="0" ptsTypes="AAAAA">
                                      <p:cBhvr>
                                        <p:cTn id="100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1" grpId="0" animBg="1"/>
      <p:bldP spid="32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E69C97-AD50-4412-9BDD-233DD36E8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0723ED-E9AF-4E20-86BC-36D384BD84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104065"/>
            <a:ext cx="10515600" cy="461665"/>
          </a:xfrm>
        </p:spPr>
        <p:txBody>
          <a:bodyPr/>
          <a:lstStyle/>
          <a:p>
            <a:r>
              <a:rPr lang="nl-NL" dirty="0"/>
              <a:t>Soorten werkloosheid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DD741-F9D7-46F2-9CEF-43CFC8E77C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841902"/>
            <a:ext cx="10515600" cy="461665"/>
          </a:xfrm>
        </p:spPr>
        <p:txBody>
          <a:bodyPr/>
          <a:lstStyle/>
          <a:p>
            <a:r>
              <a:rPr lang="nl-NL" dirty="0"/>
              <a:t>Automatische conjunctuurstabilisatoren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CA93CF38-D880-402C-9059-2093AECE7942}"/>
              </a:ext>
            </a:extLst>
          </p:cNvPr>
          <p:cNvSpPr txBox="1">
            <a:spLocks/>
          </p:cNvSpPr>
          <p:nvPr/>
        </p:nvSpPr>
        <p:spPr>
          <a:xfrm>
            <a:off x="3333003" y="5570861"/>
            <a:ext cx="10515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Conjunctuurklok</a:t>
            </a:r>
          </a:p>
        </p:txBody>
      </p:sp>
    </p:spTree>
    <p:extLst>
      <p:ext uri="{BB962C8B-B14F-4D97-AF65-F5344CB8AC3E}">
        <p14:creationId xmlns:p14="http://schemas.microsoft.com/office/powerpoint/2010/main" val="143428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DD13-C2D8-449B-AB3F-BA4E79C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Macro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939A35-A873-4CC7-9DD1-C6E796572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l-NL" b="1" dirty="0"/>
              <a:t>WELVAART EN GROEI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3D478D-1770-4828-965A-B96EE09AE2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Structuurkant van de economie</a:t>
            </a:r>
            <a:br>
              <a:rPr lang="nl-NL" sz="2000" dirty="0"/>
            </a:br>
            <a:r>
              <a:rPr lang="nl-NL" sz="2000" dirty="0"/>
              <a:t>(productiekant)</a:t>
            </a:r>
          </a:p>
          <a:p>
            <a:pPr lvl="1"/>
            <a:r>
              <a:rPr lang="nl-NL" sz="1800" dirty="0"/>
              <a:t>Productiecapaciteit</a:t>
            </a:r>
          </a:p>
          <a:p>
            <a:pPr lvl="2"/>
            <a:r>
              <a:rPr lang="nl-NL" sz="1600" dirty="0"/>
              <a:t>Kwaliteit en kwantiteit productiefactoren</a:t>
            </a:r>
          </a:p>
          <a:p>
            <a:pPr lvl="1"/>
            <a:r>
              <a:rPr lang="nl-NL" sz="1800" dirty="0"/>
              <a:t>Concurrentiepositie</a:t>
            </a:r>
          </a:p>
          <a:p>
            <a:r>
              <a:rPr lang="nl-NL" sz="2000" dirty="0"/>
              <a:t>Lange termijn</a:t>
            </a:r>
          </a:p>
          <a:p>
            <a:pPr lvl="1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DFC453-6037-4522-AA43-7087CB6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nl-NL" b="1" dirty="0"/>
              <a:t>GOEDE TIJDEN, SLECHTE TIJDEN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E488D73-FB43-4750-8316-48FC18A9D5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Conjunctuurkant economie</a:t>
            </a:r>
            <a:br>
              <a:rPr lang="nl-NL" sz="2000" dirty="0"/>
            </a:br>
            <a:r>
              <a:rPr lang="nl-NL" sz="2000" dirty="0"/>
              <a:t>(vraagkant)</a:t>
            </a:r>
          </a:p>
          <a:p>
            <a:pPr lvl="1"/>
            <a:r>
              <a:rPr lang="nl-NL" sz="1800" dirty="0"/>
              <a:t>Bestedingen / </a:t>
            </a:r>
            <a:br>
              <a:rPr lang="nl-NL" sz="1800" dirty="0"/>
            </a:br>
            <a:r>
              <a:rPr lang="nl-NL" sz="1800" dirty="0"/>
              <a:t>vraag naar goederen en diensten</a:t>
            </a:r>
          </a:p>
          <a:p>
            <a:endParaRPr lang="nl-NL" sz="2000" dirty="0"/>
          </a:p>
          <a:p>
            <a:r>
              <a:rPr lang="nl-NL" sz="2000" dirty="0"/>
              <a:t>Korte termijn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2D665D57-86E1-4EE5-B410-890B2939068B}"/>
              </a:ext>
            </a:extLst>
          </p:cNvPr>
          <p:cNvSpPr/>
          <p:nvPr/>
        </p:nvSpPr>
        <p:spPr>
          <a:xfrm rot="5400000">
            <a:off x="5576441" y="-991195"/>
            <a:ext cx="912217" cy="11480799"/>
          </a:xfrm>
          <a:prstGeom prst="rightBrace">
            <a:avLst>
              <a:gd name="adj1" fmla="val 33404"/>
              <a:gd name="adj2" fmla="val 50000"/>
            </a:avLst>
          </a:prstGeom>
          <a:ln w="38100"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F81E31-C62A-4827-89CF-BAC1CF4CDFA7}"/>
              </a:ext>
            </a:extLst>
          </p:cNvPr>
          <p:cNvSpPr txBox="1"/>
          <p:nvPr/>
        </p:nvSpPr>
        <p:spPr>
          <a:xfrm>
            <a:off x="2564585" y="5445224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Productie, werkgelegenheid, (nationaal) inkomen</a:t>
            </a:r>
          </a:p>
        </p:txBody>
      </p:sp>
    </p:spTree>
    <p:extLst>
      <p:ext uri="{BB962C8B-B14F-4D97-AF65-F5344CB8AC3E}">
        <p14:creationId xmlns:p14="http://schemas.microsoft.com/office/powerpoint/2010/main" val="331722234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63F2C-83E2-41DF-92D4-1EFC4409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71C4C-5675-4CE3-8821-792EE789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bepaalt hoeveel er geproduceerd wordt?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7F4A3BB-4D25-4237-A360-ED443508F032}"/>
              </a:ext>
            </a:extLst>
          </p:cNvPr>
          <p:cNvSpPr/>
          <p:nvPr/>
        </p:nvSpPr>
        <p:spPr>
          <a:xfrm>
            <a:off x="862149" y="2533759"/>
            <a:ext cx="2917371" cy="470263"/>
          </a:xfrm>
          <a:prstGeom prst="roundRect">
            <a:avLst/>
          </a:prstGeom>
          <a:solidFill>
            <a:srgbClr val="52893F"/>
          </a:solidFill>
          <a:ln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Hoeveel er gekocht wordt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25D3A0D-EE98-4024-BAE5-D3312C21E36A}"/>
              </a:ext>
            </a:extLst>
          </p:cNvPr>
          <p:cNvSpPr/>
          <p:nvPr/>
        </p:nvSpPr>
        <p:spPr>
          <a:xfrm>
            <a:off x="6096000" y="2533758"/>
            <a:ext cx="2917371" cy="470263"/>
          </a:xfrm>
          <a:prstGeom prst="roundRect">
            <a:avLst/>
          </a:prstGeom>
          <a:solidFill>
            <a:srgbClr val="CA4F22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Maximale productie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3C28F9-FE1C-427E-89AD-3445EBDFF2D2}"/>
              </a:ext>
            </a:extLst>
          </p:cNvPr>
          <p:cNvSpPr txBox="1"/>
          <p:nvPr/>
        </p:nvSpPr>
        <p:spPr>
          <a:xfrm>
            <a:off x="818606" y="3160775"/>
            <a:ext cx="496161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Bestedingen (EV):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gezinnen; consumptie (C)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bedrijven; investeringen (I)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overheid; overheidsbestedingen (O)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buitenland; export (E)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444500" lvl="1" indent="-285750">
              <a:buFont typeface="Courier New" panose="02070309020205020404" pitchFamily="49" charset="0"/>
              <a:buChar char="o"/>
            </a:pPr>
            <a:r>
              <a:rPr lang="nl-NL" sz="1600" dirty="0"/>
              <a:t>minus import (M), omdat we dat niet zelf maken</a:t>
            </a:r>
          </a:p>
          <a:p>
            <a:pPr marL="444500" lvl="1" indent="-285750">
              <a:buFont typeface="Courier New" panose="02070309020205020404" pitchFamily="49" charset="0"/>
              <a:buChar char="o"/>
            </a:pPr>
            <a:endParaRPr lang="nl-NL" sz="1600" dirty="0"/>
          </a:p>
          <a:p>
            <a:pPr indent="-298450"/>
            <a:r>
              <a:rPr lang="nl-NL" dirty="0"/>
              <a:t>EV = C + I + O + E - M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14527C3-ABD0-4615-8A6A-3B642271071B}"/>
              </a:ext>
            </a:extLst>
          </p:cNvPr>
          <p:cNvSpPr/>
          <p:nvPr/>
        </p:nvSpPr>
        <p:spPr>
          <a:xfrm>
            <a:off x="862148" y="5922134"/>
            <a:ext cx="2917371" cy="470263"/>
          </a:xfrm>
          <a:prstGeom prst="roundRect">
            <a:avLst/>
          </a:prstGeom>
          <a:solidFill>
            <a:srgbClr val="52893F">
              <a:alpha val="50000"/>
            </a:srgbClr>
          </a:solidFill>
          <a:ln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conjunctuur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BB06E9A-A381-43D0-A939-EC5C4D903325}"/>
              </a:ext>
            </a:extLst>
          </p:cNvPr>
          <p:cNvSpPr txBox="1"/>
          <p:nvPr/>
        </p:nvSpPr>
        <p:spPr>
          <a:xfrm>
            <a:off x="6013269" y="3160775"/>
            <a:ext cx="439094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Productiecapaciteit:</a:t>
            </a:r>
          </a:p>
          <a:p>
            <a:pPr>
              <a:spcAft>
                <a:spcPts val="600"/>
              </a:spcAf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/>
              <a:t>kwaliteit &amp; kwantiteit productiefactoren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Kapitaal (beschikbaarheid geld / rente)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Arbeid (beroepsbevolking, scholing)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Natuur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Ondernemerschap (investeringsklimaat)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49BC33C-E0E6-46E5-A288-B61F3DA2A62D}"/>
              </a:ext>
            </a:extLst>
          </p:cNvPr>
          <p:cNvSpPr/>
          <p:nvPr/>
        </p:nvSpPr>
        <p:spPr>
          <a:xfrm>
            <a:off x="6096000" y="5922133"/>
            <a:ext cx="2917371" cy="470263"/>
          </a:xfrm>
          <a:prstGeom prst="roundRect">
            <a:avLst/>
          </a:prstGeom>
          <a:solidFill>
            <a:srgbClr val="CA4F22">
              <a:alpha val="50000"/>
            </a:srgbClr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15041843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4DDE9-741D-4CFE-89E4-7717160C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F70EA4-BF67-47DA-93FB-273DBA29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Conjunctuur draait om de korte termijn ontwikkeling van de economie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Het draait om de ontwikkeling van de </a:t>
            </a:r>
            <a:r>
              <a:rPr lang="nl-NL" b="1" dirty="0"/>
              <a:t>bestedingen (effectieve vraag)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dirty="0"/>
              <a:t>EV = C + I + O + E – 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Bestedingen nemen toe wanneer ons (besteedbare) inkomen stijgt,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ons vertrouwen in de toekomst stijgt 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wanneer er goedkoop geld geleend kan worden (lage rente)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770C95-7301-469A-A551-2924E2F5BC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735167" y="4441920"/>
            <a:ext cx="4721665" cy="2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99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0EB99D29-330A-4625-9AF9-9C01A560E5DA}"/>
              </a:ext>
            </a:extLst>
          </p:cNvPr>
          <p:cNvGrpSpPr/>
          <p:nvPr/>
        </p:nvGrpSpPr>
        <p:grpSpPr>
          <a:xfrm>
            <a:off x="2665143" y="2145787"/>
            <a:ext cx="6035040" cy="3044825"/>
            <a:chOff x="2960914" y="3734028"/>
            <a:chExt cx="6035040" cy="3044825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D126524F-436E-4BD2-ACAA-235D419CAFDB}"/>
                </a:ext>
              </a:extLst>
            </p:cNvPr>
            <p:cNvSpPr/>
            <p:nvPr/>
          </p:nvSpPr>
          <p:spPr>
            <a:xfrm>
              <a:off x="2960914" y="3734028"/>
              <a:ext cx="6035040" cy="3044825"/>
            </a:xfrm>
            <a:prstGeom prst="roundRect">
              <a:avLst>
                <a:gd name="adj" fmla="val 11233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http://www.economielokaal.nl/wp-content/uploads/2009/10/conunctuurgolf2.png">
              <a:extLst>
                <a:ext uri="{FF2B5EF4-FFF2-40B4-BE49-F238E27FC236}">
                  <a16:creationId xmlns:a16="http://schemas.microsoft.com/office/drawing/2014/main" id="{4A761DC4-4945-408D-B68D-330522BDB96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46" y="3734028"/>
              <a:ext cx="5760720" cy="30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BD319DC-D237-43BF-A529-6F7C3A27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Conjunctuurgolf</a:t>
            </a:r>
          </a:p>
        </p:txBody>
      </p:sp>
      <p:sp>
        <p:nvSpPr>
          <p:cNvPr id="14" name="Pijl: links 13">
            <a:extLst>
              <a:ext uri="{FF2B5EF4-FFF2-40B4-BE49-F238E27FC236}">
                <a16:creationId xmlns:a16="http://schemas.microsoft.com/office/drawing/2014/main" id="{3704324F-35BC-4BA8-A2E6-098182B2AE0C}"/>
              </a:ext>
            </a:extLst>
          </p:cNvPr>
          <p:cNvSpPr/>
          <p:nvPr/>
        </p:nvSpPr>
        <p:spPr>
          <a:xfrm rot="20580707">
            <a:off x="8430498" y="2522431"/>
            <a:ext cx="19812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werkelijke groei</a:t>
            </a:r>
          </a:p>
        </p:txBody>
      </p:sp>
      <p:sp>
        <p:nvSpPr>
          <p:cNvPr id="15" name="Pijl: links 14">
            <a:extLst>
              <a:ext uri="{FF2B5EF4-FFF2-40B4-BE49-F238E27FC236}">
                <a16:creationId xmlns:a16="http://schemas.microsoft.com/office/drawing/2014/main" id="{43296EE2-F74C-4C04-90AB-DB1DE3EE134A}"/>
              </a:ext>
            </a:extLst>
          </p:cNvPr>
          <p:cNvSpPr/>
          <p:nvPr/>
        </p:nvSpPr>
        <p:spPr>
          <a:xfrm>
            <a:off x="8592038" y="3361800"/>
            <a:ext cx="2080682" cy="533400"/>
          </a:xfrm>
          <a:prstGeom prst="leftArrow">
            <a:avLst/>
          </a:prstGeom>
          <a:solidFill>
            <a:srgbClr val="CF565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gemiddelde groei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71824E1-8A73-4661-8471-B59E10BF6EAA}"/>
              </a:ext>
            </a:extLst>
          </p:cNvPr>
          <p:cNvSpPr txBox="1"/>
          <p:nvPr/>
        </p:nvSpPr>
        <p:spPr>
          <a:xfrm>
            <a:off x="3700253" y="2317812"/>
            <a:ext cx="1840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20E4B96-B8E0-4460-8351-D4EA9F1EC6A2}"/>
              </a:ext>
            </a:extLst>
          </p:cNvPr>
          <p:cNvSpPr txBox="1"/>
          <p:nvPr/>
        </p:nvSpPr>
        <p:spPr>
          <a:xfrm>
            <a:off x="5218749" y="4668925"/>
            <a:ext cx="1805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DD113B1D-9857-42C3-BE16-0E1FEA621874}"/>
              </a:ext>
            </a:extLst>
          </p:cNvPr>
          <p:cNvSpPr/>
          <p:nvPr/>
        </p:nvSpPr>
        <p:spPr>
          <a:xfrm>
            <a:off x="3593592" y="2677906"/>
            <a:ext cx="176479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3EFFE71C-587B-4D29-97C9-284D1C48AE2D}"/>
              </a:ext>
            </a:extLst>
          </p:cNvPr>
          <p:cNvSpPr/>
          <p:nvPr/>
        </p:nvSpPr>
        <p:spPr>
          <a:xfrm flipV="1">
            <a:off x="5372672" y="3628196"/>
            <a:ext cx="1473818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BFAAE2D-60A1-4943-A354-9B0C4B96D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6707"/>
          <a:stretch/>
        </p:blipFill>
        <p:spPr>
          <a:xfrm>
            <a:off x="355600" y="1896352"/>
            <a:ext cx="9931863" cy="41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51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/>
      <p:bldP spid="19" grpId="0"/>
      <p:bldP spid="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9EFE2-1BAF-49D1-8EC7-9D58977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HOOG</a:t>
            </a:r>
            <a:r>
              <a:rPr lang="nl-NL" dirty="0" err="1"/>
              <a:t>conjunctuur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2CD-82FD-4405-82B0-104B14A3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88150" cy="4351338"/>
          </a:xfrm>
        </p:spPr>
        <p:txBody>
          <a:bodyPr>
            <a:normAutofit/>
          </a:bodyPr>
          <a:lstStyle/>
          <a:p>
            <a:pPr marL="269875" indent="-269875">
              <a:tabLst>
                <a:tab pos="357188" algn="l"/>
              </a:tabLst>
            </a:pPr>
            <a:r>
              <a:rPr lang="nl-NL" sz="2000" dirty="0"/>
              <a:t>Te hoge inflatie door teveel bestedingen</a:t>
            </a:r>
            <a:br>
              <a:rPr lang="nl-NL" sz="2000" dirty="0"/>
            </a:br>
            <a:r>
              <a:rPr lang="nl-NL" sz="2000" dirty="0"/>
              <a:t>(bestedingsinflatie)</a:t>
            </a:r>
          </a:p>
          <a:p>
            <a:pPr marL="269875" indent="-269875">
              <a:spcBef>
                <a:spcPts val="1800"/>
              </a:spcBef>
              <a:tabLst>
                <a:tab pos="357188" algn="l"/>
              </a:tabLst>
            </a:pPr>
            <a:r>
              <a:rPr lang="nl-NL" sz="2000" dirty="0"/>
              <a:t>Krappe arbeidsmarkt</a:t>
            </a:r>
          </a:p>
          <a:p>
            <a:pPr marL="542925" lvl="1" indent="-269875">
              <a:tabLst>
                <a:tab pos="357188" algn="l"/>
              </a:tabLst>
            </a:pPr>
            <a:r>
              <a:rPr lang="nl-NL" sz="1800" dirty="0"/>
              <a:t>mogelijk extra kosteninflatie door flinke loonstijgingen</a:t>
            </a:r>
          </a:p>
          <a:p>
            <a:pPr marL="269875" indent="-26987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Gezinnen hebben veel vertrouwen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durven geld te lenen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leidt tot extra bestedingen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  <a:p>
            <a:pPr marL="269875" indent="-26987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Overheid heeft veel belastinginkomsten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verleiding O↑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61F60C-1FA6-4D0F-86D5-4327159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0" y="1817999"/>
            <a:ext cx="4500000" cy="227939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ACB76E0-0191-4D1F-9323-4ED69AF37ADF}"/>
              </a:ext>
            </a:extLst>
          </p:cNvPr>
          <p:cNvSpPr txBox="1"/>
          <p:nvPr/>
        </p:nvSpPr>
        <p:spPr>
          <a:xfrm>
            <a:off x="8317987" y="4232332"/>
            <a:ext cx="263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8450"/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 = C + I + O + E - M</a:t>
            </a:r>
          </a:p>
        </p:txBody>
      </p:sp>
    </p:spTree>
    <p:extLst>
      <p:ext uri="{BB962C8B-B14F-4D97-AF65-F5344CB8AC3E}">
        <p14:creationId xmlns:p14="http://schemas.microsoft.com/office/powerpoint/2010/main" val="34012586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714F733-ABB0-440B-BE37-293DFBFC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Inflatie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C5E21AC-9737-4F56-83D4-2AC164473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l-NL" dirty="0"/>
              <a:t>Inflatie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42959E7-1895-48B6-B97B-40146C98BD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Stijging van het gemiddeld prijspeil.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D1D0E9C-5AF7-4E24-BB32-D5C57F17A0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Bij hoogconjunctuur extra inflatie.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sz="2000" dirty="0"/>
              <a:t>Tast het vermogen van mensen aan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sz="2000" dirty="0"/>
              <a:t>Tast de koopkracht aan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sz="2000" dirty="0"/>
              <a:t>Verslechtert de concurrentiepositie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sz="2000" dirty="0"/>
              <a:t>Stimuleert om geld uit te geven</a:t>
            </a:r>
          </a:p>
          <a:p>
            <a:pPr marL="814388" lvl="1" indent="-357188">
              <a:buFont typeface="Wingdings" panose="05000000000000000000" pitchFamily="2" charset="2"/>
              <a:buChar char="Ø"/>
            </a:pPr>
            <a:r>
              <a:rPr lang="nl-NL" sz="1600" dirty="0"/>
              <a:t>Groei bestedingen</a:t>
            </a:r>
          </a:p>
          <a:p>
            <a:pPr marL="814388" lvl="1" indent="-357188">
              <a:buFont typeface="Wingdings" panose="05000000000000000000" pitchFamily="2" charset="2"/>
              <a:buChar char="Ø"/>
            </a:pPr>
            <a:r>
              <a:rPr lang="nl-NL" sz="1600" dirty="0"/>
              <a:t>Minder geld om te lenen (hogere rente) is slecht voor investeringen / toekomst economie</a:t>
            </a:r>
          </a:p>
        </p:txBody>
      </p:sp>
      <p:cxnSp>
        <p:nvCxnSpPr>
          <p:cNvPr id="13" name="Gebogen verbindingslijn 17">
            <a:extLst>
              <a:ext uri="{FF2B5EF4-FFF2-40B4-BE49-F238E27FC236}">
                <a16:creationId xmlns:a16="http://schemas.microsoft.com/office/drawing/2014/main" id="{02721F17-9F13-4B27-A1DF-2AB6ABB076C4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1602922" y="3249514"/>
            <a:ext cx="864096" cy="144715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bogen verbindingslijn 18">
            <a:extLst>
              <a:ext uri="{FF2B5EF4-FFF2-40B4-BE49-F238E27FC236}">
                <a16:creationId xmlns:a16="http://schemas.microsoft.com/office/drawing/2014/main" id="{5900B896-B285-4375-A3AA-C7B00F659B4D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1602922" y="4209621"/>
            <a:ext cx="864096" cy="48704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9">
            <a:extLst>
              <a:ext uri="{FF2B5EF4-FFF2-40B4-BE49-F238E27FC236}">
                <a16:creationId xmlns:a16="http://schemas.microsoft.com/office/drawing/2014/main" id="{CB9611C8-A992-4DAA-8AC7-92A7A73CAFC4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>
            <a:off x="1602922" y="4696668"/>
            <a:ext cx="864096" cy="47306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bogen verbindingslijn 20">
            <a:extLst>
              <a:ext uri="{FF2B5EF4-FFF2-40B4-BE49-F238E27FC236}">
                <a16:creationId xmlns:a16="http://schemas.microsoft.com/office/drawing/2014/main" id="{406705A3-956B-4966-B382-15D983271281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>
            <a:off x="1602922" y="4696668"/>
            <a:ext cx="864096" cy="143316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fgeronde rechthoek 21">
            <a:extLst>
              <a:ext uri="{FF2B5EF4-FFF2-40B4-BE49-F238E27FC236}">
                <a16:creationId xmlns:a16="http://schemas.microsoft.com/office/drawing/2014/main" id="{6102A09C-D271-4F84-8F95-503F0A5C90F3}"/>
              </a:ext>
            </a:extLst>
          </p:cNvPr>
          <p:cNvSpPr/>
          <p:nvPr/>
        </p:nvSpPr>
        <p:spPr>
          <a:xfrm>
            <a:off x="355598" y="4444640"/>
            <a:ext cx="1247324" cy="504056"/>
          </a:xfrm>
          <a:prstGeom prst="roundRect">
            <a:avLst/>
          </a:prstGeom>
          <a:solidFill>
            <a:srgbClr val="258812"/>
          </a:solidFill>
          <a:ln>
            <a:solidFill>
              <a:srgbClr val="1B5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Inflatie</a:t>
            </a:r>
          </a:p>
        </p:txBody>
      </p:sp>
      <p:sp>
        <p:nvSpPr>
          <p:cNvPr id="18" name="Afgeronde rechthoek 22">
            <a:extLst>
              <a:ext uri="{FF2B5EF4-FFF2-40B4-BE49-F238E27FC236}">
                <a16:creationId xmlns:a16="http://schemas.microsoft.com/office/drawing/2014/main" id="{E72DB78B-2720-4867-8663-0E6B9B2056D9}"/>
              </a:ext>
            </a:extLst>
          </p:cNvPr>
          <p:cNvSpPr/>
          <p:nvPr/>
        </p:nvSpPr>
        <p:spPr>
          <a:xfrm>
            <a:off x="2467018" y="2997486"/>
            <a:ext cx="1944000" cy="504056"/>
          </a:xfrm>
          <a:prstGeom prst="roundRect">
            <a:avLst/>
          </a:prstGeom>
          <a:solidFill>
            <a:srgbClr val="F3703B"/>
          </a:solidFill>
          <a:ln>
            <a:solidFill>
              <a:srgbClr val="DD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Bestedingsinflatie</a:t>
            </a:r>
          </a:p>
        </p:txBody>
      </p:sp>
      <p:sp>
        <p:nvSpPr>
          <p:cNvPr id="19" name="Afgeronde rechthoek 23">
            <a:extLst>
              <a:ext uri="{FF2B5EF4-FFF2-40B4-BE49-F238E27FC236}">
                <a16:creationId xmlns:a16="http://schemas.microsoft.com/office/drawing/2014/main" id="{B0CDA13A-1BC2-41BB-8B3A-74E16E0499BC}"/>
              </a:ext>
            </a:extLst>
          </p:cNvPr>
          <p:cNvSpPr/>
          <p:nvPr/>
        </p:nvSpPr>
        <p:spPr>
          <a:xfrm>
            <a:off x="2467018" y="3957593"/>
            <a:ext cx="194400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Kosteninflatie</a:t>
            </a:r>
          </a:p>
        </p:txBody>
      </p:sp>
      <p:sp>
        <p:nvSpPr>
          <p:cNvPr id="20" name="Afgeronde rechthoek 24">
            <a:extLst>
              <a:ext uri="{FF2B5EF4-FFF2-40B4-BE49-F238E27FC236}">
                <a16:creationId xmlns:a16="http://schemas.microsoft.com/office/drawing/2014/main" id="{35389276-D342-43E6-ACA7-E63BBB030C81}"/>
              </a:ext>
            </a:extLst>
          </p:cNvPr>
          <p:cNvSpPr/>
          <p:nvPr/>
        </p:nvSpPr>
        <p:spPr>
          <a:xfrm>
            <a:off x="2467018" y="4917700"/>
            <a:ext cx="19440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Winstinflatie</a:t>
            </a:r>
          </a:p>
        </p:txBody>
      </p:sp>
      <p:sp>
        <p:nvSpPr>
          <p:cNvPr id="21" name="Afgeronde rechthoek 25">
            <a:extLst>
              <a:ext uri="{FF2B5EF4-FFF2-40B4-BE49-F238E27FC236}">
                <a16:creationId xmlns:a16="http://schemas.microsoft.com/office/drawing/2014/main" id="{608462BB-AB0D-4414-ABC0-4D4C3ABA3D3E}"/>
              </a:ext>
            </a:extLst>
          </p:cNvPr>
          <p:cNvSpPr/>
          <p:nvPr/>
        </p:nvSpPr>
        <p:spPr>
          <a:xfrm>
            <a:off x="2467018" y="5877806"/>
            <a:ext cx="19440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Geïmporteerde inflatie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E2E3254-2F7C-478E-86AF-5235863A6C79}"/>
              </a:ext>
            </a:extLst>
          </p:cNvPr>
          <p:cNvSpPr txBox="1"/>
          <p:nvPr/>
        </p:nvSpPr>
        <p:spPr>
          <a:xfrm>
            <a:off x="2420557" y="3483408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overbesteding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F69C33-971E-49B6-BA50-1186D954B1E5}"/>
              </a:ext>
            </a:extLst>
          </p:cNvPr>
          <p:cNvSpPr txBox="1"/>
          <p:nvPr/>
        </p:nvSpPr>
        <p:spPr>
          <a:xfrm>
            <a:off x="2420557" y="4452124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toename productiekosten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8FAEEE6-8361-4E21-A3B6-15BE299671DF}"/>
              </a:ext>
            </a:extLst>
          </p:cNvPr>
          <p:cNvSpPr txBox="1"/>
          <p:nvPr/>
        </p:nvSpPr>
        <p:spPr>
          <a:xfrm>
            <a:off x="2420557" y="5411315"/>
            <a:ext cx="2775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toename winst bedrijven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ADEADF1-7A5E-4E4B-9E18-A81C6BA8508F}"/>
              </a:ext>
            </a:extLst>
          </p:cNvPr>
          <p:cNvSpPr txBox="1"/>
          <p:nvPr/>
        </p:nvSpPr>
        <p:spPr>
          <a:xfrm>
            <a:off x="2420557" y="6356669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stijging prijs importproducten</a:t>
            </a:r>
          </a:p>
        </p:txBody>
      </p:sp>
    </p:spTree>
    <p:extLst>
      <p:ext uri="{BB962C8B-B14F-4D97-AF65-F5344CB8AC3E}">
        <p14:creationId xmlns:p14="http://schemas.microsoft.com/office/powerpoint/2010/main" val="40852752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9EFE2-1BAF-49D1-8EC7-9D58977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LAAG</a:t>
            </a:r>
            <a:r>
              <a:rPr lang="nl-NL" dirty="0" err="1"/>
              <a:t>conjunctuur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2CD-82FD-4405-82B0-104B14A3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807200" cy="4351338"/>
          </a:xfrm>
        </p:spPr>
        <p:txBody>
          <a:bodyPr>
            <a:normAutofit/>
          </a:bodyPr>
          <a:lstStyle/>
          <a:p>
            <a:pPr marL="179388" indent="-276225">
              <a:tabLst>
                <a:tab pos="452438" algn="l"/>
              </a:tabLst>
            </a:pPr>
            <a:r>
              <a:rPr lang="nl-NL" sz="2000" dirty="0"/>
              <a:t>Werkloosheid door te weinig bestedingen: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ruime arbeidsmarkt (en relatief lage inflatie)</a:t>
            </a:r>
          </a:p>
          <a:p>
            <a:pPr marL="179388" indent="-27622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Mensen worden onzeker over toekomst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gaan minder lenen / besteden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  <a:p>
            <a:pPr marL="179388" indent="-27622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Overheid heeft minder belastinginkomsten 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“noodzaak” bezuinigen (O↓)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17966E-5B15-4871-8BD4-835D5A3B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0" y="1817999"/>
            <a:ext cx="4500000" cy="227940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F1BC8F9F-4EF9-41CB-B620-E3EFCE3EA577}"/>
              </a:ext>
            </a:extLst>
          </p:cNvPr>
          <p:cNvSpPr txBox="1"/>
          <p:nvPr/>
        </p:nvSpPr>
        <p:spPr>
          <a:xfrm>
            <a:off x="8317987" y="4232332"/>
            <a:ext cx="263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8450"/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 = C + I + O + E - M</a:t>
            </a:r>
          </a:p>
        </p:txBody>
      </p:sp>
    </p:spTree>
    <p:extLst>
      <p:ext uri="{BB962C8B-B14F-4D97-AF65-F5344CB8AC3E}">
        <p14:creationId xmlns:p14="http://schemas.microsoft.com/office/powerpoint/2010/main" val="25713115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Economielokaal havo 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 NIEUW" id="{BC86907D-6D5F-4331-A36F-369DB893B0A6}" vid="{85079D17-8F8E-4DBB-A8FD-8C0B6DFCFE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468</TotalTime>
  <Words>911</Words>
  <Application>Microsoft Office PowerPoint</Application>
  <PresentationFormat>Breedbeeld</PresentationFormat>
  <Paragraphs>199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Wingdings</vt:lpstr>
      <vt:lpstr>Wingdings 3</vt:lpstr>
      <vt:lpstr>Economielokaal vwoNieuw</vt:lpstr>
      <vt:lpstr>Economielokaal havo NIEUW</vt:lpstr>
      <vt:lpstr>Conjunctuur</vt:lpstr>
      <vt:lpstr>PowerPoint-presentatie</vt:lpstr>
      <vt:lpstr>Macro economie</vt:lpstr>
      <vt:lpstr>Productie</vt:lpstr>
      <vt:lpstr>Conjunctuur</vt:lpstr>
      <vt:lpstr>Conjunctuurgolf</vt:lpstr>
      <vt:lpstr>HOOGconjunctuur</vt:lpstr>
      <vt:lpstr>Inflatie</vt:lpstr>
      <vt:lpstr>LAAGconjunctuur</vt:lpstr>
      <vt:lpstr>Genoeg capaciteit?</vt:lpstr>
      <vt:lpstr>Soorten werkloosheid</vt:lpstr>
      <vt:lpstr>Arbeidsmarkt tijdens Conjunctuurgolf</vt:lpstr>
      <vt:lpstr>Autostabilisatie anti-cyclisch zonder ingrijpen</vt:lpstr>
      <vt:lpstr>Autostabilisatie: progressieve belastingheffing anti-cyclisch zonder ingrijpen</vt:lpstr>
      <vt:lpstr>Autostabilisatie: loonstarheid anti-cyclisch zonder ingrijpen</vt:lpstr>
      <vt:lpstr>Conjunctuurklok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Conjunctuur</dc:title>
  <dc:creator>Paul Bloemers</dc:creator>
  <cp:lastModifiedBy>Paul Bloemers</cp:lastModifiedBy>
  <cp:revision>2</cp:revision>
  <dcterms:created xsi:type="dcterms:W3CDTF">2021-12-26T09:58:04Z</dcterms:created>
  <dcterms:modified xsi:type="dcterms:W3CDTF">2022-01-13T08:16:20Z</dcterms:modified>
</cp:coreProperties>
</file>