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9" r:id="rId15"/>
    <p:sldId id="270" r:id="rId16"/>
    <p:sldId id="273" r:id="rId17"/>
    <p:sldId id="268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893F"/>
    <a:srgbClr val="CA4F22"/>
    <a:srgbClr val="4C7FB4"/>
    <a:srgbClr val="263F1D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01786A-4616-412B-8FB1-87FB023ADFDB}" v="313" dt="2021-12-05T12:29:19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0A01786A-4616-412B-8FB1-87FB023ADFDB}"/>
    <pc:docChg chg="undo custSel addSld delSld modSld">
      <pc:chgData name="Paul Bloemers" userId="fe3832ff3b233e04" providerId="LiveId" clId="{0A01786A-4616-412B-8FB1-87FB023ADFDB}" dt="2021-12-05T12:29:26.654" v="723" actId="27636"/>
      <pc:docMkLst>
        <pc:docMk/>
      </pc:docMkLst>
      <pc:sldChg chg="addSp delSp mod">
        <pc:chgData name="Paul Bloemers" userId="fe3832ff3b233e04" providerId="LiveId" clId="{0A01786A-4616-412B-8FB1-87FB023ADFDB}" dt="2021-12-05T12:14:02.111" v="67" actId="21"/>
        <pc:sldMkLst>
          <pc:docMk/>
          <pc:sldMk cId="2308837585" sldId="265"/>
        </pc:sldMkLst>
        <pc:picChg chg="add del">
          <ac:chgData name="Paul Bloemers" userId="fe3832ff3b233e04" providerId="LiveId" clId="{0A01786A-4616-412B-8FB1-87FB023ADFDB}" dt="2021-12-05T12:14:02.111" v="67" actId="21"/>
          <ac:picMkLst>
            <pc:docMk/>
            <pc:sldMk cId="2308837585" sldId="265"/>
            <ac:picMk id="12" creationId="{D9B0A5AB-CB31-4AB8-BC3E-953AC60DD99A}"/>
          </ac:picMkLst>
        </pc:picChg>
      </pc:sldChg>
      <pc:sldChg chg="addSp delSp modSp mod delAnim modAnim">
        <pc:chgData name="Paul Bloemers" userId="fe3832ff3b233e04" providerId="LiveId" clId="{0A01786A-4616-412B-8FB1-87FB023ADFDB}" dt="2021-12-05T12:21:34.900" v="404"/>
        <pc:sldMkLst>
          <pc:docMk/>
          <pc:sldMk cId="3667560692" sldId="270"/>
        </pc:sldMkLst>
        <pc:spChg chg="mod">
          <ac:chgData name="Paul Bloemers" userId="fe3832ff3b233e04" providerId="LiveId" clId="{0A01786A-4616-412B-8FB1-87FB023ADFDB}" dt="2021-12-05T12:17:52.115" v="328" actId="20577"/>
          <ac:spMkLst>
            <pc:docMk/>
            <pc:sldMk cId="3667560692" sldId="270"/>
            <ac:spMk id="3" creationId="{B882A6AE-4968-4E2B-99FC-11AB9AE490D4}"/>
          </ac:spMkLst>
        </pc:spChg>
        <pc:spChg chg="add del mod ord">
          <ac:chgData name="Paul Bloemers" userId="fe3832ff3b233e04" providerId="LiveId" clId="{0A01786A-4616-412B-8FB1-87FB023ADFDB}" dt="2021-12-05T12:15:12.899" v="78" actId="478"/>
          <ac:spMkLst>
            <pc:docMk/>
            <pc:sldMk cId="3667560692" sldId="270"/>
            <ac:spMk id="5" creationId="{3CBDC688-6823-4913-9252-E9B9C7444E52}"/>
          </ac:spMkLst>
        </pc:spChg>
        <pc:spChg chg="add mod">
          <ac:chgData name="Paul Bloemers" userId="fe3832ff3b233e04" providerId="LiveId" clId="{0A01786A-4616-412B-8FB1-87FB023ADFDB}" dt="2021-12-05T12:15:33.318" v="80" actId="1076"/>
          <ac:spMkLst>
            <pc:docMk/>
            <pc:sldMk cId="3667560692" sldId="270"/>
            <ac:spMk id="6" creationId="{AA4342A3-FF45-4A81-A5B9-3D7343E9D0AD}"/>
          </ac:spMkLst>
        </pc:spChg>
        <pc:spChg chg="add mod">
          <ac:chgData name="Paul Bloemers" userId="fe3832ff3b233e04" providerId="LiveId" clId="{0A01786A-4616-412B-8FB1-87FB023ADFDB}" dt="2021-12-05T12:15:33.318" v="80" actId="1076"/>
          <ac:spMkLst>
            <pc:docMk/>
            <pc:sldMk cId="3667560692" sldId="270"/>
            <ac:spMk id="7" creationId="{ABD874F3-92DF-46B1-891A-DD4A158FC00D}"/>
          </ac:spMkLst>
        </pc:spChg>
        <pc:spChg chg="add mod">
          <ac:chgData name="Paul Bloemers" userId="fe3832ff3b233e04" providerId="LiveId" clId="{0A01786A-4616-412B-8FB1-87FB023ADFDB}" dt="2021-12-05T12:15:33.318" v="80" actId="1076"/>
          <ac:spMkLst>
            <pc:docMk/>
            <pc:sldMk cId="3667560692" sldId="270"/>
            <ac:spMk id="8" creationId="{98F23550-112E-4214-95A3-BE305AD1C7B4}"/>
          </ac:spMkLst>
        </pc:spChg>
        <pc:spChg chg="add mod">
          <ac:chgData name="Paul Bloemers" userId="fe3832ff3b233e04" providerId="LiveId" clId="{0A01786A-4616-412B-8FB1-87FB023ADFDB}" dt="2021-12-05T12:15:33.318" v="80" actId="1076"/>
          <ac:spMkLst>
            <pc:docMk/>
            <pc:sldMk cId="3667560692" sldId="270"/>
            <ac:spMk id="11" creationId="{8C78A86D-37C9-4C7A-8FB7-BD6E828CB513}"/>
          </ac:spMkLst>
        </pc:spChg>
        <pc:spChg chg="add mod">
          <ac:chgData name="Paul Bloemers" userId="fe3832ff3b233e04" providerId="LiveId" clId="{0A01786A-4616-412B-8FB1-87FB023ADFDB}" dt="2021-12-05T12:15:33.318" v="80" actId="1076"/>
          <ac:spMkLst>
            <pc:docMk/>
            <pc:sldMk cId="3667560692" sldId="270"/>
            <ac:spMk id="12" creationId="{CFFBFF60-CD36-4328-B624-71ED08F84B78}"/>
          </ac:spMkLst>
        </pc:spChg>
        <pc:spChg chg="add mod">
          <ac:chgData name="Paul Bloemers" userId="fe3832ff3b233e04" providerId="LiveId" clId="{0A01786A-4616-412B-8FB1-87FB023ADFDB}" dt="2021-12-05T12:15:33.318" v="80" actId="1076"/>
          <ac:spMkLst>
            <pc:docMk/>
            <pc:sldMk cId="3667560692" sldId="270"/>
            <ac:spMk id="13" creationId="{D806450B-E3E6-4C87-8DD4-A3E402A19769}"/>
          </ac:spMkLst>
        </pc:spChg>
        <pc:spChg chg="add mod">
          <ac:chgData name="Paul Bloemers" userId="fe3832ff3b233e04" providerId="LiveId" clId="{0A01786A-4616-412B-8FB1-87FB023ADFDB}" dt="2021-12-05T12:15:33.318" v="80" actId="1076"/>
          <ac:spMkLst>
            <pc:docMk/>
            <pc:sldMk cId="3667560692" sldId="270"/>
            <ac:spMk id="14" creationId="{5173B0C1-C2E5-4F68-BC41-A7013123F8C1}"/>
          </ac:spMkLst>
        </pc:spChg>
        <pc:spChg chg="add mod">
          <ac:chgData name="Paul Bloemers" userId="fe3832ff3b233e04" providerId="LiveId" clId="{0A01786A-4616-412B-8FB1-87FB023ADFDB}" dt="2021-12-05T12:18:16.710" v="336" actId="555"/>
          <ac:spMkLst>
            <pc:docMk/>
            <pc:sldMk cId="3667560692" sldId="270"/>
            <ac:spMk id="15" creationId="{91409A79-0566-489A-9B0A-7040E26951E0}"/>
          </ac:spMkLst>
        </pc:spChg>
        <pc:spChg chg="add del mod">
          <ac:chgData name="Paul Bloemers" userId="fe3832ff3b233e04" providerId="LiveId" clId="{0A01786A-4616-412B-8FB1-87FB023ADFDB}" dt="2021-12-05T12:15:40.677" v="81" actId="478"/>
          <ac:spMkLst>
            <pc:docMk/>
            <pc:sldMk cId="3667560692" sldId="270"/>
            <ac:spMk id="16" creationId="{0E490F39-1C74-4186-B9A5-2138B4E95EB2}"/>
          </ac:spMkLst>
        </pc:spChg>
        <pc:spChg chg="add del mod">
          <ac:chgData name="Paul Bloemers" userId="fe3832ff3b233e04" providerId="LiveId" clId="{0A01786A-4616-412B-8FB1-87FB023ADFDB}" dt="2021-12-05T12:15:41.825" v="82" actId="478"/>
          <ac:spMkLst>
            <pc:docMk/>
            <pc:sldMk cId="3667560692" sldId="270"/>
            <ac:spMk id="17" creationId="{E9C08FF3-742F-4CF9-A1D7-5CD4D9AFDE77}"/>
          </ac:spMkLst>
        </pc:spChg>
        <pc:spChg chg="add del mod">
          <ac:chgData name="Paul Bloemers" userId="fe3832ff3b233e04" providerId="LiveId" clId="{0A01786A-4616-412B-8FB1-87FB023ADFDB}" dt="2021-12-05T12:15:57.026" v="85" actId="478"/>
          <ac:spMkLst>
            <pc:docMk/>
            <pc:sldMk cId="3667560692" sldId="270"/>
            <ac:spMk id="18" creationId="{BB9713A5-B6F2-4C4F-9D38-ADFDB1E4F77D}"/>
          </ac:spMkLst>
        </pc:spChg>
        <pc:spChg chg="add mod">
          <ac:chgData name="Paul Bloemers" userId="fe3832ff3b233e04" providerId="LiveId" clId="{0A01786A-4616-412B-8FB1-87FB023ADFDB}" dt="2021-12-05T12:18:27.461" v="339" actId="20577"/>
          <ac:spMkLst>
            <pc:docMk/>
            <pc:sldMk cId="3667560692" sldId="270"/>
            <ac:spMk id="20" creationId="{4E98819E-0CB0-44DD-8EBC-9440320D00B2}"/>
          </ac:spMkLst>
        </pc:spChg>
        <pc:spChg chg="add mod">
          <ac:chgData name="Paul Bloemers" userId="fe3832ff3b233e04" providerId="LiveId" clId="{0A01786A-4616-412B-8FB1-87FB023ADFDB}" dt="2021-12-05T12:19:08.078" v="351" actId="1076"/>
          <ac:spMkLst>
            <pc:docMk/>
            <pc:sldMk cId="3667560692" sldId="270"/>
            <ac:spMk id="21" creationId="{38F6627D-0CA7-4948-BAF7-36DC822C0ADE}"/>
          </ac:spMkLst>
        </pc:spChg>
        <pc:spChg chg="add mod">
          <ac:chgData name="Paul Bloemers" userId="fe3832ff3b233e04" providerId="LiveId" clId="{0A01786A-4616-412B-8FB1-87FB023ADFDB}" dt="2021-12-05T12:21:04.572" v="391" actId="1036"/>
          <ac:spMkLst>
            <pc:docMk/>
            <pc:sldMk cId="3667560692" sldId="270"/>
            <ac:spMk id="22" creationId="{71C75542-55DD-4B55-AE91-E279E66D0750}"/>
          </ac:spMkLst>
        </pc:spChg>
        <pc:picChg chg="add del mod">
          <ac:chgData name="Paul Bloemers" userId="fe3832ff3b233e04" providerId="LiveId" clId="{0A01786A-4616-412B-8FB1-87FB023ADFDB}" dt="2021-12-05T12:15:12.899" v="78" actId="478"/>
          <ac:picMkLst>
            <pc:docMk/>
            <pc:sldMk cId="3667560692" sldId="270"/>
            <ac:picMk id="4" creationId="{B1084B81-EFA0-4039-BA03-C7393D229838}"/>
          </ac:picMkLst>
        </pc:picChg>
        <pc:cxnChg chg="add mod">
          <ac:chgData name="Paul Bloemers" userId="fe3832ff3b233e04" providerId="LiveId" clId="{0A01786A-4616-412B-8FB1-87FB023ADFDB}" dt="2021-12-05T12:15:33.318" v="80" actId="1076"/>
          <ac:cxnSpMkLst>
            <pc:docMk/>
            <pc:sldMk cId="3667560692" sldId="270"/>
            <ac:cxnSpMk id="9" creationId="{F0E59BAF-A258-4D12-9BA6-BC558260D28F}"/>
          </ac:cxnSpMkLst>
        </pc:cxnChg>
        <pc:cxnChg chg="add mod">
          <ac:chgData name="Paul Bloemers" userId="fe3832ff3b233e04" providerId="LiveId" clId="{0A01786A-4616-412B-8FB1-87FB023ADFDB}" dt="2021-12-05T12:15:33.318" v="80" actId="1076"/>
          <ac:cxnSpMkLst>
            <pc:docMk/>
            <pc:sldMk cId="3667560692" sldId="270"/>
            <ac:cxnSpMk id="10" creationId="{A477E61A-8F38-4252-A440-4A529749EDA9}"/>
          </ac:cxnSpMkLst>
        </pc:cxnChg>
        <pc:cxnChg chg="add mod ord">
          <ac:chgData name="Paul Bloemers" userId="fe3832ff3b233e04" providerId="LiveId" clId="{0A01786A-4616-412B-8FB1-87FB023ADFDB}" dt="2021-12-05T12:18:21.551" v="337" actId="166"/>
          <ac:cxnSpMkLst>
            <pc:docMk/>
            <pc:sldMk cId="3667560692" sldId="270"/>
            <ac:cxnSpMk id="19" creationId="{4ADE28FA-3B95-4B1E-BF9E-2A0ABFE4CC09}"/>
          </ac:cxnSpMkLst>
        </pc:cxnChg>
      </pc:sldChg>
      <pc:sldChg chg="del">
        <pc:chgData name="Paul Bloemers" userId="fe3832ff3b233e04" providerId="LiveId" clId="{0A01786A-4616-412B-8FB1-87FB023ADFDB}" dt="2021-12-05T12:22:42.112" v="407" actId="2696"/>
        <pc:sldMkLst>
          <pc:docMk/>
          <pc:sldMk cId="3074077715" sldId="272"/>
        </pc:sldMkLst>
      </pc:sldChg>
      <pc:sldChg chg="modSp add mod modAnim">
        <pc:chgData name="Paul Bloemers" userId="fe3832ff3b233e04" providerId="LiveId" clId="{0A01786A-4616-412B-8FB1-87FB023ADFDB}" dt="2021-12-05T12:29:26.654" v="723" actId="27636"/>
        <pc:sldMkLst>
          <pc:docMk/>
          <pc:sldMk cId="1432472437" sldId="273"/>
        </pc:sldMkLst>
        <pc:spChg chg="mod">
          <ac:chgData name="Paul Bloemers" userId="fe3832ff3b233e04" providerId="LiveId" clId="{0A01786A-4616-412B-8FB1-87FB023ADFDB}" dt="2021-12-05T12:22:35.671" v="406"/>
          <ac:spMkLst>
            <pc:docMk/>
            <pc:sldMk cId="1432472437" sldId="273"/>
            <ac:spMk id="2" creationId="{9824D2F2-4D6E-4B71-ACBA-B6CA813A929E}"/>
          </ac:spMkLst>
        </pc:spChg>
        <pc:spChg chg="mod">
          <ac:chgData name="Paul Bloemers" userId="fe3832ff3b233e04" providerId="LiveId" clId="{0A01786A-4616-412B-8FB1-87FB023ADFDB}" dt="2021-12-05T12:29:26.654" v="723" actId="27636"/>
          <ac:spMkLst>
            <pc:docMk/>
            <pc:sldMk cId="1432472437" sldId="273"/>
            <ac:spMk id="3" creationId="{B882A6AE-4968-4E2B-99FC-11AB9AE490D4}"/>
          </ac:spMkLst>
        </pc:spChg>
        <pc:spChg chg="mod">
          <ac:chgData name="Paul Bloemers" userId="fe3832ff3b233e04" providerId="LiveId" clId="{0A01786A-4616-412B-8FB1-87FB023ADFDB}" dt="2021-12-05T12:25:16.991" v="477" actId="1036"/>
          <ac:spMkLst>
            <pc:docMk/>
            <pc:sldMk cId="1432472437" sldId="273"/>
            <ac:spMk id="21" creationId="{38F6627D-0CA7-4948-BAF7-36DC822C0ADE}"/>
          </ac:spMkLst>
        </pc:spChg>
        <pc:spChg chg="mod">
          <ac:chgData name="Paul Bloemers" userId="fe3832ff3b233e04" providerId="LiveId" clId="{0A01786A-4616-412B-8FB1-87FB023ADFDB}" dt="2021-12-05T12:25:20.360" v="480" actId="1036"/>
          <ac:spMkLst>
            <pc:docMk/>
            <pc:sldMk cId="1432472437" sldId="273"/>
            <ac:spMk id="22" creationId="{71C75542-55DD-4B55-AE91-E279E66D0750}"/>
          </ac:spMkLst>
        </pc:spChg>
      </pc:sldChg>
    </pc:docChg>
  </pc:docChgLst>
  <pc:docChgLst>
    <pc:chgData name="Paul Bloemers" userId="fe3832ff3b233e04" providerId="LiveId" clId="{D16EEE97-891B-4354-B510-4218C01C87F4}"/>
    <pc:docChg chg="custSel addSld modSld">
      <pc:chgData name="Paul Bloemers" userId="fe3832ff3b233e04" providerId="LiveId" clId="{D16EEE97-891B-4354-B510-4218C01C87F4}" dt="2021-11-02T09:33:56.739" v="193" actId="20577"/>
      <pc:docMkLst>
        <pc:docMk/>
      </pc:docMkLst>
      <pc:sldChg chg="modSp mod">
        <pc:chgData name="Paul Bloemers" userId="fe3832ff3b233e04" providerId="LiveId" clId="{D16EEE97-891B-4354-B510-4218C01C87F4}" dt="2021-11-02T09:31:40.107" v="12" actId="20577"/>
        <pc:sldMkLst>
          <pc:docMk/>
          <pc:sldMk cId="7942877" sldId="263"/>
        </pc:sldMkLst>
        <pc:spChg chg="mod">
          <ac:chgData name="Paul Bloemers" userId="fe3832ff3b233e04" providerId="LiveId" clId="{D16EEE97-891B-4354-B510-4218C01C87F4}" dt="2021-11-02T09:31:40.107" v="12" actId="20577"/>
          <ac:spMkLst>
            <pc:docMk/>
            <pc:sldMk cId="7942877" sldId="263"/>
            <ac:spMk id="2" creationId="{16E2D374-A95E-4A33-921C-F1C4FEB28D38}"/>
          </ac:spMkLst>
        </pc:spChg>
      </pc:sldChg>
      <pc:sldChg chg="addSp delSp modSp new mod modClrScheme chgLayout">
        <pc:chgData name="Paul Bloemers" userId="fe3832ff3b233e04" providerId="LiveId" clId="{D16EEE97-891B-4354-B510-4218C01C87F4}" dt="2021-11-02T09:32:15.554" v="64" actId="20577"/>
        <pc:sldMkLst>
          <pc:docMk/>
          <pc:sldMk cId="2585525544" sldId="269"/>
        </pc:sldMkLst>
        <pc:spChg chg="del mod ord">
          <ac:chgData name="Paul Bloemers" userId="fe3832ff3b233e04" providerId="LiveId" clId="{D16EEE97-891B-4354-B510-4218C01C87F4}" dt="2021-11-02T09:32:02.783" v="14" actId="700"/>
          <ac:spMkLst>
            <pc:docMk/>
            <pc:sldMk cId="2585525544" sldId="269"/>
            <ac:spMk id="2" creationId="{48E96A80-CE15-4ECA-8FF3-167BBBB09EE5}"/>
          </ac:spMkLst>
        </pc:spChg>
        <pc:spChg chg="del mod ord">
          <ac:chgData name="Paul Bloemers" userId="fe3832ff3b233e04" providerId="LiveId" clId="{D16EEE97-891B-4354-B510-4218C01C87F4}" dt="2021-11-02T09:32:02.783" v="14" actId="700"/>
          <ac:spMkLst>
            <pc:docMk/>
            <pc:sldMk cId="2585525544" sldId="269"/>
            <ac:spMk id="3" creationId="{1BFFCA1F-4D40-4103-BD90-FC80D39302DC}"/>
          </ac:spMkLst>
        </pc:spChg>
        <pc:spChg chg="add mod ord">
          <ac:chgData name="Paul Bloemers" userId="fe3832ff3b233e04" providerId="LiveId" clId="{D16EEE97-891B-4354-B510-4218C01C87F4}" dt="2021-11-02T09:32:08.459" v="37" actId="20577"/>
          <ac:spMkLst>
            <pc:docMk/>
            <pc:sldMk cId="2585525544" sldId="269"/>
            <ac:spMk id="4" creationId="{041E5EBD-C555-4CE3-85CD-4FAC22FF24F3}"/>
          </ac:spMkLst>
        </pc:spChg>
        <pc:spChg chg="add mod ord">
          <ac:chgData name="Paul Bloemers" userId="fe3832ff3b233e04" providerId="LiveId" clId="{D16EEE97-891B-4354-B510-4218C01C87F4}" dt="2021-11-02T09:32:15.554" v="64" actId="20577"/>
          <ac:spMkLst>
            <pc:docMk/>
            <pc:sldMk cId="2585525544" sldId="269"/>
            <ac:spMk id="5" creationId="{0027C395-B0A6-4FC4-8381-C06B7D0C6AD8}"/>
          </ac:spMkLst>
        </pc:spChg>
      </pc:sldChg>
      <pc:sldChg chg="modSp new mod">
        <pc:chgData name="Paul Bloemers" userId="fe3832ff3b233e04" providerId="LiveId" clId="{D16EEE97-891B-4354-B510-4218C01C87F4}" dt="2021-11-02T09:33:26.534" v="159" actId="20577"/>
        <pc:sldMkLst>
          <pc:docMk/>
          <pc:sldMk cId="3667560692" sldId="270"/>
        </pc:sldMkLst>
        <pc:spChg chg="mod">
          <ac:chgData name="Paul Bloemers" userId="fe3832ff3b233e04" providerId="LiveId" clId="{D16EEE97-891B-4354-B510-4218C01C87F4}" dt="2021-11-02T09:33:26.534" v="159" actId="20577"/>
          <ac:spMkLst>
            <pc:docMk/>
            <pc:sldMk cId="3667560692" sldId="270"/>
            <ac:spMk id="2" creationId="{9824D2F2-4D6E-4B71-ACBA-B6CA813A929E}"/>
          </ac:spMkLst>
        </pc:spChg>
      </pc:sldChg>
      <pc:sldChg chg="modSp new mod">
        <pc:chgData name="Paul Bloemers" userId="fe3832ff3b233e04" providerId="LiveId" clId="{D16EEE97-891B-4354-B510-4218C01C87F4}" dt="2021-11-02T09:33:56.739" v="193" actId="20577"/>
        <pc:sldMkLst>
          <pc:docMk/>
          <pc:sldMk cId="2686227525" sldId="271"/>
        </pc:sldMkLst>
        <pc:spChg chg="mod">
          <ac:chgData name="Paul Bloemers" userId="fe3832ff3b233e04" providerId="LiveId" clId="{D16EEE97-891B-4354-B510-4218C01C87F4}" dt="2021-11-02T09:32:56.451" v="88" actId="20577"/>
          <ac:spMkLst>
            <pc:docMk/>
            <pc:sldMk cId="2686227525" sldId="271"/>
            <ac:spMk id="2" creationId="{F4C04063-BA63-445B-8BB9-7B8EC6320700}"/>
          </ac:spMkLst>
        </pc:spChg>
        <pc:spChg chg="mod">
          <ac:chgData name="Paul Bloemers" userId="fe3832ff3b233e04" providerId="LiveId" clId="{D16EEE97-891B-4354-B510-4218C01C87F4}" dt="2021-11-02T09:33:56.739" v="193" actId="20577"/>
          <ac:spMkLst>
            <pc:docMk/>
            <pc:sldMk cId="2686227525" sldId="271"/>
            <ac:spMk id="3" creationId="{D28642E1-7B09-48A8-902E-769DC2FD7B3B}"/>
          </ac:spMkLst>
        </pc:spChg>
      </pc:sldChg>
      <pc:sldChg chg="modSp new mod">
        <pc:chgData name="Paul Bloemers" userId="fe3832ff3b233e04" providerId="LiveId" clId="{D16EEE97-891B-4354-B510-4218C01C87F4}" dt="2021-11-02T09:33:34.555" v="184" actId="20577"/>
        <pc:sldMkLst>
          <pc:docMk/>
          <pc:sldMk cId="3074077715" sldId="272"/>
        </pc:sldMkLst>
        <pc:spChg chg="mod">
          <ac:chgData name="Paul Bloemers" userId="fe3832ff3b233e04" providerId="LiveId" clId="{D16EEE97-891B-4354-B510-4218C01C87F4}" dt="2021-11-02T09:33:34.555" v="184" actId="20577"/>
          <ac:spMkLst>
            <pc:docMk/>
            <pc:sldMk cId="3074077715" sldId="272"/>
            <ac:spMk id="2" creationId="{9D30E769-94B7-4D2B-9439-D77078EB8896}"/>
          </ac:spMkLst>
        </pc:spChg>
      </pc:sldChg>
    </pc:docChg>
  </pc:docChgLst>
  <pc:docChgLst>
    <pc:chgData name="Paul Bloemers" userId="fe3832ff3b233e04" providerId="LiveId" clId="{F1F718A1-A8DD-406F-9886-9FDBEDD280DD}"/>
    <pc:docChg chg="undo custSel modSld">
      <pc:chgData name="Paul Bloemers" userId="fe3832ff3b233e04" providerId="LiveId" clId="{F1F718A1-A8DD-406F-9886-9FDBEDD280DD}" dt="2021-11-02T17:30:26.894" v="578" actId="1035"/>
      <pc:docMkLst>
        <pc:docMk/>
      </pc:docMkLst>
      <pc:sldChg chg="modSp mod">
        <pc:chgData name="Paul Bloemers" userId="fe3832ff3b233e04" providerId="LiveId" clId="{F1F718A1-A8DD-406F-9886-9FDBEDD280DD}" dt="2021-11-02T17:30:26.894" v="578" actId="1035"/>
        <pc:sldMkLst>
          <pc:docMk/>
          <pc:sldMk cId="4017196039" sldId="264"/>
        </pc:sldMkLst>
        <pc:spChg chg="mod">
          <ac:chgData name="Paul Bloemers" userId="fe3832ff3b233e04" providerId="LiveId" clId="{F1F718A1-A8DD-406F-9886-9FDBEDD280DD}" dt="2021-11-02T17:30:26.894" v="578" actId="1035"/>
          <ac:spMkLst>
            <pc:docMk/>
            <pc:sldMk cId="4017196039" sldId="264"/>
            <ac:spMk id="15" creationId="{19935DE2-357C-4E41-BC39-0BF013A25A08}"/>
          </ac:spMkLst>
        </pc:spChg>
        <pc:picChg chg="mod">
          <ac:chgData name="Paul Bloemers" userId="fe3832ff3b233e04" providerId="LiveId" clId="{F1F718A1-A8DD-406F-9886-9FDBEDD280DD}" dt="2021-11-02T17:30:26.894" v="578" actId="1035"/>
          <ac:picMkLst>
            <pc:docMk/>
            <pc:sldMk cId="4017196039" sldId="264"/>
            <ac:picMk id="12" creationId="{D9B0A5AB-CB31-4AB8-BC3E-953AC60DD99A}"/>
          </ac:picMkLst>
        </pc:picChg>
        <pc:picChg chg="mod">
          <ac:chgData name="Paul Bloemers" userId="fe3832ff3b233e04" providerId="LiveId" clId="{F1F718A1-A8DD-406F-9886-9FDBEDD280DD}" dt="2021-11-02T17:30:26.894" v="578" actId="1035"/>
          <ac:picMkLst>
            <pc:docMk/>
            <pc:sldMk cId="4017196039" sldId="264"/>
            <ac:picMk id="26" creationId="{FFB3745D-1A0E-48D6-80C1-809798B40C35}"/>
          </ac:picMkLst>
        </pc:picChg>
      </pc:sldChg>
      <pc:sldChg chg="addSp delSp modSp mod delAnim modAnim">
        <pc:chgData name="Paul Bloemers" userId="fe3832ff3b233e04" providerId="LiveId" clId="{F1F718A1-A8DD-406F-9886-9FDBEDD280DD}" dt="2021-11-02T17:30:01.752" v="560" actId="166"/>
        <pc:sldMkLst>
          <pc:docMk/>
          <pc:sldMk cId="2686227525" sldId="271"/>
        </pc:sldMkLst>
        <pc:spChg chg="mod">
          <ac:chgData name="Paul Bloemers" userId="fe3832ff3b233e04" providerId="LiveId" clId="{F1F718A1-A8DD-406F-9886-9FDBEDD280DD}" dt="2021-11-02T17:25:45.105" v="504" actId="5793"/>
          <ac:spMkLst>
            <pc:docMk/>
            <pc:sldMk cId="2686227525" sldId="271"/>
            <ac:spMk id="3" creationId="{D28642E1-7B09-48A8-902E-769DC2FD7B3B}"/>
          </ac:spMkLst>
        </pc:spChg>
        <pc:spChg chg="del mod">
          <ac:chgData name="Paul Bloemers" userId="fe3832ff3b233e04" providerId="LiveId" clId="{F1F718A1-A8DD-406F-9886-9FDBEDD280DD}" dt="2021-11-02T17:04:11.283" v="96" actId="478"/>
          <ac:spMkLst>
            <pc:docMk/>
            <pc:sldMk cId="2686227525" sldId="271"/>
            <ac:spMk id="4" creationId="{5B5FF250-2D78-4D60-A446-A5DF6C5F4712}"/>
          </ac:spMkLst>
        </pc:spChg>
        <pc:spChg chg="add mod">
          <ac:chgData name="Paul Bloemers" userId="fe3832ff3b233e04" providerId="LiveId" clId="{F1F718A1-A8DD-406F-9886-9FDBEDD280DD}" dt="2021-11-02T17:19:38.104" v="394" actId="1076"/>
          <ac:spMkLst>
            <pc:docMk/>
            <pc:sldMk cId="2686227525" sldId="271"/>
            <ac:spMk id="5" creationId="{FDD024CF-CA4D-44C8-A681-13CD8640D5B8}"/>
          </ac:spMkLst>
        </pc:spChg>
        <pc:spChg chg="add mod">
          <ac:chgData name="Paul Bloemers" userId="fe3832ff3b233e04" providerId="LiveId" clId="{F1F718A1-A8DD-406F-9886-9FDBEDD280DD}" dt="2021-11-02T17:05:55.600" v="137" actId="1035"/>
          <ac:spMkLst>
            <pc:docMk/>
            <pc:sldMk cId="2686227525" sldId="271"/>
            <ac:spMk id="6" creationId="{A558130C-DE0F-4746-909A-3CCA42A8810A}"/>
          </ac:spMkLst>
        </pc:spChg>
        <pc:spChg chg="add mod">
          <ac:chgData name="Paul Bloemers" userId="fe3832ff3b233e04" providerId="LiveId" clId="{F1F718A1-A8DD-406F-9886-9FDBEDD280DD}" dt="2021-11-02T17:05:55.600" v="137" actId="1035"/>
          <ac:spMkLst>
            <pc:docMk/>
            <pc:sldMk cId="2686227525" sldId="271"/>
            <ac:spMk id="7" creationId="{3EB25450-444C-4EFC-A69D-9CD3C5258CDE}"/>
          </ac:spMkLst>
        </pc:spChg>
        <pc:spChg chg="add mod">
          <ac:chgData name="Paul Bloemers" userId="fe3832ff3b233e04" providerId="LiveId" clId="{F1F718A1-A8DD-406F-9886-9FDBEDD280DD}" dt="2021-11-02T17:05:55.600" v="137" actId="1035"/>
          <ac:spMkLst>
            <pc:docMk/>
            <pc:sldMk cId="2686227525" sldId="271"/>
            <ac:spMk id="10" creationId="{C15F039E-033B-4568-9A54-92B87658D3B7}"/>
          </ac:spMkLst>
        </pc:spChg>
        <pc:spChg chg="add mod">
          <ac:chgData name="Paul Bloemers" userId="fe3832ff3b233e04" providerId="LiveId" clId="{F1F718A1-A8DD-406F-9886-9FDBEDD280DD}" dt="2021-11-02T17:05:55.600" v="137" actId="1035"/>
          <ac:spMkLst>
            <pc:docMk/>
            <pc:sldMk cId="2686227525" sldId="271"/>
            <ac:spMk id="11" creationId="{A9FCC045-FB9F-4C09-B9A2-0710281017D7}"/>
          </ac:spMkLst>
        </pc:spChg>
        <pc:spChg chg="add mod">
          <ac:chgData name="Paul Bloemers" userId="fe3832ff3b233e04" providerId="LiveId" clId="{F1F718A1-A8DD-406F-9886-9FDBEDD280DD}" dt="2021-11-02T17:04:16.922" v="98" actId="1076"/>
          <ac:spMkLst>
            <pc:docMk/>
            <pc:sldMk cId="2686227525" sldId="271"/>
            <ac:spMk id="12" creationId="{1EA5B435-5AB1-4E62-A332-902BBD661A3F}"/>
          </ac:spMkLst>
        </pc:spChg>
        <pc:spChg chg="add mod">
          <ac:chgData name="Paul Bloemers" userId="fe3832ff3b233e04" providerId="LiveId" clId="{F1F718A1-A8DD-406F-9886-9FDBEDD280DD}" dt="2021-11-02T17:04:16.922" v="98" actId="1076"/>
          <ac:spMkLst>
            <pc:docMk/>
            <pc:sldMk cId="2686227525" sldId="271"/>
            <ac:spMk id="13" creationId="{418129AB-8D84-43BC-88BD-154881C5288A}"/>
          </ac:spMkLst>
        </pc:spChg>
        <pc:spChg chg="add mod">
          <ac:chgData name="Paul Bloemers" userId="fe3832ff3b233e04" providerId="LiveId" clId="{F1F718A1-A8DD-406F-9886-9FDBEDD280DD}" dt="2021-11-02T17:05:34.009" v="117" actId="20577"/>
          <ac:spMkLst>
            <pc:docMk/>
            <pc:sldMk cId="2686227525" sldId="271"/>
            <ac:spMk id="14" creationId="{22F7436D-9AA3-4999-BD1D-3396F5AA4729}"/>
          </ac:spMkLst>
        </pc:spChg>
        <pc:spChg chg="add del mod">
          <ac:chgData name="Paul Bloemers" userId="fe3832ff3b233e04" providerId="LiveId" clId="{F1F718A1-A8DD-406F-9886-9FDBEDD280DD}" dt="2021-11-02T17:04:22.054" v="99" actId="478"/>
          <ac:spMkLst>
            <pc:docMk/>
            <pc:sldMk cId="2686227525" sldId="271"/>
            <ac:spMk id="15" creationId="{98062BAA-001B-4859-9C03-F96C9FD4A0F1}"/>
          </ac:spMkLst>
        </pc:spChg>
        <pc:spChg chg="add del mod">
          <ac:chgData name="Paul Bloemers" userId="fe3832ff3b233e04" providerId="LiveId" clId="{F1F718A1-A8DD-406F-9886-9FDBEDD280DD}" dt="2021-11-02T17:04:23.199" v="100" actId="478"/>
          <ac:spMkLst>
            <pc:docMk/>
            <pc:sldMk cId="2686227525" sldId="271"/>
            <ac:spMk id="16" creationId="{09E90AB7-EB45-418C-BE9E-D58F4D614AF8}"/>
          </ac:spMkLst>
        </pc:spChg>
        <pc:spChg chg="add mod">
          <ac:chgData name="Paul Bloemers" userId="fe3832ff3b233e04" providerId="LiveId" clId="{F1F718A1-A8DD-406F-9886-9FDBEDD280DD}" dt="2021-11-02T17:05:01.033" v="109" actId="164"/>
          <ac:spMkLst>
            <pc:docMk/>
            <pc:sldMk cId="2686227525" sldId="271"/>
            <ac:spMk id="17" creationId="{B5817C4D-785B-4458-8231-7FF606B543C7}"/>
          </ac:spMkLst>
        </pc:spChg>
        <pc:spChg chg="mod">
          <ac:chgData name="Paul Bloemers" userId="fe3832ff3b233e04" providerId="LiveId" clId="{F1F718A1-A8DD-406F-9886-9FDBEDD280DD}" dt="2021-11-02T17:05:36.427" v="118" actId="20577"/>
          <ac:spMkLst>
            <pc:docMk/>
            <pc:sldMk cId="2686227525" sldId="271"/>
            <ac:spMk id="21" creationId="{25083035-E06D-4716-9ADD-49891963C8B7}"/>
          </ac:spMkLst>
        </pc:spChg>
        <pc:spChg chg="mod">
          <ac:chgData name="Paul Bloemers" userId="fe3832ff3b233e04" providerId="LiveId" clId="{F1F718A1-A8DD-406F-9886-9FDBEDD280DD}" dt="2021-11-02T17:05:28.640" v="116" actId="20577"/>
          <ac:spMkLst>
            <pc:docMk/>
            <pc:sldMk cId="2686227525" sldId="271"/>
            <ac:spMk id="22" creationId="{7E68D433-EA93-457C-BBF6-C31FEE4FE2DF}"/>
          </ac:spMkLst>
        </pc:spChg>
        <pc:spChg chg="add mod">
          <ac:chgData name="Paul Bloemers" userId="fe3832ff3b233e04" providerId="LiveId" clId="{F1F718A1-A8DD-406F-9886-9FDBEDD280DD}" dt="2021-11-02T17:06:27.863" v="169" actId="20577"/>
          <ac:spMkLst>
            <pc:docMk/>
            <pc:sldMk cId="2686227525" sldId="271"/>
            <ac:spMk id="23" creationId="{22C0EBD3-D852-464D-BD4B-229DF2EFAE0B}"/>
          </ac:spMkLst>
        </pc:spChg>
        <pc:spChg chg="mod topLvl">
          <ac:chgData name="Paul Bloemers" userId="fe3832ff3b233e04" providerId="LiveId" clId="{F1F718A1-A8DD-406F-9886-9FDBEDD280DD}" dt="2021-11-02T17:20:27.395" v="404" actId="164"/>
          <ac:spMkLst>
            <pc:docMk/>
            <pc:sldMk cId="2686227525" sldId="271"/>
            <ac:spMk id="25" creationId="{0D01CB4C-5CB3-4C46-9B88-5359EB4CCBB1}"/>
          </ac:spMkLst>
        </pc:spChg>
        <pc:spChg chg="mod topLvl">
          <ac:chgData name="Paul Bloemers" userId="fe3832ff3b233e04" providerId="LiveId" clId="{F1F718A1-A8DD-406F-9886-9FDBEDD280DD}" dt="2021-11-02T17:20:27.395" v="404" actId="164"/>
          <ac:spMkLst>
            <pc:docMk/>
            <pc:sldMk cId="2686227525" sldId="271"/>
            <ac:spMk id="26" creationId="{2699285D-0572-42C4-AFFC-DF4426615A0D}"/>
          </ac:spMkLst>
        </pc:spChg>
        <pc:spChg chg="add mod">
          <ac:chgData name="Paul Bloemers" userId="fe3832ff3b233e04" providerId="LiveId" clId="{F1F718A1-A8DD-406F-9886-9FDBEDD280DD}" dt="2021-11-02T17:20:19.637" v="403" actId="164"/>
          <ac:spMkLst>
            <pc:docMk/>
            <pc:sldMk cId="2686227525" sldId="271"/>
            <ac:spMk id="27" creationId="{7FE09D06-9698-4EB7-B4D6-BBF752314D69}"/>
          </ac:spMkLst>
        </pc:spChg>
        <pc:spChg chg="add mod">
          <ac:chgData name="Paul Bloemers" userId="fe3832ff3b233e04" providerId="LiveId" clId="{F1F718A1-A8DD-406F-9886-9FDBEDD280DD}" dt="2021-11-02T17:20:19.637" v="403" actId="164"/>
          <ac:spMkLst>
            <pc:docMk/>
            <pc:sldMk cId="2686227525" sldId="271"/>
            <ac:spMk id="28" creationId="{86F93D8E-EC13-46DB-8C74-FB0763D3F1B8}"/>
          </ac:spMkLst>
        </pc:spChg>
        <pc:spChg chg="add mod">
          <ac:chgData name="Paul Bloemers" userId="fe3832ff3b233e04" providerId="LiveId" clId="{F1F718A1-A8DD-406F-9886-9FDBEDD280DD}" dt="2021-11-02T17:25:05.674" v="500" actId="1076"/>
          <ac:spMkLst>
            <pc:docMk/>
            <pc:sldMk cId="2686227525" sldId="271"/>
            <ac:spMk id="32" creationId="{31B2C57C-CC3F-424A-8ADB-0CA03DD7E802}"/>
          </ac:spMkLst>
        </pc:spChg>
        <pc:spChg chg="add mod">
          <ac:chgData name="Paul Bloemers" userId="fe3832ff3b233e04" providerId="LiveId" clId="{F1F718A1-A8DD-406F-9886-9FDBEDD280DD}" dt="2021-11-02T17:29:13.339" v="551" actId="1076"/>
          <ac:spMkLst>
            <pc:docMk/>
            <pc:sldMk cId="2686227525" sldId="271"/>
            <ac:spMk id="33" creationId="{14CB22A4-5CBF-4143-A56D-9AF4649BF339}"/>
          </ac:spMkLst>
        </pc:spChg>
        <pc:grpChg chg="add mod">
          <ac:chgData name="Paul Bloemers" userId="fe3832ff3b233e04" providerId="LiveId" clId="{F1F718A1-A8DD-406F-9886-9FDBEDD280DD}" dt="2021-11-02T17:29:44.751" v="557" actId="555"/>
          <ac:grpSpMkLst>
            <pc:docMk/>
            <pc:sldMk cId="2686227525" sldId="271"/>
            <ac:grpSpMk id="19" creationId="{BEF6265B-A4B4-44C5-B687-BB0ACAEB3DD1}"/>
          </ac:grpSpMkLst>
        </pc:grpChg>
        <pc:grpChg chg="add mod">
          <ac:chgData name="Paul Bloemers" userId="fe3832ff3b233e04" providerId="LiveId" clId="{F1F718A1-A8DD-406F-9886-9FDBEDD280DD}" dt="2021-11-02T17:29:57.827" v="559" actId="555"/>
          <ac:grpSpMkLst>
            <pc:docMk/>
            <pc:sldMk cId="2686227525" sldId="271"/>
            <ac:grpSpMk id="20" creationId="{EB0984CE-3DDE-4669-BA9D-2BB9F7E255D3}"/>
          </ac:grpSpMkLst>
        </pc:grpChg>
        <pc:grpChg chg="add del mod">
          <ac:chgData name="Paul Bloemers" userId="fe3832ff3b233e04" providerId="LiveId" clId="{F1F718A1-A8DD-406F-9886-9FDBEDD280DD}" dt="2021-11-02T17:19:28.275" v="390" actId="165"/>
          <ac:grpSpMkLst>
            <pc:docMk/>
            <pc:sldMk cId="2686227525" sldId="271"/>
            <ac:grpSpMk id="24" creationId="{D4198752-1C67-4DBD-8D4B-171BA0D0A2DC}"/>
          </ac:grpSpMkLst>
        </pc:grpChg>
        <pc:grpChg chg="add mod">
          <ac:chgData name="Paul Bloemers" userId="fe3832ff3b233e04" providerId="LiveId" clId="{F1F718A1-A8DD-406F-9886-9FDBEDD280DD}" dt="2021-11-02T17:29:57.827" v="559" actId="555"/>
          <ac:grpSpMkLst>
            <pc:docMk/>
            <pc:sldMk cId="2686227525" sldId="271"/>
            <ac:grpSpMk id="29" creationId="{0F0FDD13-4ECB-4FD1-9B6A-25B056515C03}"/>
          </ac:grpSpMkLst>
        </pc:grpChg>
        <pc:grpChg chg="add mod">
          <ac:chgData name="Paul Bloemers" userId="fe3832ff3b233e04" providerId="LiveId" clId="{F1F718A1-A8DD-406F-9886-9FDBEDD280DD}" dt="2021-11-02T17:29:44.751" v="557" actId="555"/>
          <ac:grpSpMkLst>
            <pc:docMk/>
            <pc:sldMk cId="2686227525" sldId="271"/>
            <ac:grpSpMk id="30" creationId="{DE491355-5367-4B6E-BE8E-EBB62AC4111F}"/>
          </ac:grpSpMkLst>
        </pc:grpChg>
        <pc:cxnChg chg="add mod">
          <ac:chgData name="Paul Bloemers" userId="fe3832ff3b233e04" providerId="LiveId" clId="{F1F718A1-A8DD-406F-9886-9FDBEDD280DD}" dt="2021-11-02T17:05:55.600" v="137" actId="1035"/>
          <ac:cxnSpMkLst>
            <pc:docMk/>
            <pc:sldMk cId="2686227525" sldId="271"/>
            <ac:cxnSpMk id="8" creationId="{3962E9C0-CCD5-4A15-AF0A-7604447B2917}"/>
          </ac:cxnSpMkLst>
        </pc:cxnChg>
        <pc:cxnChg chg="add mod">
          <ac:chgData name="Paul Bloemers" userId="fe3832ff3b233e04" providerId="LiveId" clId="{F1F718A1-A8DD-406F-9886-9FDBEDD280DD}" dt="2021-11-02T17:05:55.600" v="137" actId="1035"/>
          <ac:cxnSpMkLst>
            <pc:docMk/>
            <pc:sldMk cId="2686227525" sldId="271"/>
            <ac:cxnSpMk id="9" creationId="{689FADA8-FA80-4D34-9F72-6214172F7282}"/>
          </ac:cxnSpMkLst>
        </pc:cxnChg>
        <pc:cxnChg chg="add mod ord">
          <ac:chgData name="Paul Bloemers" userId="fe3832ff3b233e04" providerId="LiveId" clId="{F1F718A1-A8DD-406F-9886-9FDBEDD280DD}" dt="2021-11-02T17:30:01.752" v="560" actId="166"/>
          <ac:cxnSpMkLst>
            <pc:docMk/>
            <pc:sldMk cId="2686227525" sldId="271"/>
            <ac:cxnSpMk id="18" creationId="{48A2D94A-61A0-4FF4-9ACB-A5DF58FFBE8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4F670-C76A-4B3E-B3D3-A46917781832}" type="datetimeFigureOut">
              <a:rPr lang="nl-NL" smtClean="0"/>
              <a:t>5-12-2021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99B3D-801E-47CF-9BEA-DFFC3C5B48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81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399B3D-801E-47CF-9BEA-DFFC3C5B4825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841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96873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3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>
                <a:solidFill>
                  <a:schemeClr val="bg1"/>
                </a:solidFill>
              </a:rPr>
              <a:t>Economielokaal.nl</a:t>
            </a:r>
            <a:endParaRPr lang="en-US" sz="48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7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47823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4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59592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delen +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Afgeronde rechthoek 4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348890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14917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718814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047907043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322021607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/>
              <a:t>vwo</a:t>
            </a:r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/>
              <a:t>havo</a:t>
            </a:r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/>
              <a:t>mavo</a:t>
            </a:r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/>
              <a:t>havo.economielokaal.nl</a:t>
            </a:r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>
                <a:solidFill>
                  <a:schemeClr val="tx1"/>
                </a:solidFill>
              </a:rPr>
              <a:t>&gt;&gt;</a:t>
            </a:r>
          </a:p>
        </p:txBody>
      </p:sp>
    </p:spTree>
    <p:extLst>
      <p:ext uri="{BB962C8B-B14F-4D97-AF65-F5344CB8AC3E}">
        <p14:creationId xmlns:p14="http://schemas.microsoft.com/office/powerpoint/2010/main" val="258424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blinds/>
  </p:transition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19.svg"/><Relationship Id="rId7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5.png"/><Relationship Id="rId5" Type="http://schemas.openxmlformats.org/officeDocument/2006/relationships/image" Target="../media/image21.png"/><Relationship Id="rId10" Type="http://schemas.openxmlformats.org/officeDocument/2006/relationships/image" Target="../media/image24.sv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9.svg"/><Relationship Id="rId7" Type="http://schemas.openxmlformats.org/officeDocument/2006/relationships/image" Target="../media/image11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i="1"/>
              <a:t>Leuker kunnen we het niet maken. En ook niet makkelijker..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/>
              <a:t>inkomstenbelasting</a:t>
            </a:r>
          </a:p>
        </p:txBody>
      </p:sp>
    </p:spTree>
    <p:extLst>
      <p:ext uri="{BB962C8B-B14F-4D97-AF65-F5344CB8AC3E}">
        <p14:creationId xmlns:p14="http://schemas.microsoft.com/office/powerpoint/2010/main" val="77680164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Tijdelijke aanduiding voor inhoud 18" descr="Mannelijk profiel">
            <a:extLst>
              <a:ext uri="{FF2B5EF4-FFF2-40B4-BE49-F238E27FC236}">
                <a16:creationId xmlns:a16="http://schemas.microsoft.com/office/drawing/2014/main" id="{74271964-A493-441C-BB23-46B27C4E2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0938" y="523875"/>
            <a:ext cx="1162050" cy="1162050"/>
          </a:xfr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9B0A5AB-CB31-4AB8-BC3E-953AC60DD9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938" y="2996269"/>
            <a:ext cx="2933498" cy="3439721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19935DE2-357C-4E41-BC39-0BF013A25A08}"/>
              </a:ext>
            </a:extLst>
          </p:cNvPr>
          <p:cNvSpPr txBox="1"/>
          <p:nvPr/>
        </p:nvSpPr>
        <p:spPr>
          <a:xfrm>
            <a:off x="7797564" y="3931299"/>
            <a:ext cx="37593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schemeClr val="bg1"/>
                </a:solidFill>
              </a:rPr>
              <a:t>Eigen woningforfait</a:t>
            </a:r>
          </a:p>
          <a:p>
            <a:pPr marL="285750" indent="-285750">
              <a:buBlip>
                <a:blip r:embed="rId5">
                  <a:extLs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</a:buBlip>
            </a:pPr>
            <a:r>
              <a:rPr lang="nl-NL" sz="1600">
                <a:solidFill>
                  <a:schemeClr val="bg1"/>
                </a:solidFill>
              </a:rPr>
              <a:t>6 ‰ van de WOZ waarde</a:t>
            </a:r>
          </a:p>
          <a:p>
            <a:endParaRPr lang="nl-NL" sz="1600">
              <a:solidFill>
                <a:schemeClr val="bg1"/>
              </a:solidFill>
            </a:endParaRPr>
          </a:p>
          <a:p>
            <a:r>
              <a:rPr lang="nl-NL" sz="1600" b="1">
                <a:solidFill>
                  <a:schemeClr val="bg1"/>
                </a:solidFill>
              </a:rPr>
              <a:t>Heffingskortingen</a:t>
            </a:r>
            <a:endParaRPr lang="nl-NL" sz="1600">
              <a:solidFill>
                <a:schemeClr val="bg1"/>
              </a:solidFill>
            </a:endParaRPr>
          </a:p>
          <a:p>
            <a:pPr marL="285750" indent="-285750">
              <a:buBlip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</a:buBlip>
            </a:pPr>
            <a:r>
              <a:rPr lang="nl-NL" sz="1600">
                <a:solidFill>
                  <a:schemeClr val="bg1"/>
                </a:solidFill>
              </a:rPr>
              <a:t>Algemene heffingskorting </a:t>
            </a:r>
            <a:r>
              <a:rPr lang="en-GB" sz="1600">
                <a:solidFill>
                  <a:schemeClr val="bg1"/>
                </a:solidFill>
              </a:rPr>
              <a:t>€ </a:t>
            </a:r>
            <a:r>
              <a:rPr lang="nl-NL" sz="1600">
                <a:solidFill>
                  <a:schemeClr val="bg1"/>
                </a:solidFill>
              </a:rPr>
              <a:t>2.700</a:t>
            </a:r>
          </a:p>
          <a:p>
            <a:pPr marL="285750" indent="-285750">
              <a:buBlip>
                <a:blip r:embed="rId7">
                  <a:extLs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</a:buBlip>
            </a:pPr>
            <a:r>
              <a:rPr lang="nl-NL" sz="1600">
                <a:solidFill>
                  <a:schemeClr val="bg1"/>
                </a:solidFill>
              </a:rPr>
              <a:t>Arbeidskorting </a:t>
            </a:r>
            <a:r>
              <a:rPr lang="en-GB" sz="1600">
                <a:solidFill>
                  <a:schemeClr val="bg1"/>
                </a:solidFill>
              </a:rPr>
              <a:t>€ </a:t>
            </a:r>
            <a:r>
              <a:rPr lang="nl-NL" sz="1600">
                <a:solidFill>
                  <a:schemeClr val="bg1"/>
                </a:solidFill>
              </a:rPr>
              <a:t> 3.800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652E5C3-9CA3-4F18-9858-A0639F56396B}"/>
              </a:ext>
            </a:extLst>
          </p:cNvPr>
          <p:cNvSpPr txBox="1"/>
          <p:nvPr/>
        </p:nvSpPr>
        <p:spPr>
          <a:xfrm>
            <a:off x="2681132" y="343961"/>
            <a:ext cx="7510618" cy="1817648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Gehuwd, één kind van 10 maanden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Alleenverdiener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Verdient € 140.000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Eigen huis met WOZ waarde € 420.000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Met hypotheek van € 390.000 tegen 2,9%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Op diverse spaar- en beleggingsrekeningen staat in totaal voor € 180.000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438C010-9924-47FA-ABE3-0BD20967D95E}"/>
              </a:ext>
            </a:extLst>
          </p:cNvPr>
          <p:cNvSpPr txBox="1"/>
          <p:nvPr/>
        </p:nvSpPr>
        <p:spPr>
          <a:xfrm>
            <a:off x="1779711" y="119062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>
                <a:solidFill>
                  <a:schemeClr val="bg1"/>
                </a:solidFill>
              </a:rPr>
              <a:t>Erik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468D41B-1A26-423B-B5C5-6777B7A29C3C}"/>
              </a:ext>
            </a:extLst>
          </p:cNvPr>
          <p:cNvSpPr txBox="1"/>
          <p:nvPr/>
        </p:nvSpPr>
        <p:spPr>
          <a:xfrm>
            <a:off x="1460938" y="2352675"/>
            <a:ext cx="5830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Blip>
                <a:blip r:embed="rId9">
                  <a:extLs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</a:buBlip>
            </a:pPr>
            <a:r>
              <a:rPr lang="nl-NL">
                <a:solidFill>
                  <a:schemeClr val="bg1"/>
                </a:solidFill>
              </a:rPr>
              <a:t>Bereken de gemiddelde belastingdruk voor Erik.</a:t>
            </a: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FFB3745D-1A0E-48D6-80C1-809798B40C3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29251" y="2993649"/>
            <a:ext cx="2933498" cy="3444802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CDAD31B7-65EF-4D77-B9DE-1A862ADACA90}"/>
              </a:ext>
            </a:extLst>
          </p:cNvPr>
          <p:cNvSpPr/>
          <p:nvPr/>
        </p:nvSpPr>
        <p:spPr>
          <a:xfrm>
            <a:off x="0" y="0"/>
            <a:ext cx="733425" cy="6858000"/>
          </a:xfrm>
          <a:prstGeom prst="rect">
            <a:avLst/>
          </a:prstGeom>
          <a:solidFill>
            <a:srgbClr val="CA4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3200" b="1" kern="1800" spc="160">
                <a:solidFill>
                  <a:schemeClr val="tx1">
                    <a:lumMod val="85000"/>
                  </a:schemeClr>
                </a:solidFill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401719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 animBg="1"/>
      <p:bldP spid="20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Tijdelijke aanduiding voor inhoud 18" descr="Mannelijk profiel">
            <a:extLst>
              <a:ext uri="{FF2B5EF4-FFF2-40B4-BE49-F238E27FC236}">
                <a16:creationId xmlns:a16="http://schemas.microsoft.com/office/drawing/2014/main" id="{74271964-A493-441C-BB23-46B27C4E2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0938" y="523875"/>
            <a:ext cx="1162050" cy="1162050"/>
          </a:xfr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9B0A5AB-CB31-4AB8-BC3E-953AC60DD9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937" y="2500287"/>
            <a:ext cx="3530717" cy="4140000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D652E5C3-9CA3-4F18-9858-A0639F56396B}"/>
              </a:ext>
            </a:extLst>
          </p:cNvPr>
          <p:cNvSpPr txBox="1"/>
          <p:nvPr/>
        </p:nvSpPr>
        <p:spPr>
          <a:xfrm>
            <a:off x="2681132" y="343961"/>
            <a:ext cx="7417056" cy="1817648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Gehuwd, één kind van 10 maanden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Alleenverdiener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Verdient € 140.000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Eigen huis met WOZ waarde € 420.000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Met hypotheek van € 390.000 tegen 2,9%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Op diverse spaar- en beleggingsrekeningen staat in totaal voor € 180.000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438C010-9924-47FA-ABE3-0BD20967D95E}"/>
              </a:ext>
            </a:extLst>
          </p:cNvPr>
          <p:cNvSpPr txBox="1"/>
          <p:nvPr/>
        </p:nvSpPr>
        <p:spPr>
          <a:xfrm>
            <a:off x="1779711" y="1190625"/>
            <a:ext cx="482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>
                <a:solidFill>
                  <a:schemeClr val="bg1"/>
                </a:solidFill>
              </a:rPr>
              <a:t>Erik</a:t>
            </a:r>
            <a:endParaRPr lang="nl-NL" b="1">
              <a:solidFill>
                <a:schemeClr val="bg1"/>
              </a:solidFill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67F8314-A8B0-4F36-A0C3-B5A554450A90}"/>
              </a:ext>
            </a:extLst>
          </p:cNvPr>
          <p:cNvSpPr txBox="1"/>
          <p:nvPr/>
        </p:nvSpPr>
        <p:spPr>
          <a:xfrm>
            <a:off x="5624051" y="2500287"/>
            <a:ext cx="4640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30663" algn="dec"/>
              </a:tabLst>
            </a:pPr>
            <a:r>
              <a:rPr lang="nl-NL">
                <a:solidFill>
                  <a:schemeClr val="bg1"/>
                </a:solidFill>
              </a:rPr>
              <a:t>Inkomen	€ 140.000</a:t>
            </a:r>
          </a:p>
          <a:p>
            <a:pPr>
              <a:tabLst>
                <a:tab pos="4030663" algn="dec"/>
              </a:tabLst>
            </a:pPr>
            <a:r>
              <a:rPr lang="nl-NL">
                <a:solidFill>
                  <a:schemeClr val="bg1"/>
                </a:solidFill>
              </a:rPr>
              <a:t>Bijtelling (6‰ van 420.000)	2.520 +</a:t>
            </a:r>
          </a:p>
          <a:p>
            <a:pPr>
              <a:tabLst>
                <a:tab pos="4030663" algn="dec"/>
              </a:tabLst>
            </a:pPr>
            <a:r>
              <a:rPr lang="nl-NL" u="sng">
                <a:solidFill>
                  <a:schemeClr val="bg1"/>
                </a:solidFill>
              </a:rPr>
              <a:t>Aftrekpost (2,9% van 390.000)	11.310 –</a:t>
            </a:r>
          </a:p>
          <a:p>
            <a:pPr>
              <a:tabLst>
                <a:tab pos="4030663" algn="dec"/>
              </a:tabLst>
            </a:pPr>
            <a:r>
              <a:rPr lang="nl-NL" b="1" i="1">
                <a:solidFill>
                  <a:schemeClr val="bg1"/>
                </a:solidFill>
              </a:rPr>
              <a:t>Belastbaar inkomen	€ 131.210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3D6458B-DAE1-41CC-B016-41742F3FA814}"/>
              </a:ext>
            </a:extLst>
          </p:cNvPr>
          <p:cNvSpPr/>
          <p:nvPr/>
        </p:nvSpPr>
        <p:spPr>
          <a:xfrm>
            <a:off x="3066883" y="4191847"/>
            <a:ext cx="318824" cy="2081130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F8719FCE-436C-4221-ADB5-81FEF98C92C2}"/>
              </a:ext>
            </a:extLst>
          </p:cNvPr>
          <p:cNvSpPr txBox="1"/>
          <p:nvPr/>
        </p:nvSpPr>
        <p:spPr>
          <a:xfrm>
            <a:off x="2798591" y="3978603"/>
            <a:ext cx="8750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200" b="1" i="1">
                <a:solidFill>
                  <a:schemeClr val="bg1"/>
                </a:solidFill>
              </a:rPr>
              <a:t>€ 131.210</a:t>
            </a:r>
            <a:endParaRPr lang="nl-NL" sz="1200">
              <a:solidFill>
                <a:schemeClr val="bg1"/>
              </a:solidFill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16B49C4E-646B-485A-8F67-FBFA8FE3962C}"/>
              </a:ext>
            </a:extLst>
          </p:cNvPr>
          <p:cNvSpPr/>
          <p:nvPr/>
        </p:nvSpPr>
        <p:spPr>
          <a:xfrm>
            <a:off x="3066883" y="4931213"/>
            <a:ext cx="318823" cy="1341764"/>
          </a:xfrm>
          <a:prstGeom prst="rect">
            <a:avLst/>
          </a:prstGeom>
          <a:solidFill>
            <a:srgbClr val="218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B4FAF3C7-75A7-46F3-BAA5-966230E95950}"/>
              </a:ext>
            </a:extLst>
          </p:cNvPr>
          <p:cNvSpPr/>
          <p:nvPr/>
        </p:nvSpPr>
        <p:spPr>
          <a:xfrm>
            <a:off x="3066883" y="4191848"/>
            <a:ext cx="318823" cy="739366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6D1C4D6-AB3A-4F7C-B2E0-882E4F7649B4}"/>
              </a:ext>
            </a:extLst>
          </p:cNvPr>
          <p:cNvSpPr txBox="1"/>
          <p:nvPr/>
        </p:nvSpPr>
        <p:spPr>
          <a:xfrm>
            <a:off x="6902268" y="4352925"/>
            <a:ext cx="304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37% van 68.500 = € 25.345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E6B9495-E994-451C-8003-FFF288FC828C}"/>
              </a:ext>
            </a:extLst>
          </p:cNvPr>
          <p:cNvSpPr txBox="1"/>
          <p:nvPr/>
        </p:nvSpPr>
        <p:spPr>
          <a:xfrm>
            <a:off x="6902268" y="5093579"/>
            <a:ext cx="3046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49% van 62.710 = € 30.727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B6C0A8B8-4A48-4149-90D6-118523DC1E34}"/>
              </a:ext>
            </a:extLst>
          </p:cNvPr>
          <p:cNvSpPr txBox="1"/>
          <p:nvPr/>
        </p:nvSpPr>
        <p:spPr>
          <a:xfrm>
            <a:off x="6226890" y="5820857"/>
            <a:ext cx="3738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i="1">
                <a:solidFill>
                  <a:schemeClr val="bg1"/>
                </a:solidFill>
              </a:rPr>
              <a:t>Totale belasting box 1= € 56.072</a:t>
            </a:r>
          </a:p>
        </p:txBody>
      </p:sp>
      <p:pic>
        <p:nvPicPr>
          <p:cNvPr id="11" name="Graphic 10" descr="Badge volgen">
            <a:extLst>
              <a:ext uri="{FF2B5EF4-FFF2-40B4-BE49-F238E27FC236}">
                <a16:creationId xmlns:a16="http://schemas.microsoft.com/office/drawing/2014/main" id="{3785FC82-B4AF-424A-99D0-9E148E907E5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98188" y="5278245"/>
            <a:ext cx="333375" cy="333375"/>
          </a:xfrm>
          <a:prstGeom prst="rect">
            <a:avLst/>
          </a:prstGeom>
        </p:spPr>
      </p:pic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4D930F4F-E451-486D-BE37-78AB363BF63F}"/>
              </a:ext>
            </a:extLst>
          </p:cNvPr>
          <p:cNvCxnSpPr>
            <a:cxnSpLocks/>
          </p:cNvCxnSpPr>
          <p:nvPr/>
        </p:nvCxnSpPr>
        <p:spPr>
          <a:xfrm flipH="1">
            <a:off x="6516788" y="5592570"/>
            <a:ext cx="3581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hthoek 17">
            <a:extLst>
              <a:ext uri="{FF2B5EF4-FFF2-40B4-BE49-F238E27FC236}">
                <a16:creationId xmlns:a16="http://schemas.microsoft.com/office/drawing/2014/main" id="{08FB3659-0A4F-44B6-9715-07DE0242C99A}"/>
              </a:ext>
            </a:extLst>
          </p:cNvPr>
          <p:cNvSpPr/>
          <p:nvPr/>
        </p:nvSpPr>
        <p:spPr>
          <a:xfrm>
            <a:off x="0" y="0"/>
            <a:ext cx="733425" cy="6858000"/>
          </a:xfrm>
          <a:prstGeom prst="rect">
            <a:avLst/>
          </a:prstGeom>
          <a:solidFill>
            <a:srgbClr val="CA4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3200" b="1" kern="1800" spc="160">
                <a:solidFill>
                  <a:schemeClr val="tx1">
                    <a:lumMod val="85000"/>
                  </a:schemeClr>
                </a:solidFill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30883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23542 -0.15834 " pathEditMode="relative" rAng="0" ptsTypes="AA">
                                      <p:cBhvr>
                                        <p:cTn id="42" dur="2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0.27657 0.10787 " pathEditMode="relative" rAng="0" ptsTypes="AA">
                                      <p:cBhvr>
                                        <p:cTn id="50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28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4" grpId="0" animBg="1"/>
      <p:bldP spid="4" grpId="1" animBg="1"/>
      <p:bldP spid="5" grpId="0" animBg="1"/>
      <p:bldP spid="5" grpId="1" animBg="1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Tijdelijke aanduiding voor inhoud 18" descr="Mannelijk profiel">
            <a:extLst>
              <a:ext uri="{FF2B5EF4-FFF2-40B4-BE49-F238E27FC236}">
                <a16:creationId xmlns:a16="http://schemas.microsoft.com/office/drawing/2014/main" id="{74271964-A493-441C-BB23-46B27C4E2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0938" y="523875"/>
            <a:ext cx="1162050" cy="1162050"/>
          </a:xfr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D652E5C3-9CA3-4F18-9858-A0639F56396B}"/>
              </a:ext>
            </a:extLst>
          </p:cNvPr>
          <p:cNvSpPr txBox="1"/>
          <p:nvPr/>
        </p:nvSpPr>
        <p:spPr>
          <a:xfrm>
            <a:off x="2681132" y="343961"/>
            <a:ext cx="7349695" cy="1817648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Gehuwd, één kind van 10 maanden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Alleenverdiener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Verdient € 140.000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Eigen huis met WOZ waarde € 420.000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Met hypotheek van € 390.000 tegen 2,9%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Op diverse spaar- en beleggingsrekeningen staat in totaal voor € 180.000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438C010-9924-47FA-ABE3-0BD20967D95E}"/>
              </a:ext>
            </a:extLst>
          </p:cNvPr>
          <p:cNvSpPr txBox="1"/>
          <p:nvPr/>
        </p:nvSpPr>
        <p:spPr>
          <a:xfrm>
            <a:off x="1779711" y="119062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>
                <a:solidFill>
                  <a:schemeClr val="bg1"/>
                </a:solidFill>
              </a:rPr>
              <a:t>Erik</a:t>
            </a:r>
            <a:endParaRPr lang="nl-NL" b="1">
              <a:solidFill>
                <a:schemeClr val="bg1"/>
              </a:solidFill>
            </a:endParaRPr>
          </a:p>
        </p:txBody>
      </p:sp>
      <p:pic>
        <p:nvPicPr>
          <p:cNvPr id="26" name="Afbeelding 25">
            <a:extLst>
              <a:ext uri="{FF2B5EF4-FFF2-40B4-BE49-F238E27FC236}">
                <a16:creationId xmlns:a16="http://schemas.microsoft.com/office/drawing/2014/main" id="{FFB3745D-1A0E-48D6-80C1-809798B40C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938" y="2538894"/>
            <a:ext cx="3525509" cy="414000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CE1562C5-BD14-43A3-BA78-FAA0D2FD5A40}"/>
              </a:ext>
            </a:extLst>
          </p:cNvPr>
          <p:cNvSpPr txBox="1"/>
          <p:nvPr/>
        </p:nvSpPr>
        <p:spPr>
          <a:xfrm>
            <a:off x="5624051" y="2500287"/>
            <a:ext cx="4640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030663" algn="dec"/>
              </a:tabLst>
            </a:pPr>
            <a:r>
              <a:rPr lang="nl-NL">
                <a:solidFill>
                  <a:schemeClr val="bg1"/>
                </a:solidFill>
              </a:rPr>
              <a:t>Vermogen (1 januari)	€ 180.000</a:t>
            </a:r>
          </a:p>
          <a:p>
            <a:pPr>
              <a:tabLst>
                <a:tab pos="4030663" algn="dec"/>
              </a:tabLst>
            </a:pPr>
            <a:r>
              <a:rPr lang="nl-NL" u="sng">
                <a:solidFill>
                  <a:schemeClr val="bg1"/>
                </a:solidFill>
              </a:rPr>
              <a:t>Vrijgesteld (2 × 30.000)	60.000 –</a:t>
            </a:r>
          </a:p>
          <a:p>
            <a:pPr>
              <a:tabLst>
                <a:tab pos="4030663" algn="dec"/>
              </a:tabLst>
            </a:pPr>
            <a:r>
              <a:rPr lang="nl-NL" b="1" i="1">
                <a:solidFill>
                  <a:schemeClr val="bg1"/>
                </a:solidFill>
              </a:rPr>
              <a:t>Belastbaar vermogen	€ 120.000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C57A687-D6FD-474C-870F-C27EC3A54EFA}"/>
              </a:ext>
            </a:extLst>
          </p:cNvPr>
          <p:cNvSpPr/>
          <p:nvPr/>
        </p:nvSpPr>
        <p:spPr>
          <a:xfrm>
            <a:off x="2923918" y="5038725"/>
            <a:ext cx="318824" cy="1010644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43D6378-1E06-4E85-9FA5-F64E2D85DB1B}"/>
              </a:ext>
            </a:extLst>
          </p:cNvPr>
          <p:cNvSpPr txBox="1"/>
          <p:nvPr/>
        </p:nvSpPr>
        <p:spPr>
          <a:xfrm>
            <a:off x="2166402" y="4919275"/>
            <a:ext cx="87507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200" b="1" i="1">
                <a:solidFill>
                  <a:schemeClr val="bg1"/>
                </a:solidFill>
              </a:rPr>
              <a:t>€ 120.000</a:t>
            </a:r>
            <a:endParaRPr lang="nl-NL" sz="1200">
              <a:solidFill>
                <a:schemeClr val="bg1"/>
              </a:solidFill>
            </a:endParaRP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B8EEE137-0942-459B-B58E-935664B1A1C6}"/>
              </a:ext>
            </a:extLst>
          </p:cNvPr>
          <p:cNvSpPr/>
          <p:nvPr/>
        </p:nvSpPr>
        <p:spPr>
          <a:xfrm>
            <a:off x="2923919" y="5391149"/>
            <a:ext cx="318823" cy="658219"/>
          </a:xfrm>
          <a:prstGeom prst="rect">
            <a:avLst/>
          </a:prstGeom>
          <a:solidFill>
            <a:srgbClr val="218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F44B0F4F-7BFF-413A-9E82-243C8CE38DD9}"/>
              </a:ext>
            </a:extLst>
          </p:cNvPr>
          <p:cNvSpPr/>
          <p:nvPr/>
        </p:nvSpPr>
        <p:spPr>
          <a:xfrm>
            <a:off x="2923919" y="5038724"/>
            <a:ext cx="318823" cy="352424"/>
          </a:xfrm>
          <a:prstGeom prst="rect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B895D41A-A78F-4C26-BBEC-F41F5FFBCA88}"/>
              </a:ext>
            </a:extLst>
          </p:cNvPr>
          <p:cNvSpPr txBox="1"/>
          <p:nvPr/>
        </p:nvSpPr>
        <p:spPr>
          <a:xfrm>
            <a:off x="6680218" y="3877053"/>
            <a:ext cx="2981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2,87% van 75.00 = € 2.152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9F7893E3-F71A-4AF4-BC79-6665CB337404}"/>
              </a:ext>
            </a:extLst>
          </p:cNvPr>
          <p:cNvSpPr txBox="1"/>
          <p:nvPr/>
        </p:nvSpPr>
        <p:spPr>
          <a:xfrm>
            <a:off x="6680218" y="4558849"/>
            <a:ext cx="2981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4,6% van 45.000 = € 2.070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3D2FE160-9B1D-4863-AC9B-0BB1B2E872EE}"/>
              </a:ext>
            </a:extLst>
          </p:cNvPr>
          <p:cNvSpPr txBox="1"/>
          <p:nvPr/>
        </p:nvSpPr>
        <p:spPr>
          <a:xfrm>
            <a:off x="5991889" y="6049368"/>
            <a:ext cx="367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i="1">
                <a:solidFill>
                  <a:schemeClr val="bg1"/>
                </a:solidFill>
              </a:rPr>
              <a:t>Totale belasting box 3 = € 1.266</a:t>
            </a:r>
          </a:p>
        </p:txBody>
      </p:sp>
      <p:pic>
        <p:nvPicPr>
          <p:cNvPr id="21" name="Graphic 20" descr="Badge volgen">
            <a:extLst>
              <a:ext uri="{FF2B5EF4-FFF2-40B4-BE49-F238E27FC236}">
                <a16:creationId xmlns:a16="http://schemas.microsoft.com/office/drawing/2014/main" id="{147F409E-284D-4F2C-8961-6F2A963B987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30827" y="4613856"/>
            <a:ext cx="333375" cy="333375"/>
          </a:xfrm>
          <a:prstGeom prst="rect">
            <a:avLst/>
          </a:prstGeom>
        </p:spPr>
      </p:pic>
      <p:cxnSp>
        <p:nvCxnSpPr>
          <p:cNvPr id="22" name="Rechte verbindingslijn 21">
            <a:extLst>
              <a:ext uri="{FF2B5EF4-FFF2-40B4-BE49-F238E27FC236}">
                <a16:creationId xmlns:a16="http://schemas.microsoft.com/office/drawing/2014/main" id="{3EBFEB4C-F2DA-4CF3-ABAC-F2870B9DE70F}"/>
              </a:ext>
            </a:extLst>
          </p:cNvPr>
          <p:cNvCxnSpPr/>
          <p:nvPr/>
        </p:nvCxnSpPr>
        <p:spPr>
          <a:xfrm flipH="1">
            <a:off x="6449427" y="4928181"/>
            <a:ext cx="3581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4E5EFA96-CCC0-4108-8D6C-B583BC8F6A27}"/>
              </a:ext>
            </a:extLst>
          </p:cNvPr>
          <p:cNvSpPr txBox="1"/>
          <p:nvPr/>
        </p:nvSpPr>
        <p:spPr>
          <a:xfrm>
            <a:off x="6226889" y="4999352"/>
            <a:ext cx="3603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schemeClr val="bg1"/>
                </a:solidFill>
              </a:rPr>
              <a:t>Totale </a:t>
            </a:r>
            <a:r>
              <a:rPr lang="nl-NL" u="sng">
                <a:solidFill>
                  <a:schemeClr val="bg1"/>
                </a:solidFill>
              </a:rPr>
              <a:t>inkomen</a:t>
            </a:r>
            <a:r>
              <a:rPr lang="nl-NL">
                <a:solidFill>
                  <a:schemeClr val="bg1"/>
                </a:solidFill>
              </a:rPr>
              <a:t> box 3 = € 4.222</a:t>
            </a:r>
          </a:p>
        </p:txBody>
      </p:sp>
      <p:grpSp>
        <p:nvGrpSpPr>
          <p:cNvPr id="5" name="Groep 4">
            <a:extLst>
              <a:ext uri="{FF2B5EF4-FFF2-40B4-BE49-F238E27FC236}">
                <a16:creationId xmlns:a16="http://schemas.microsoft.com/office/drawing/2014/main" id="{A51A2B97-37A5-45A2-B54D-FDA3BED4FE6E}"/>
              </a:ext>
            </a:extLst>
          </p:cNvPr>
          <p:cNvGrpSpPr/>
          <p:nvPr/>
        </p:nvGrpSpPr>
        <p:grpSpPr>
          <a:xfrm>
            <a:off x="9114550" y="5391148"/>
            <a:ext cx="1911101" cy="658220"/>
            <a:chOff x="9114550" y="5391148"/>
            <a:chExt cx="1911101" cy="658220"/>
          </a:xfrm>
        </p:grpSpPr>
        <p:cxnSp>
          <p:nvCxnSpPr>
            <p:cNvPr id="3" name="Rechte verbindingslijn met pijl 2">
              <a:extLst>
                <a:ext uri="{FF2B5EF4-FFF2-40B4-BE49-F238E27FC236}">
                  <a16:creationId xmlns:a16="http://schemas.microsoft.com/office/drawing/2014/main" id="{F0C19589-3FA7-404A-90F0-7F28FF56805E}"/>
                </a:ext>
              </a:extLst>
            </p:cNvPr>
            <p:cNvCxnSpPr/>
            <p:nvPr/>
          </p:nvCxnSpPr>
          <p:spPr>
            <a:xfrm>
              <a:off x="9172575" y="5391148"/>
              <a:ext cx="0" cy="658220"/>
            </a:xfrm>
            <a:prstGeom prst="straightConnector1">
              <a:avLst/>
            </a:prstGeom>
            <a:ln w="38100" cap="flat" cmpd="sng" algn="ctr">
              <a:solidFill>
                <a:srgbClr val="ED4D0F"/>
              </a:solidFill>
              <a:prstDash val="solid"/>
              <a:round/>
              <a:headEnd type="none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" name="Tekstvak 3">
              <a:extLst>
                <a:ext uri="{FF2B5EF4-FFF2-40B4-BE49-F238E27FC236}">
                  <a16:creationId xmlns:a16="http://schemas.microsoft.com/office/drawing/2014/main" id="{98D47561-97A7-49F1-B8A6-83150AAB6E27}"/>
                </a:ext>
              </a:extLst>
            </p:cNvPr>
            <p:cNvSpPr txBox="1"/>
            <p:nvPr/>
          </p:nvSpPr>
          <p:spPr>
            <a:xfrm>
              <a:off x="9114550" y="5456667"/>
              <a:ext cx="19111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>
                  <a:solidFill>
                    <a:schemeClr val="bg1"/>
                  </a:solidFill>
                </a:rPr>
                <a:t>× 30% belasting</a:t>
              </a:r>
            </a:p>
          </p:txBody>
        </p:sp>
      </p:grpSp>
      <p:sp>
        <p:nvSpPr>
          <p:cNvPr id="24" name="Rechthoek 23">
            <a:extLst>
              <a:ext uri="{FF2B5EF4-FFF2-40B4-BE49-F238E27FC236}">
                <a16:creationId xmlns:a16="http://schemas.microsoft.com/office/drawing/2014/main" id="{2ED9E4BE-BA86-48F9-B670-6DCC541580A3}"/>
              </a:ext>
            </a:extLst>
          </p:cNvPr>
          <p:cNvSpPr/>
          <p:nvPr/>
        </p:nvSpPr>
        <p:spPr>
          <a:xfrm>
            <a:off x="0" y="0"/>
            <a:ext cx="733425" cy="6858000"/>
          </a:xfrm>
          <a:prstGeom prst="rect">
            <a:avLst/>
          </a:prstGeom>
          <a:solidFill>
            <a:srgbClr val="CA4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3200" b="1" kern="1800" spc="160">
                <a:solidFill>
                  <a:schemeClr val="tx1">
                    <a:lumMod val="85000"/>
                  </a:schemeClr>
                </a:solidFill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67656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22222E-6 L 0.26654 -0.24375 " pathEditMode="relative" rAng="0" ptsTypes="AA">
                                      <p:cBhvr>
                                        <p:cTn id="37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20" y="-1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75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3.33333E-6 L 0.26693 -0.06968 " pathEditMode="relative" rAng="0" ptsTypes="AA">
                                      <p:cBhvr>
                                        <p:cTn id="45" dur="2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46" y="-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25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1" grpId="1" animBg="1"/>
      <p:bldP spid="13" grpId="0" animBg="1"/>
      <p:bldP spid="13" grpId="1" animBg="1"/>
      <p:bldP spid="14" grpId="0"/>
      <p:bldP spid="16" grpId="0"/>
      <p:bldP spid="18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Tijdelijke aanduiding voor inhoud 18" descr="Mannelijk profiel">
            <a:extLst>
              <a:ext uri="{FF2B5EF4-FFF2-40B4-BE49-F238E27FC236}">
                <a16:creationId xmlns:a16="http://schemas.microsoft.com/office/drawing/2014/main" id="{74271964-A493-441C-BB23-46B27C4E2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60938" y="523875"/>
            <a:ext cx="1162050" cy="1162050"/>
          </a:xfr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D652E5C3-9CA3-4F18-9858-A0639F56396B}"/>
              </a:ext>
            </a:extLst>
          </p:cNvPr>
          <p:cNvSpPr txBox="1"/>
          <p:nvPr/>
        </p:nvSpPr>
        <p:spPr>
          <a:xfrm>
            <a:off x="2681132" y="343961"/>
            <a:ext cx="7377268" cy="1817648"/>
          </a:xfrm>
          <a:prstGeom prst="roundRect">
            <a:avLst>
              <a:gd name="adj" fmla="val 9448"/>
            </a:avLst>
          </a:prstGeom>
          <a:noFill/>
          <a:ln w="19050">
            <a:solidFill>
              <a:srgbClr val="25881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Gehuwd, één kind van 10 maanden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Alleenverdiener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Verdient € 140.000 brutoloon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Eigen huis met WOZ waarde € 420.000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Met hypotheek van € 390.000 tegen 2,9% rente</a:t>
            </a:r>
          </a:p>
          <a:p>
            <a:pPr marL="285750" indent="-285750">
              <a:spcAft>
                <a:spcPts val="400"/>
              </a:spcAft>
              <a:buFont typeface="Wingdings" panose="05000000000000000000" pitchFamily="2" charset="2"/>
              <a:buChar char="ü"/>
            </a:pPr>
            <a:r>
              <a:rPr lang="nl-NL" sz="1500">
                <a:solidFill>
                  <a:schemeClr val="bg1"/>
                </a:solidFill>
              </a:rPr>
              <a:t>Op diverse spaar- en beleggingsrekeningen staat in totaal voor € 180.000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438C010-9924-47FA-ABE3-0BD20967D95E}"/>
              </a:ext>
            </a:extLst>
          </p:cNvPr>
          <p:cNvSpPr txBox="1"/>
          <p:nvPr/>
        </p:nvSpPr>
        <p:spPr>
          <a:xfrm>
            <a:off x="1779711" y="119062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>
                <a:solidFill>
                  <a:schemeClr val="bg1"/>
                </a:solidFill>
              </a:rPr>
              <a:t>Erik</a:t>
            </a:r>
            <a:endParaRPr lang="nl-NL" b="1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DE84419F-642B-463C-A87D-E8DAF5E53CE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46200" y="2722874"/>
                <a:ext cx="6711950" cy="39827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66700" indent="-266700">
                  <a:buNone/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nl-NL">
                    <a:solidFill>
                      <a:schemeClr val="bg1"/>
                    </a:solidFill>
                  </a:rPr>
                  <a:t>	Box 1 = 	</a:t>
                </a:r>
                <a:r>
                  <a:rPr lang="en-GB">
                    <a:solidFill>
                      <a:schemeClr val="bg1"/>
                    </a:solidFill>
                  </a:rPr>
                  <a:t>€ 56.072</a:t>
                </a:r>
              </a:p>
              <a:p>
                <a:pPr marL="266700" indent="-266700">
                  <a:buBlip>
                    <a:blip r:embed="rId4">
                      <a:extLst>
                        <a:ext uri="{96DAC541-7B7A-43D3-8B79-37D633B846F1}">
                          <asvg:svgBlip xmlns:asvg="http://schemas.microsoft.com/office/drawing/2016/SVG/main" r:embed="rId5"/>
                        </a:ext>
                      </a:extLst>
                    </a:blip>
                  </a:buBlip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>
                    <a:solidFill>
                      <a:schemeClr val="bg1"/>
                    </a:solidFill>
                  </a:rPr>
                  <a:t>Box 3 = 	 1.266</a:t>
                </a:r>
              </a:p>
              <a:p>
                <a:pPr marL="266700" indent="-266700">
                  <a:buFont typeface="Arial" panose="020B0604020202020204" pitchFamily="34" charset="0"/>
                  <a:buNone/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>
                    <a:solidFill>
                      <a:schemeClr val="bg1"/>
                    </a:solidFill>
                  </a:rPr>
                  <a:t>	</a:t>
                </a:r>
                <a:r>
                  <a:rPr lang="en-GB" err="1">
                    <a:solidFill>
                      <a:schemeClr val="bg1"/>
                    </a:solidFill>
                  </a:rPr>
                  <a:t>Totaal</a:t>
                </a:r>
                <a:r>
                  <a:rPr lang="en-GB">
                    <a:solidFill>
                      <a:schemeClr val="bg1"/>
                    </a:solidFill>
                  </a:rPr>
                  <a:t> = 	€ 57.338</a:t>
                </a:r>
              </a:p>
              <a:p>
                <a:pPr marL="266700" indent="-266700">
                  <a:buFont typeface="Arial" panose="020B0604020202020204" pitchFamily="34" charset="0"/>
                  <a:buBlip>
                    <a:blip r:embed="rId6">
                      <a:extLst>
                        <a:ext uri="{96DAC541-7B7A-43D3-8B79-37D633B846F1}">
                          <asvg:svgBlip xmlns:asvg="http://schemas.microsoft.com/office/drawing/2016/SVG/main" r:embed="rId7"/>
                        </a:ext>
                      </a:extLst>
                    </a:blip>
                  </a:buBlip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 err="1">
                    <a:solidFill>
                      <a:schemeClr val="bg1"/>
                    </a:solidFill>
                  </a:rPr>
                  <a:t>Algemene</a:t>
                </a:r>
                <a:r>
                  <a:rPr lang="en-GB">
                    <a:solidFill>
                      <a:schemeClr val="bg1"/>
                    </a:solidFill>
                  </a:rPr>
                  <a:t> </a:t>
                </a:r>
                <a:r>
                  <a:rPr lang="en-GB" err="1">
                    <a:solidFill>
                      <a:schemeClr val="bg1"/>
                    </a:solidFill>
                  </a:rPr>
                  <a:t>heffingskorting</a:t>
                </a:r>
                <a:r>
                  <a:rPr lang="en-GB">
                    <a:solidFill>
                      <a:schemeClr val="bg1"/>
                    </a:solidFill>
                  </a:rPr>
                  <a:t>	2.700</a:t>
                </a:r>
              </a:p>
              <a:p>
                <a:pPr marL="266700" indent="-266700">
                  <a:buFont typeface="Arial" panose="020B0604020202020204" pitchFamily="34" charset="0"/>
                  <a:buBlip>
                    <a:blip r:embed="rId6">
                      <a:extLst>
                        <a:ext uri="{96DAC541-7B7A-43D3-8B79-37D633B846F1}">
                          <asvg:svgBlip xmlns:asvg="http://schemas.microsoft.com/office/drawing/2016/SVG/main" r:embed="rId7"/>
                        </a:ext>
                      </a:extLst>
                    </a:blip>
                  </a:buBlip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 err="1">
                    <a:solidFill>
                      <a:schemeClr val="bg1"/>
                    </a:solidFill>
                  </a:rPr>
                  <a:t>Arbeidskorting</a:t>
                </a:r>
                <a:r>
                  <a:rPr lang="en-GB">
                    <a:solidFill>
                      <a:schemeClr val="bg1"/>
                    </a:solidFill>
                  </a:rPr>
                  <a:t>	3.800</a:t>
                </a:r>
              </a:p>
              <a:p>
                <a:pPr marL="0" indent="0">
                  <a:buFont typeface="Arial" panose="020B0604020202020204" pitchFamily="34" charset="0"/>
                  <a:buNone/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>
                    <a:solidFill>
                      <a:schemeClr val="bg1"/>
                    </a:solidFill>
                  </a:rPr>
                  <a:t>	</a:t>
                </a:r>
                <a:r>
                  <a:rPr lang="en-GB" err="1">
                    <a:solidFill>
                      <a:schemeClr val="bg1"/>
                    </a:solidFill>
                  </a:rPr>
                  <a:t>Eindbedrag</a:t>
                </a:r>
                <a:r>
                  <a:rPr lang="en-GB">
                    <a:solidFill>
                      <a:schemeClr val="bg1"/>
                    </a:solidFill>
                  </a:rPr>
                  <a:t> IB	 </a:t>
                </a:r>
                <a:r>
                  <a:rPr lang="en-GB" u="dbl">
                    <a:solidFill>
                      <a:schemeClr val="bg1"/>
                    </a:solidFill>
                  </a:rPr>
                  <a:t>€ 50.838</a:t>
                </a:r>
              </a:p>
              <a:p>
                <a:pPr marL="0" indent="0">
                  <a:buFont typeface="Arial" panose="020B0604020202020204" pitchFamily="34" charset="0"/>
                  <a:buNone/>
                  <a:tabLst>
                    <a:tab pos="266700" algn="l"/>
                    <a:tab pos="5200650" algn="r"/>
                    <a:tab pos="6543675" algn="dec"/>
                  </a:tabLst>
                </a:pPr>
                <a:endParaRPr lang="en-GB" u="dbl">
                  <a:solidFill>
                    <a:schemeClr val="bg1"/>
                  </a:solidFill>
                </a:endParaRPr>
              </a:p>
              <a:p>
                <a:pPr marL="0" indent="0">
                  <a:buFont typeface="Arial" panose="020B0604020202020204" pitchFamily="34" charset="0"/>
                  <a:buNone/>
                  <a:tabLst>
                    <a:tab pos="266700" algn="l"/>
                    <a:tab pos="5200650" algn="r"/>
                    <a:tab pos="6543675" algn="dec"/>
                  </a:tabLst>
                </a:pPr>
                <a:r>
                  <a:rPr lang="en-GB" err="1">
                    <a:solidFill>
                      <a:schemeClr val="bg1"/>
                    </a:solidFill>
                  </a:rPr>
                  <a:t>Gemiddeld</a:t>
                </a:r>
                <a:r>
                  <a:rPr lang="en-GB">
                    <a:solidFill>
                      <a:schemeClr val="bg1"/>
                    </a:solidFill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800" b="0" i="0" smtClean="0">
                            <a:solidFill>
                              <a:schemeClr val="bg1"/>
                            </a:solidFill>
                          </a:rPr>
                          <m:t>50.838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800" b="0" i="0" smtClean="0">
                            <a:solidFill>
                              <a:schemeClr val="bg1"/>
                            </a:solidFill>
                          </a:rPr>
                          <m:t>140.000</m:t>
                        </m:r>
                      </m:den>
                    </m:f>
                  </m:oMath>
                </a14:m>
                <a:r>
                  <a:rPr lang="en-GB">
                    <a:solidFill>
                      <a:schemeClr val="bg1"/>
                    </a:solidFill>
                  </a:rPr>
                  <a:t> </a:t>
                </a:r>
                <a:r>
                  <a:rPr lang="en-GB" sz="2000">
                    <a:solidFill>
                      <a:schemeClr val="bg1"/>
                    </a:solidFill>
                  </a:rPr>
                  <a:t>× 100% = 36,3%</a:t>
                </a:r>
                <a:endParaRPr lang="en-GB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ijdelijke aanduiding voor inhoud 2">
                <a:extLst>
                  <a:ext uri="{FF2B5EF4-FFF2-40B4-BE49-F238E27FC236}">
                    <a16:creationId xmlns:a16="http://schemas.microsoft.com/office/drawing/2014/main" id="{DE84419F-642B-463C-A87D-E8DAF5E53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6200" y="2722874"/>
                <a:ext cx="6711950" cy="3982726"/>
              </a:xfrm>
              <a:prstGeom prst="rect">
                <a:avLst/>
              </a:prstGeom>
              <a:blipFill>
                <a:blip r:embed="rId8"/>
                <a:stretch>
                  <a:fillRect l="-1453" t="-2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EACED7FE-66BF-4260-BE52-E0CEE451DA38}"/>
              </a:ext>
            </a:extLst>
          </p:cNvPr>
          <p:cNvCxnSpPr>
            <a:cxnSpLocks/>
          </p:cNvCxnSpPr>
          <p:nvPr/>
        </p:nvCxnSpPr>
        <p:spPr>
          <a:xfrm>
            <a:off x="1460938" y="3543300"/>
            <a:ext cx="5314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05E068D6-8946-4E5E-8EA6-049950EA81F9}"/>
              </a:ext>
            </a:extLst>
          </p:cNvPr>
          <p:cNvCxnSpPr>
            <a:cxnSpLocks/>
          </p:cNvCxnSpPr>
          <p:nvPr/>
        </p:nvCxnSpPr>
        <p:spPr>
          <a:xfrm>
            <a:off x="1460938" y="4943475"/>
            <a:ext cx="5314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Rechthoek 13">
            <a:extLst>
              <a:ext uri="{FF2B5EF4-FFF2-40B4-BE49-F238E27FC236}">
                <a16:creationId xmlns:a16="http://schemas.microsoft.com/office/drawing/2014/main" id="{730970DF-3CCF-4D1B-9ABB-72856E829096}"/>
              </a:ext>
            </a:extLst>
          </p:cNvPr>
          <p:cNvSpPr/>
          <p:nvPr/>
        </p:nvSpPr>
        <p:spPr>
          <a:xfrm>
            <a:off x="0" y="0"/>
            <a:ext cx="733425" cy="6858000"/>
          </a:xfrm>
          <a:prstGeom prst="rect">
            <a:avLst/>
          </a:prstGeom>
          <a:solidFill>
            <a:srgbClr val="CA4F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NL" sz="3200" b="1" kern="1800" spc="160">
                <a:solidFill>
                  <a:schemeClr val="tx1">
                    <a:lumMod val="85000"/>
                  </a:schemeClr>
                </a:solidFill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106078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>
            <a:extLst>
              <a:ext uri="{FF2B5EF4-FFF2-40B4-BE49-F238E27FC236}">
                <a16:creationId xmlns:a16="http://schemas.microsoft.com/office/drawing/2014/main" id="{0027C395-B0A6-4FC4-8381-C06B7D0C6A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/>
              <a:t>Als je meer gaat verdienen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41E5EBD-C555-4CE3-85CD-4FAC22FF24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err="1"/>
              <a:t>Maginale</a:t>
            </a:r>
            <a:r>
              <a:rPr lang="nl-NL"/>
              <a:t> belastingdruk</a:t>
            </a:r>
          </a:p>
        </p:txBody>
      </p:sp>
    </p:spTree>
    <p:extLst>
      <p:ext uri="{BB962C8B-B14F-4D97-AF65-F5344CB8AC3E}">
        <p14:creationId xmlns:p14="http://schemas.microsoft.com/office/powerpoint/2010/main" val="2585525544"/>
      </p:ext>
    </p:extLst>
  </p:cSld>
  <p:clrMapOvr>
    <a:masterClrMapping/>
  </p:clrMapOvr>
  <p:transition spd="slow">
    <p:blind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4D2F2-4D6E-4B71-ACBA-B6CA813A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Marginale belastingdruk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82A6AE-4968-4E2B-99FC-11AB9AE49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Extra belasting die betaald moet worden over extra (euro) inkomen.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Persoon A met belastbaar inkomen van € 75.000</a:t>
            </a:r>
          </a:p>
          <a:p>
            <a:pPr marL="0" indent="0">
              <a:buNone/>
            </a:pPr>
            <a:r>
              <a:rPr lang="nl-NL" dirty="0"/>
              <a:t>	extra inkomen</a:t>
            </a:r>
          </a:p>
          <a:p>
            <a:pPr marL="0" indent="0">
              <a:buNone/>
            </a:pPr>
            <a:r>
              <a:rPr lang="nl-NL" dirty="0"/>
              <a:t>	belast met 49% belasting (marginaal tarief)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Persoon B met belastbaar inkomen van € 50.000</a:t>
            </a:r>
          </a:p>
          <a:p>
            <a:pPr marL="0" indent="0">
              <a:buNone/>
            </a:pPr>
            <a:r>
              <a:rPr lang="nl-NL" dirty="0"/>
              <a:t>	extra inkomen</a:t>
            </a:r>
          </a:p>
          <a:p>
            <a:pPr marL="0" indent="0">
              <a:buNone/>
            </a:pPr>
            <a:r>
              <a:rPr lang="nl-NL" dirty="0"/>
              <a:t>	belast met 37% belasting (marginaal tarief)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AA4342A3-FF45-4A81-A5B9-3D7343E9D0AD}"/>
              </a:ext>
            </a:extLst>
          </p:cNvPr>
          <p:cNvSpPr/>
          <p:nvPr/>
        </p:nvSpPr>
        <p:spPr>
          <a:xfrm>
            <a:off x="7652516" y="2033464"/>
            <a:ext cx="4104456" cy="482453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BD874F3-92DF-46B1-891A-DD4A158FC00D}"/>
              </a:ext>
            </a:extLst>
          </p:cNvPr>
          <p:cNvSpPr/>
          <p:nvPr/>
        </p:nvSpPr>
        <p:spPr>
          <a:xfrm>
            <a:off x="9267995" y="4871577"/>
            <a:ext cx="1080000" cy="1584175"/>
          </a:xfrm>
          <a:prstGeom prst="rect">
            <a:avLst/>
          </a:prstGeom>
          <a:solidFill>
            <a:srgbClr val="D3858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37%</a:t>
            </a: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8F23550-112E-4214-95A3-BE305AD1C7B4}"/>
              </a:ext>
            </a:extLst>
          </p:cNvPr>
          <p:cNvSpPr/>
          <p:nvPr/>
        </p:nvSpPr>
        <p:spPr>
          <a:xfrm>
            <a:off x="9267995" y="3366552"/>
            <a:ext cx="1080000" cy="1505026"/>
          </a:xfrm>
          <a:prstGeom prst="rect">
            <a:avLst/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49%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F0E59BAF-A258-4D12-9BA6-BC558260D28F}"/>
              </a:ext>
            </a:extLst>
          </p:cNvPr>
          <p:cNvCxnSpPr/>
          <p:nvPr/>
        </p:nvCxnSpPr>
        <p:spPr>
          <a:xfrm>
            <a:off x="9152989" y="3143385"/>
            <a:ext cx="18201" cy="3312368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477E61A-8F38-4252-A440-4A529749EDA9}"/>
              </a:ext>
            </a:extLst>
          </p:cNvPr>
          <p:cNvCxnSpPr/>
          <p:nvPr/>
        </p:nvCxnSpPr>
        <p:spPr>
          <a:xfrm>
            <a:off x="9051971" y="4871577"/>
            <a:ext cx="1296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8C78A86D-37C9-4C7A-8FB7-BD6E828CB513}"/>
              </a:ext>
            </a:extLst>
          </p:cNvPr>
          <p:cNvSpPr txBox="1"/>
          <p:nvPr/>
        </p:nvSpPr>
        <p:spPr>
          <a:xfrm>
            <a:off x="8308885" y="4686911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68.500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FFBFF60-CD36-4328-B624-71ED08F84B78}"/>
              </a:ext>
            </a:extLst>
          </p:cNvPr>
          <p:cNvSpPr txBox="1"/>
          <p:nvPr/>
        </p:nvSpPr>
        <p:spPr>
          <a:xfrm rot="16200000">
            <a:off x="7136434" y="4492872"/>
            <a:ext cx="2043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belastbaar inkomen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806450B-E3E6-4C87-8DD4-A3E402A19769}"/>
              </a:ext>
            </a:extLst>
          </p:cNvPr>
          <p:cNvSpPr txBox="1"/>
          <p:nvPr/>
        </p:nvSpPr>
        <p:spPr>
          <a:xfrm>
            <a:off x="7652514" y="2198089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>
                <a:solidFill>
                  <a:prstClr val="black"/>
                </a:solidFill>
                <a:latin typeface="Calibri"/>
              </a:rPr>
              <a:t>BOX 1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173B0C1-C2E5-4F68-BC41-A7013123F8C1}"/>
              </a:ext>
            </a:extLst>
          </p:cNvPr>
          <p:cNvSpPr txBox="1"/>
          <p:nvPr/>
        </p:nvSpPr>
        <p:spPr>
          <a:xfrm>
            <a:off x="7652516" y="2530731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solidFill>
                  <a:prstClr val="black"/>
                </a:solidFill>
                <a:latin typeface="Calibri"/>
              </a:rPr>
              <a:t>Inkomen uit arbeid en eigen woning.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1409A79-0566-489A-9B0A-7040E26951E0}"/>
              </a:ext>
            </a:extLst>
          </p:cNvPr>
          <p:cNvSpPr/>
          <p:nvPr/>
        </p:nvSpPr>
        <p:spPr>
          <a:xfrm>
            <a:off x="9353045" y="4479267"/>
            <a:ext cx="276271" cy="1970927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4E98819E-0CB0-44DD-8EBC-9440320D00B2}"/>
              </a:ext>
            </a:extLst>
          </p:cNvPr>
          <p:cNvSpPr/>
          <p:nvPr/>
        </p:nvSpPr>
        <p:spPr>
          <a:xfrm>
            <a:off x="10005579" y="5368845"/>
            <a:ext cx="276271" cy="1081349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4ADE28FA-3B95-4B1E-BF9E-2A0ABFE4CC09}"/>
              </a:ext>
            </a:extLst>
          </p:cNvPr>
          <p:cNvCxnSpPr/>
          <p:nvPr/>
        </p:nvCxnSpPr>
        <p:spPr>
          <a:xfrm>
            <a:off x="9162005" y="6448004"/>
            <a:ext cx="126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Rechthoek 20">
            <a:extLst>
              <a:ext uri="{FF2B5EF4-FFF2-40B4-BE49-F238E27FC236}">
                <a16:creationId xmlns:a16="http://schemas.microsoft.com/office/drawing/2014/main" id="{38F6627D-0CA7-4948-BAF7-36DC822C0ADE}"/>
              </a:ext>
            </a:extLst>
          </p:cNvPr>
          <p:cNvSpPr/>
          <p:nvPr/>
        </p:nvSpPr>
        <p:spPr>
          <a:xfrm>
            <a:off x="9353045" y="4275760"/>
            <a:ext cx="276271" cy="212165"/>
          </a:xfrm>
          <a:prstGeom prst="rect">
            <a:avLst/>
          </a:prstGeom>
          <a:solidFill>
            <a:srgbClr val="52893F"/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71C75542-55DD-4B55-AE91-E279E66D0750}"/>
              </a:ext>
            </a:extLst>
          </p:cNvPr>
          <p:cNvSpPr/>
          <p:nvPr/>
        </p:nvSpPr>
        <p:spPr>
          <a:xfrm>
            <a:off x="10005578" y="5158457"/>
            <a:ext cx="276271" cy="212165"/>
          </a:xfrm>
          <a:prstGeom prst="rect">
            <a:avLst/>
          </a:prstGeom>
          <a:solidFill>
            <a:srgbClr val="52893F"/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66756069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4D2F2-4D6E-4B71-ACBA-B6CA813A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Aftrekposten oneerlijk?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82A6AE-4968-4E2B-99FC-11AB9AE49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5060081"/>
          </a:xfrm>
        </p:spPr>
        <p:txBody>
          <a:bodyPr>
            <a:normAutofit/>
          </a:bodyPr>
          <a:lstStyle/>
          <a:p>
            <a:r>
              <a:rPr lang="nl-NL" dirty="0"/>
              <a:t>Aftrekpost laat belastbaar inkomen dalen (bijv. </a:t>
            </a:r>
            <a:r>
              <a:rPr lang="nl-NL" dirty="0" err="1"/>
              <a:t>hypotheekrente-aftrek</a:t>
            </a:r>
            <a:r>
              <a:rPr lang="nl-NL" dirty="0"/>
              <a:t>).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Persoon A met belastbaar inkomen van € 75.000</a:t>
            </a:r>
          </a:p>
          <a:p>
            <a:pPr marL="0" indent="0">
              <a:buNone/>
            </a:pPr>
            <a:r>
              <a:rPr lang="nl-NL" dirty="0"/>
              <a:t>	aftrekpost € 5.000 (A)</a:t>
            </a:r>
          </a:p>
          <a:p>
            <a:pPr marL="0" indent="0">
              <a:buNone/>
            </a:pPr>
            <a:r>
              <a:rPr lang="nl-NL" dirty="0"/>
              <a:t>	49% minder belasting (voordeel € 2.450)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Persoon B met belastbaar inkomen van € 50.000</a:t>
            </a:r>
          </a:p>
          <a:p>
            <a:pPr marL="0" indent="0">
              <a:buNone/>
            </a:pPr>
            <a:r>
              <a:rPr lang="nl-NL" dirty="0"/>
              <a:t>	aftrekpost € 5.000 (A)</a:t>
            </a:r>
          </a:p>
          <a:p>
            <a:pPr marL="0" indent="0">
              <a:buNone/>
            </a:pPr>
            <a:r>
              <a:rPr lang="nl-NL" dirty="0"/>
              <a:t>	37% minder belasting (voordeel € 1.850)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Voordeel van zelfde aftrekpost is groter voor persoon A</a:t>
            </a:r>
          </a:p>
        </p:txBody>
      </p:sp>
      <p:sp>
        <p:nvSpPr>
          <p:cNvPr id="6" name="Rechthoek: afgeronde hoeken 5">
            <a:extLst>
              <a:ext uri="{FF2B5EF4-FFF2-40B4-BE49-F238E27FC236}">
                <a16:creationId xmlns:a16="http://schemas.microsoft.com/office/drawing/2014/main" id="{AA4342A3-FF45-4A81-A5B9-3D7343E9D0AD}"/>
              </a:ext>
            </a:extLst>
          </p:cNvPr>
          <p:cNvSpPr/>
          <p:nvPr/>
        </p:nvSpPr>
        <p:spPr>
          <a:xfrm>
            <a:off x="7652516" y="2033464"/>
            <a:ext cx="4104456" cy="482453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ABD874F3-92DF-46B1-891A-DD4A158FC00D}"/>
              </a:ext>
            </a:extLst>
          </p:cNvPr>
          <p:cNvSpPr/>
          <p:nvPr/>
        </p:nvSpPr>
        <p:spPr>
          <a:xfrm>
            <a:off x="9267995" y="4871577"/>
            <a:ext cx="1080000" cy="1584175"/>
          </a:xfrm>
          <a:prstGeom prst="rect">
            <a:avLst/>
          </a:prstGeom>
          <a:solidFill>
            <a:srgbClr val="D3858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37%</a:t>
            </a: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98F23550-112E-4214-95A3-BE305AD1C7B4}"/>
              </a:ext>
            </a:extLst>
          </p:cNvPr>
          <p:cNvSpPr/>
          <p:nvPr/>
        </p:nvSpPr>
        <p:spPr>
          <a:xfrm>
            <a:off x="9267995" y="3366552"/>
            <a:ext cx="1080000" cy="1505026"/>
          </a:xfrm>
          <a:prstGeom prst="rect">
            <a:avLst/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49%</a:t>
            </a:r>
          </a:p>
        </p:txBody>
      </p: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F0E59BAF-A258-4D12-9BA6-BC558260D28F}"/>
              </a:ext>
            </a:extLst>
          </p:cNvPr>
          <p:cNvCxnSpPr/>
          <p:nvPr/>
        </p:nvCxnSpPr>
        <p:spPr>
          <a:xfrm>
            <a:off x="9152989" y="3143385"/>
            <a:ext cx="18201" cy="3312368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A477E61A-8F38-4252-A440-4A529749EDA9}"/>
              </a:ext>
            </a:extLst>
          </p:cNvPr>
          <p:cNvCxnSpPr/>
          <p:nvPr/>
        </p:nvCxnSpPr>
        <p:spPr>
          <a:xfrm>
            <a:off x="9051971" y="4871577"/>
            <a:ext cx="1296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1" name="Tekstvak 10">
            <a:extLst>
              <a:ext uri="{FF2B5EF4-FFF2-40B4-BE49-F238E27FC236}">
                <a16:creationId xmlns:a16="http://schemas.microsoft.com/office/drawing/2014/main" id="{8C78A86D-37C9-4C7A-8FB7-BD6E828CB513}"/>
              </a:ext>
            </a:extLst>
          </p:cNvPr>
          <p:cNvSpPr txBox="1"/>
          <p:nvPr/>
        </p:nvSpPr>
        <p:spPr>
          <a:xfrm>
            <a:off x="8308885" y="4686911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68.500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FFBFF60-CD36-4328-B624-71ED08F84B78}"/>
              </a:ext>
            </a:extLst>
          </p:cNvPr>
          <p:cNvSpPr txBox="1"/>
          <p:nvPr/>
        </p:nvSpPr>
        <p:spPr>
          <a:xfrm rot="16200000">
            <a:off x="7136434" y="4492872"/>
            <a:ext cx="2043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belastbaar inkomen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D806450B-E3E6-4C87-8DD4-A3E402A19769}"/>
              </a:ext>
            </a:extLst>
          </p:cNvPr>
          <p:cNvSpPr txBox="1"/>
          <p:nvPr/>
        </p:nvSpPr>
        <p:spPr>
          <a:xfrm>
            <a:off x="7652514" y="2198089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>
                <a:solidFill>
                  <a:prstClr val="black"/>
                </a:solidFill>
                <a:latin typeface="Calibri"/>
              </a:rPr>
              <a:t>BOX 1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5173B0C1-C2E5-4F68-BC41-A7013123F8C1}"/>
              </a:ext>
            </a:extLst>
          </p:cNvPr>
          <p:cNvSpPr txBox="1"/>
          <p:nvPr/>
        </p:nvSpPr>
        <p:spPr>
          <a:xfrm>
            <a:off x="7652516" y="2530731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solidFill>
                  <a:prstClr val="black"/>
                </a:solidFill>
                <a:latin typeface="Calibri"/>
              </a:rPr>
              <a:t>Inkomen uit arbeid en eigen woning.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91409A79-0566-489A-9B0A-7040E26951E0}"/>
              </a:ext>
            </a:extLst>
          </p:cNvPr>
          <p:cNvSpPr/>
          <p:nvPr/>
        </p:nvSpPr>
        <p:spPr>
          <a:xfrm>
            <a:off x="9353045" y="4479267"/>
            <a:ext cx="276271" cy="1970927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4E98819E-0CB0-44DD-8EBC-9440320D00B2}"/>
              </a:ext>
            </a:extLst>
          </p:cNvPr>
          <p:cNvSpPr/>
          <p:nvPr/>
        </p:nvSpPr>
        <p:spPr>
          <a:xfrm>
            <a:off x="10005579" y="5368845"/>
            <a:ext cx="276271" cy="1081349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</a:t>
            </a:r>
          </a:p>
        </p:txBody>
      </p:sp>
      <p:cxnSp>
        <p:nvCxnSpPr>
          <p:cNvPr id="19" name="Rechte verbindingslijn 18">
            <a:extLst>
              <a:ext uri="{FF2B5EF4-FFF2-40B4-BE49-F238E27FC236}">
                <a16:creationId xmlns:a16="http://schemas.microsoft.com/office/drawing/2014/main" id="{4ADE28FA-3B95-4B1E-BF9E-2A0ABFE4CC09}"/>
              </a:ext>
            </a:extLst>
          </p:cNvPr>
          <p:cNvCxnSpPr/>
          <p:nvPr/>
        </p:nvCxnSpPr>
        <p:spPr>
          <a:xfrm>
            <a:off x="9162005" y="6448004"/>
            <a:ext cx="126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1" name="Rechthoek 20">
            <a:extLst>
              <a:ext uri="{FF2B5EF4-FFF2-40B4-BE49-F238E27FC236}">
                <a16:creationId xmlns:a16="http://schemas.microsoft.com/office/drawing/2014/main" id="{38F6627D-0CA7-4948-BAF7-36DC822C0ADE}"/>
              </a:ext>
            </a:extLst>
          </p:cNvPr>
          <p:cNvSpPr/>
          <p:nvPr/>
        </p:nvSpPr>
        <p:spPr>
          <a:xfrm>
            <a:off x="9353045" y="4491660"/>
            <a:ext cx="276271" cy="212165"/>
          </a:xfrm>
          <a:prstGeom prst="rect">
            <a:avLst/>
          </a:prstGeom>
          <a:pattFill prst="wdUpDiag">
            <a:fgClr>
              <a:srgbClr val="52893F"/>
            </a:fgClr>
            <a:bgClr>
              <a:schemeClr val="tx1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</a:t>
            </a: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71C75542-55DD-4B55-AE91-E279E66D0750}"/>
              </a:ext>
            </a:extLst>
          </p:cNvPr>
          <p:cNvSpPr/>
          <p:nvPr/>
        </p:nvSpPr>
        <p:spPr>
          <a:xfrm>
            <a:off x="10005578" y="5380707"/>
            <a:ext cx="276271" cy="212165"/>
          </a:xfrm>
          <a:prstGeom prst="rect">
            <a:avLst/>
          </a:prstGeom>
          <a:pattFill prst="wdUpDiag">
            <a:fgClr>
              <a:srgbClr val="52893F"/>
            </a:fgClr>
            <a:bgClr>
              <a:schemeClr val="tx1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algn="ctr"/>
            <a:r>
              <a:rPr lang="nl-NL" sz="1000" kern="0" dirty="0">
                <a:solidFill>
                  <a:srgbClr val="FF0000"/>
                </a:solidFill>
                <a:latin typeface="Calibri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4324724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animBg="1"/>
      <p:bldP spid="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755634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Controle achteraf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1"/>
              <a:t>GEDURENDE 2017</a:t>
            </a:r>
          </a:p>
          <a:p>
            <a:r>
              <a:rPr lang="nl-NL" sz="1800"/>
              <a:t>Maandelijks loon</a:t>
            </a:r>
          </a:p>
          <a:p>
            <a:pPr lvl="1"/>
            <a:r>
              <a:rPr lang="nl-NL" sz="1400"/>
              <a:t>Waarvan loonheffing wordt ingehouden</a:t>
            </a:r>
          </a:p>
          <a:p>
            <a:pPr lvl="1"/>
            <a:endParaRPr lang="nl-NL" sz="1400"/>
          </a:p>
          <a:p>
            <a:pPr lvl="1"/>
            <a:endParaRPr lang="nl-NL" sz="1400"/>
          </a:p>
          <a:p>
            <a:pPr lvl="1"/>
            <a:endParaRPr lang="nl-NL" sz="1400"/>
          </a:p>
          <a:p>
            <a:pPr lvl="1"/>
            <a:endParaRPr lang="nl-NL" sz="1400"/>
          </a:p>
          <a:p>
            <a:pPr lvl="1"/>
            <a:endParaRPr lang="nl-NL" sz="1400"/>
          </a:p>
          <a:p>
            <a:pPr lvl="1"/>
            <a:endParaRPr lang="nl-NL" sz="1400"/>
          </a:p>
          <a:p>
            <a:pPr lvl="1"/>
            <a:endParaRPr lang="nl-NL" sz="1400"/>
          </a:p>
          <a:p>
            <a:pPr>
              <a:spcBef>
                <a:spcPts val="600"/>
              </a:spcBef>
            </a:pPr>
            <a:r>
              <a:rPr lang="nl-NL" sz="1600"/>
              <a:t>Uiteindelijk heb je in 2017 € 2.400 belasting betaald.</a:t>
            </a:r>
          </a:p>
          <a:p>
            <a:pPr marL="0" indent="0">
              <a:buNone/>
            </a:pPr>
            <a:endParaRPr lang="nl-NL" sz="1800" b="1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1"/>
              <a:t>In ± april 2018</a:t>
            </a:r>
          </a:p>
          <a:p>
            <a:r>
              <a:rPr lang="nl-NL" sz="1800"/>
              <a:t>Moet je uitrekenen hoeveel je in totaal had moeten betalen.</a:t>
            </a:r>
          </a:p>
          <a:p>
            <a:endParaRPr lang="nl-NL" sz="1800"/>
          </a:p>
          <a:p>
            <a:endParaRPr lang="nl-NL" sz="1800"/>
          </a:p>
          <a:p>
            <a:endParaRPr lang="nl-NL" sz="1800"/>
          </a:p>
          <a:p>
            <a:endParaRPr lang="nl-NL" sz="1800"/>
          </a:p>
          <a:p>
            <a:endParaRPr lang="nl-NL" sz="1800"/>
          </a:p>
          <a:p>
            <a:endParaRPr lang="nl-NL" sz="1800"/>
          </a:p>
          <a:p>
            <a:r>
              <a:rPr lang="nl-NL" sz="1600"/>
              <a:t>Je berekent de inkomstenbelasting</a:t>
            </a:r>
          </a:p>
        </p:txBody>
      </p:sp>
      <p:grpSp>
        <p:nvGrpSpPr>
          <p:cNvPr id="8" name="Groep 7"/>
          <p:cNvGrpSpPr/>
          <p:nvPr/>
        </p:nvGrpSpPr>
        <p:grpSpPr>
          <a:xfrm>
            <a:off x="684211" y="2888004"/>
            <a:ext cx="3268744" cy="2052000"/>
            <a:chOff x="684211" y="2888004"/>
            <a:chExt cx="3268744" cy="2079412"/>
          </a:xfrm>
        </p:grpSpPr>
        <p:pic>
          <p:nvPicPr>
            <p:cNvPr id="6" name="Afbeelding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4211" y="2888004"/>
              <a:ext cx="3268744" cy="2079412"/>
            </a:xfrm>
            <a:prstGeom prst="rect">
              <a:avLst/>
            </a:prstGeom>
          </p:spPr>
        </p:pic>
        <p:sp>
          <p:nvSpPr>
            <p:cNvPr id="7" name="Rechthoek 6"/>
            <p:cNvSpPr/>
            <p:nvPr/>
          </p:nvSpPr>
          <p:spPr>
            <a:xfrm>
              <a:off x="1919416" y="3237470"/>
              <a:ext cx="1128584" cy="21418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1400" b="1">
                  <a:solidFill>
                    <a:srgbClr val="92D050"/>
                  </a:solidFill>
                </a:rPr>
                <a:t>Febr. 2017</a:t>
              </a:r>
            </a:p>
          </p:txBody>
        </p:sp>
      </p:grpSp>
      <p:pic>
        <p:nvPicPr>
          <p:cNvPr id="1026" name="Picture 2" descr="Afbeeldingsresultaat voor blauwe envelop belastingdien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134" y="2945924"/>
            <a:ext cx="3864803" cy="20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ep 2">
            <a:extLst>
              <a:ext uri="{FF2B5EF4-FFF2-40B4-BE49-F238E27FC236}">
                <a16:creationId xmlns:a16="http://schemas.microsoft.com/office/drawing/2014/main" id="{FA7C9590-C1F1-4662-A36C-48B9145470DA}"/>
              </a:ext>
            </a:extLst>
          </p:cNvPr>
          <p:cNvGrpSpPr/>
          <p:nvPr/>
        </p:nvGrpSpPr>
        <p:grpSpPr>
          <a:xfrm>
            <a:off x="2603157" y="5813341"/>
            <a:ext cx="5831318" cy="849811"/>
            <a:chOff x="2603157" y="5813341"/>
            <a:chExt cx="5831318" cy="849811"/>
          </a:xfrm>
        </p:grpSpPr>
        <p:grpSp>
          <p:nvGrpSpPr>
            <p:cNvPr id="18" name="Groep 17"/>
            <p:cNvGrpSpPr/>
            <p:nvPr/>
          </p:nvGrpSpPr>
          <p:grpSpPr>
            <a:xfrm>
              <a:off x="2603157" y="5813341"/>
              <a:ext cx="5831318" cy="793161"/>
              <a:chOff x="2603157" y="5813341"/>
              <a:chExt cx="5831318" cy="793161"/>
            </a:xfrm>
          </p:grpSpPr>
          <p:sp>
            <p:nvSpPr>
              <p:cNvPr id="15" name="Pijl-omhoog 14"/>
              <p:cNvSpPr/>
              <p:nvPr/>
            </p:nvSpPr>
            <p:spPr>
              <a:xfrm>
                <a:off x="2603157" y="5813341"/>
                <a:ext cx="549881" cy="790833"/>
              </a:xfrm>
              <a:prstGeom prst="up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7" name="Pijl-omhoog 16"/>
              <p:cNvSpPr/>
              <p:nvPr/>
            </p:nvSpPr>
            <p:spPr>
              <a:xfrm>
                <a:off x="7884594" y="5813341"/>
                <a:ext cx="549881" cy="790833"/>
              </a:xfrm>
              <a:prstGeom prst="upArrow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6" name="Rechthoek 15"/>
              <p:cNvSpPr/>
              <p:nvPr/>
            </p:nvSpPr>
            <p:spPr>
              <a:xfrm>
                <a:off x="2743200" y="6390502"/>
                <a:ext cx="5540410" cy="2160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</p:grpSp>
        <p:sp>
          <p:nvSpPr>
            <p:cNvPr id="19" name="Tekstvak 18"/>
            <p:cNvSpPr txBox="1"/>
            <p:nvPr/>
          </p:nvSpPr>
          <p:spPr>
            <a:xfrm>
              <a:off x="3339305" y="6324598"/>
              <a:ext cx="43877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/>
                <a:t>verschil verrekenen (betalen / ontvangen)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350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IB: overzicht </a:t>
            </a:r>
            <a:r>
              <a:rPr lang="nl-NL" i="1"/>
              <a:t>boxen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191985" y="1565188"/>
            <a:ext cx="4316627" cy="3978878"/>
          </a:xfrm>
          <a:prstGeom prst="roundRect">
            <a:avLst>
              <a:gd name="adj" fmla="val 9224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Afgeronde rechthoek 5"/>
          <p:cNvSpPr/>
          <p:nvPr/>
        </p:nvSpPr>
        <p:spPr>
          <a:xfrm>
            <a:off x="7409328" y="1565188"/>
            <a:ext cx="4316627" cy="3978878"/>
          </a:xfrm>
          <a:prstGeom prst="roundRect">
            <a:avLst>
              <a:gd name="adj" fmla="val 9224"/>
            </a:avLst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Afgeronde rechthoek 6"/>
          <p:cNvSpPr/>
          <p:nvPr/>
        </p:nvSpPr>
        <p:spPr>
          <a:xfrm>
            <a:off x="4807689" y="1565188"/>
            <a:ext cx="2302562" cy="3978878"/>
          </a:xfrm>
          <a:prstGeom prst="roundRect">
            <a:avLst/>
          </a:prstGeom>
          <a:ln w="254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623785" y="1565188"/>
            <a:ext cx="1453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>
                <a:solidFill>
                  <a:srgbClr val="920000"/>
                </a:solidFill>
                <a:latin typeface="Rockwell Extra Bold" panose="02060903040505020403" pitchFamily="18" charset="0"/>
              </a:rPr>
              <a:t>BOX   1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232457" y="1565188"/>
            <a:ext cx="1453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>
                <a:solidFill>
                  <a:srgbClr val="920000"/>
                </a:solidFill>
                <a:latin typeface="Rockwell Extra Bold" panose="02060903040505020403" pitchFamily="18" charset="0"/>
              </a:rPr>
              <a:t>BOX   2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8841128" y="1565187"/>
            <a:ext cx="1453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>
                <a:solidFill>
                  <a:srgbClr val="920000"/>
                </a:solidFill>
                <a:latin typeface="Rockwell Extra Bold" panose="02060903040505020403" pitchFamily="18" charset="0"/>
              </a:rPr>
              <a:t>BOX   3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460197" y="2026852"/>
            <a:ext cx="3780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>
                <a:solidFill>
                  <a:schemeClr val="bg1"/>
                </a:solidFill>
              </a:rPr>
              <a:t>Inkomen uit </a:t>
            </a:r>
            <a:r>
              <a:rPr lang="nl-NL" sz="1600" b="1">
                <a:solidFill>
                  <a:schemeClr val="accent3">
                    <a:lumMod val="75000"/>
                  </a:schemeClr>
                </a:solidFill>
              </a:rPr>
              <a:t>arbeid</a:t>
            </a:r>
            <a:r>
              <a:rPr lang="nl-NL" sz="1600">
                <a:solidFill>
                  <a:schemeClr val="bg1"/>
                </a:solidFill>
              </a:rPr>
              <a:t> en </a:t>
            </a:r>
            <a:r>
              <a:rPr lang="nl-NL" sz="1600" b="1">
                <a:solidFill>
                  <a:schemeClr val="accent3">
                    <a:lumMod val="75000"/>
                  </a:schemeClr>
                </a:solidFill>
              </a:rPr>
              <a:t>eigen woning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4846325" y="2026852"/>
            <a:ext cx="2225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>
                <a:solidFill>
                  <a:schemeClr val="bg1"/>
                </a:solidFill>
              </a:rPr>
              <a:t>Aanmerkelijk belang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8355610" y="2026852"/>
            <a:ext cx="24240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>
                <a:solidFill>
                  <a:schemeClr val="bg1"/>
                </a:solidFill>
              </a:rPr>
              <a:t>Inkomen uit </a:t>
            </a:r>
            <a:r>
              <a:rPr lang="nl-NL" sz="1600" b="1">
                <a:solidFill>
                  <a:schemeClr val="accent3">
                    <a:lumMod val="75000"/>
                  </a:schemeClr>
                </a:solidFill>
              </a:rPr>
              <a:t>vermogen</a:t>
            </a:r>
          </a:p>
        </p:txBody>
      </p:sp>
      <p:sp>
        <p:nvSpPr>
          <p:cNvPr id="15" name="Rechteraccolade 14"/>
          <p:cNvSpPr/>
          <p:nvPr/>
        </p:nvSpPr>
        <p:spPr>
          <a:xfrm rot="5400000">
            <a:off x="5695186" y="-5901"/>
            <a:ext cx="527566" cy="11728169"/>
          </a:xfrm>
          <a:prstGeom prst="rightBrace">
            <a:avLst>
              <a:gd name="adj1" fmla="val 39563"/>
              <a:gd name="adj2" fmla="val 50000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4855954" y="6168055"/>
            <a:ext cx="22188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>
                <a:solidFill>
                  <a:schemeClr val="bg1"/>
                </a:solidFill>
              </a:rPr>
              <a:t>- heffingskorting(en) 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4968953" y="3293017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>
                <a:solidFill>
                  <a:schemeClr val="bg1"/>
                </a:solidFill>
              </a:rPr>
              <a:t>Als je &gt; 5% aandelen</a:t>
            </a:r>
          </a:p>
          <a:p>
            <a:r>
              <a:rPr lang="nl-NL" sz="1400">
                <a:solidFill>
                  <a:schemeClr val="bg1"/>
                </a:solidFill>
              </a:rPr>
              <a:t>Bezit in een BV of NV</a:t>
            </a:r>
          </a:p>
        </p:txBody>
      </p:sp>
      <p:pic>
        <p:nvPicPr>
          <p:cNvPr id="47" name="Afbeelding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6430" y="2347874"/>
            <a:ext cx="1952864" cy="2405591"/>
          </a:xfrm>
          <a:prstGeom prst="rect">
            <a:avLst/>
          </a:prstGeom>
        </p:spPr>
      </p:pic>
      <p:sp>
        <p:nvSpPr>
          <p:cNvPr id="48" name="Tekstvak 47"/>
          <p:cNvSpPr txBox="1"/>
          <p:nvPr/>
        </p:nvSpPr>
        <p:spPr>
          <a:xfrm>
            <a:off x="1074949" y="5026351"/>
            <a:ext cx="2550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>
                <a:solidFill>
                  <a:schemeClr val="bg1"/>
                </a:solidFill>
              </a:rPr>
              <a:t>oplopend belastingpercentage</a:t>
            </a:r>
          </a:p>
        </p:txBody>
      </p:sp>
      <p:sp>
        <p:nvSpPr>
          <p:cNvPr id="49" name="Tekstvak 48"/>
          <p:cNvSpPr txBox="1"/>
          <p:nvPr/>
        </p:nvSpPr>
        <p:spPr>
          <a:xfrm>
            <a:off x="5329628" y="5020780"/>
            <a:ext cx="12586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>
                <a:solidFill>
                  <a:schemeClr val="bg1"/>
                </a:solidFill>
              </a:rPr>
              <a:t>25 % belasting</a:t>
            </a:r>
          </a:p>
        </p:txBody>
      </p:sp>
      <p:sp>
        <p:nvSpPr>
          <p:cNvPr id="50" name="Tekstvak 49"/>
          <p:cNvSpPr txBox="1"/>
          <p:nvPr/>
        </p:nvSpPr>
        <p:spPr>
          <a:xfrm>
            <a:off x="8095924" y="5026528"/>
            <a:ext cx="29434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b="1">
                <a:solidFill>
                  <a:schemeClr val="bg1"/>
                </a:solidFill>
              </a:rPr>
              <a:t>30 % belasting over fictief rendement</a:t>
            </a:r>
          </a:p>
        </p:txBody>
      </p:sp>
      <p:sp>
        <p:nvSpPr>
          <p:cNvPr id="51" name="Kruis 50"/>
          <p:cNvSpPr/>
          <p:nvPr/>
        </p:nvSpPr>
        <p:spPr>
          <a:xfrm>
            <a:off x="4452620" y="5377719"/>
            <a:ext cx="411061" cy="394282"/>
          </a:xfrm>
          <a:prstGeom prst="plus">
            <a:avLst>
              <a:gd name="adj" fmla="val 4414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2" name="Kruis 51"/>
          <p:cNvSpPr/>
          <p:nvPr/>
        </p:nvSpPr>
        <p:spPr>
          <a:xfrm>
            <a:off x="7089189" y="5377719"/>
            <a:ext cx="411061" cy="394282"/>
          </a:xfrm>
          <a:prstGeom prst="plus">
            <a:avLst>
              <a:gd name="adj" fmla="val 4414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165AC690-4545-43DE-9C1F-CC94614C0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96" y="2452269"/>
            <a:ext cx="2001862" cy="246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3674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6" grpId="0"/>
      <p:bldP spid="33" grpId="0"/>
      <p:bldP spid="48" grpId="0"/>
      <p:bldP spid="49" grpId="0"/>
      <p:bldP spid="50" grpId="0"/>
      <p:bldP spid="51" grpId="0" animBg="1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8C3F3-7F43-4A31-9722-56C2311D3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Box 1: belastbaar inkomen</a:t>
            </a:r>
            <a:br>
              <a:rPr lang="nl-NL"/>
            </a:br>
            <a:r>
              <a:rPr lang="nl-NL" sz="1600">
                <a:solidFill>
                  <a:schemeClr val="bg1">
                    <a:lumMod val="50000"/>
                    <a:lumOff val="50000"/>
                  </a:schemeClr>
                </a:solidFill>
              </a:rPr>
              <a:t>arbeid en eigen woning</a:t>
            </a:r>
            <a:endParaRPr lang="nl-NL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CE6B12-D9D6-40D2-9F97-5404E524CC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nl-NL" b="1"/>
              <a:t>Bepalen belastbare inkomen:</a:t>
            </a:r>
          </a:p>
          <a:p>
            <a:pPr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/>
              <a:t>ALLE inkomsten uit arbeid</a:t>
            </a:r>
          </a:p>
          <a:p>
            <a:pPr>
              <a:spcAft>
                <a:spcPts val="3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/>
              <a:t>Bijtellingen (± inkomen in natura):</a:t>
            </a:r>
          </a:p>
          <a:p>
            <a:pPr lvl="1">
              <a:spcAft>
                <a:spcPts val="3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/>
              <a:t>eigenwoningforfait</a:t>
            </a:r>
          </a:p>
          <a:p>
            <a:pPr lvl="1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/>
              <a:t>auto van de zaak</a:t>
            </a:r>
          </a:p>
          <a:p>
            <a:pPr>
              <a:spcAft>
                <a:spcPts val="3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/>
              <a:t>Aftrekposten:</a:t>
            </a:r>
          </a:p>
          <a:p>
            <a:pPr lvl="1">
              <a:spcAft>
                <a:spcPts val="300"/>
              </a:spcAft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/>
              <a:t>hypotheekrente</a:t>
            </a:r>
          </a:p>
          <a:p>
            <a:pPr lvl="1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nl-NL"/>
              <a:t>bijzonder hoge ziektekosten</a:t>
            </a:r>
          </a:p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85F46B-D209-4224-8265-47A8EE3AC4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b="1"/>
              <a:t>Bijvoorbeeld:</a:t>
            </a:r>
            <a:endParaRPr lang="nl-NL" sz="1800"/>
          </a:p>
          <a:p>
            <a:pPr marL="0" indent="0">
              <a:spcAft>
                <a:spcPts val="0"/>
              </a:spcAft>
              <a:buNone/>
              <a:tabLst>
                <a:tab pos="4484688" algn="dec"/>
              </a:tabLst>
            </a:pPr>
            <a:r>
              <a:rPr lang="nl-NL" sz="1800"/>
              <a:t>Looninkomen als werknemer	65.000</a:t>
            </a:r>
          </a:p>
          <a:p>
            <a:pPr marL="0" indent="0">
              <a:spcAft>
                <a:spcPts val="0"/>
              </a:spcAft>
              <a:buNone/>
              <a:tabLst>
                <a:tab pos="4484688" algn="dec"/>
              </a:tabLst>
            </a:pPr>
            <a:r>
              <a:rPr lang="nl-NL" sz="1800" u="sng"/>
              <a:t>Inkomen uit bijverdiensten	15.000 +</a:t>
            </a:r>
          </a:p>
          <a:p>
            <a:pPr marL="0" indent="0">
              <a:buNone/>
              <a:tabLst>
                <a:tab pos="4484688" algn="dec"/>
              </a:tabLst>
            </a:pPr>
            <a:r>
              <a:rPr lang="nl-NL" sz="1800"/>
              <a:t>Inkomen uit arbeid	80.000</a:t>
            </a:r>
          </a:p>
          <a:p>
            <a:pPr marL="0" indent="0">
              <a:spcAft>
                <a:spcPts val="0"/>
              </a:spcAft>
              <a:buNone/>
              <a:tabLst>
                <a:tab pos="4484688" algn="dec"/>
              </a:tabLst>
            </a:pPr>
            <a:r>
              <a:rPr lang="nl-NL" sz="1800"/>
              <a:t>Eigenwoningforfait </a:t>
            </a:r>
            <a:r>
              <a:rPr lang="nl-NL" sz="1100"/>
              <a:t>(0,6% van 390.000)</a:t>
            </a:r>
            <a:r>
              <a:rPr lang="nl-NL" sz="1800"/>
              <a:t>	2.340 +</a:t>
            </a:r>
          </a:p>
          <a:p>
            <a:pPr marL="0" indent="0">
              <a:spcAft>
                <a:spcPts val="0"/>
              </a:spcAft>
              <a:buNone/>
              <a:tabLst>
                <a:tab pos="4484688" algn="dec"/>
              </a:tabLst>
            </a:pPr>
            <a:r>
              <a:rPr lang="nl-NL" sz="1800" u="sng"/>
              <a:t>Hypotheekrente </a:t>
            </a:r>
            <a:r>
              <a:rPr lang="nl-NL" sz="1100" u="sng"/>
              <a:t>(3,3% van 310.000)</a:t>
            </a:r>
            <a:r>
              <a:rPr lang="nl-NL" sz="1800" u="sng"/>
              <a:t>	10.230 –</a:t>
            </a:r>
          </a:p>
          <a:p>
            <a:pPr marL="0" indent="0">
              <a:spcAft>
                <a:spcPts val="0"/>
              </a:spcAft>
              <a:buNone/>
              <a:tabLst>
                <a:tab pos="4484688" algn="dec"/>
              </a:tabLst>
            </a:pPr>
            <a:r>
              <a:rPr lang="nl-NL" sz="1800" b="1"/>
              <a:t>Belastbaar inkomen	72.110</a:t>
            </a:r>
          </a:p>
        </p:txBody>
      </p:sp>
    </p:spTree>
    <p:extLst>
      <p:ext uri="{BB962C8B-B14F-4D97-AF65-F5344CB8AC3E}">
        <p14:creationId xmlns:p14="http://schemas.microsoft.com/office/powerpoint/2010/main" val="195099695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8C3F3-7F43-4A31-9722-56C2311D3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Box 1: belastingschijven</a:t>
            </a:r>
            <a:br>
              <a:rPr lang="nl-NL"/>
            </a:br>
            <a:r>
              <a:rPr lang="nl-NL" sz="1600">
                <a:solidFill>
                  <a:schemeClr val="bg1">
                    <a:lumMod val="50000"/>
                    <a:lumOff val="50000"/>
                  </a:schemeClr>
                </a:solidFill>
              </a:rPr>
              <a:t>arbeid en eigen woning</a:t>
            </a:r>
            <a:endParaRPr lang="nl-NL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CE6B12-D9D6-40D2-9F97-5404E524C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5601658" cy="4705350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nl-NL" b="1"/>
              <a:t>Belastbare inkomen: € 72.110</a:t>
            </a:r>
          </a:p>
          <a:p>
            <a:pPr marL="0" indent="0">
              <a:buNone/>
            </a:pPr>
            <a:r>
              <a:rPr lang="nl-NL"/>
              <a:t>wordt in 2 schijven geknipt: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Schijf 1: € 68.500 – met 37% belasting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	 € 68.500 × 0,37 = € 25.345 belasting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spcAft>
                <a:spcPts val="1200"/>
              </a:spcAft>
              <a:buNone/>
            </a:pPr>
            <a:r>
              <a:rPr lang="nl-NL"/>
              <a:t>Schijf 2: (72.110-68.500) € 3.610 – met 49% belasting</a:t>
            </a:r>
          </a:p>
          <a:p>
            <a:pPr marL="0" indent="0">
              <a:buNone/>
            </a:pPr>
            <a:r>
              <a:rPr lang="nl-NL"/>
              <a:t>	 € 3.610 × 0,49 = € 1.768 belasting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/>
              <a:t>Totaal box 1: </a:t>
            </a:r>
            <a:r>
              <a:rPr lang="nl-NL" b="1"/>
              <a:t>€ 27.113 belasting</a:t>
            </a:r>
          </a:p>
          <a:p>
            <a:pPr marL="0" indent="0">
              <a:buNone/>
            </a:pPr>
            <a:endParaRPr lang="nl-NL"/>
          </a:p>
        </p:txBody>
      </p:sp>
      <p:sp>
        <p:nvSpPr>
          <p:cNvPr id="21" name="Rechthoek: afgeronde hoeken 20">
            <a:extLst>
              <a:ext uri="{FF2B5EF4-FFF2-40B4-BE49-F238E27FC236}">
                <a16:creationId xmlns:a16="http://schemas.microsoft.com/office/drawing/2014/main" id="{76E547C6-0981-49DA-91C7-74B9E8648883}"/>
              </a:ext>
            </a:extLst>
          </p:cNvPr>
          <p:cNvSpPr/>
          <p:nvPr/>
        </p:nvSpPr>
        <p:spPr>
          <a:xfrm>
            <a:off x="6775061" y="1268422"/>
            <a:ext cx="4104456" cy="482453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hthoek 21">
            <a:extLst>
              <a:ext uri="{FF2B5EF4-FFF2-40B4-BE49-F238E27FC236}">
                <a16:creationId xmlns:a16="http://schemas.microsoft.com/office/drawing/2014/main" id="{CFBA6090-3DD2-4C9B-859E-2D876DF6AA70}"/>
              </a:ext>
            </a:extLst>
          </p:cNvPr>
          <p:cNvSpPr/>
          <p:nvPr/>
        </p:nvSpPr>
        <p:spPr>
          <a:xfrm>
            <a:off x="8390540" y="4106535"/>
            <a:ext cx="1080000" cy="1584175"/>
          </a:xfrm>
          <a:prstGeom prst="rect">
            <a:avLst/>
          </a:prstGeom>
          <a:solidFill>
            <a:srgbClr val="D3858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37%</a:t>
            </a: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Rechthoek 22">
            <a:extLst>
              <a:ext uri="{FF2B5EF4-FFF2-40B4-BE49-F238E27FC236}">
                <a16:creationId xmlns:a16="http://schemas.microsoft.com/office/drawing/2014/main" id="{FB6315BC-112E-4105-BDBA-6C56167A3B27}"/>
              </a:ext>
            </a:extLst>
          </p:cNvPr>
          <p:cNvSpPr/>
          <p:nvPr/>
        </p:nvSpPr>
        <p:spPr>
          <a:xfrm>
            <a:off x="8390540" y="2601510"/>
            <a:ext cx="1080000" cy="1505026"/>
          </a:xfrm>
          <a:prstGeom prst="rect">
            <a:avLst/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49%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330D920F-44E7-4F82-8E04-BF6434F387C4}"/>
              </a:ext>
            </a:extLst>
          </p:cNvPr>
          <p:cNvCxnSpPr/>
          <p:nvPr/>
        </p:nvCxnSpPr>
        <p:spPr>
          <a:xfrm>
            <a:off x="8275534" y="2378343"/>
            <a:ext cx="18201" cy="3312368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B03AE128-7C85-48AB-949A-2ABCDB9E0608}"/>
              </a:ext>
            </a:extLst>
          </p:cNvPr>
          <p:cNvCxnSpPr/>
          <p:nvPr/>
        </p:nvCxnSpPr>
        <p:spPr>
          <a:xfrm>
            <a:off x="8174516" y="4106535"/>
            <a:ext cx="1296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DB502064-7426-48A9-B02E-BA9CDBA9E389}"/>
              </a:ext>
            </a:extLst>
          </p:cNvPr>
          <p:cNvSpPr txBox="1"/>
          <p:nvPr/>
        </p:nvSpPr>
        <p:spPr>
          <a:xfrm>
            <a:off x="7431430" y="3921869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68.500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6617F7D1-B2D9-4236-BF38-A477BE2D7606}"/>
              </a:ext>
            </a:extLst>
          </p:cNvPr>
          <p:cNvSpPr txBox="1"/>
          <p:nvPr/>
        </p:nvSpPr>
        <p:spPr>
          <a:xfrm rot="16200000">
            <a:off x="6258979" y="3727830"/>
            <a:ext cx="2043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belastbaar inkomen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59D242F-ADA9-4CB5-8672-567E2E1D5BB4}"/>
              </a:ext>
            </a:extLst>
          </p:cNvPr>
          <p:cNvSpPr txBox="1"/>
          <p:nvPr/>
        </p:nvSpPr>
        <p:spPr>
          <a:xfrm>
            <a:off x="6775059" y="1433047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>
                <a:solidFill>
                  <a:prstClr val="black"/>
                </a:solidFill>
                <a:latin typeface="Calibri"/>
              </a:rPr>
              <a:t>BOX 1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9AADF1A9-E303-487D-8AA0-F897E48426CA}"/>
              </a:ext>
            </a:extLst>
          </p:cNvPr>
          <p:cNvSpPr txBox="1"/>
          <p:nvPr/>
        </p:nvSpPr>
        <p:spPr>
          <a:xfrm>
            <a:off x="6775061" y="1765689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solidFill>
                  <a:prstClr val="black"/>
                </a:solidFill>
                <a:latin typeface="Calibri"/>
              </a:rPr>
              <a:t>Inkomen uit arbeid en eigen woning.</a:t>
            </a:r>
          </a:p>
        </p:txBody>
      </p:sp>
      <p:sp>
        <p:nvSpPr>
          <p:cNvPr id="32" name="Rechthoek 31">
            <a:extLst>
              <a:ext uri="{FF2B5EF4-FFF2-40B4-BE49-F238E27FC236}">
                <a16:creationId xmlns:a16="http://schemas.microsoft.com/office/drawing/2014/main" id="{D772C20C-0135-43D3-8B47-9D17EE8E466D}"/>
              </a:ext>
            </a:extLst>
          </p:cNvPr>
          <p:cNvSpPr/>
          <p:nvPr/>
        </p:nvSpPr>
        <p:spPr>
          <a:xfrm>
            <a:off x="8503298" y="3714225"/>
            <a:ext cx="276271" cy="1970927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</a:t>
            </a:r>
          </a:p>
        </p:txBody>
      </p:sp>
      <p:sp>
        <p:nvSpPr>
          <p:cNvPr id="37" name="Rechthoek 36">
            <a:extLst>
              <a:ext uri="{FF2B5EF4-FFF2-40B4-BE49-F238E27FC236}">
                <a16:creationId xmlns:a16="http://schemas.microsoft.com/office/drawing/2014/main" id="{D60A9F33-9BBD-4FF8-A86A-2F981168FE47}"/>
              </a:ext>
            </a:extLst>
          </p:cNvPr>
          <p:cNvSpPr/>
          <p:nvPr/>
        </p:nvSpPr>
        <p:spPr>
          <a:xfrm>
            <a:off x="8503298" y="4116473"/>
            <a:ext cx="276271" cy="1568679"/>
          </a:xfrm>
          <a:prstGeom prst="rect">
            <a:avLst/>
          </a:prstGeom>
          <a:solidFill>
            <a:srgbClr val="52893F"/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</a:t>
            </a: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4CF8E4C9-A8AC-4841-88F6-FA0F85977784}"/>
              </a:ext>
            </a:extLst>
          </p:cNvPr>
          <p:cNvSpPr/>
          <p:nvPr/>
        </p:nvSpPr>
        <p:spPr>
          <a:xfrm>
            <a:off x="8503298" y="3706476"/>
            <a:ext cx="276271" cy="409996"/>
          </a:xfrm>
          <a:prstGeom prst="rect">
            <a:avLst/>
          </a:prstGeom>
          <a:solidFill>
            <a:srgbClr val="263F1D"/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kstvak 35">
            <a:extLst>
              <a:ext uri="{FF2B5EF4-FFF2-40B4-BE49-F238E27FC236}">
                <a16:creationId xmlns:a16="http://schemas.microsoft.com/office/drawing/2014/main" id="{9536B1C9-46C3-41FF-9271-152CC3647ABA}"/>
              </a:ext>
            </a:extLst>
          </p:cNvPr>
          <p:cNvSpPr txBox="1"/>
          <p:nvPr/>
        </p:nvSpPr>
        <p:spPr>
          <a:xfrm>
            <a:off x="8197296" y="3530335"/>
            <a:ext cx="8882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400" b="1">
                <a:solidFill>
                  <a:schemeClr val="bg1"/>
                </a:solidFill>
              </a:rPr>
              <a:t>€ 72.110</a:t>
            </a:r>
          </a:p>
        </p:txBody>
      </p:sp>
      <p:cxnSp>
        <p:nvCxnSpPr>
          <p:cNvPr id="34" name="Rechte verbindingslijn 33">
            <a:extLst>
              <a:ext uri="{FF2B5EF4-FFF2-40B4-BE49-F238E27FC236}">
                <a16:creationId xmlns:a16="http://schemas.microsoft.com/office/drawing/2014/main" id="{32ECFDEE-FE16-4FAB-BC2A-F69DC56B1C37}"/>
              </a:ext>
            </a:extLst>
          </p:cNvPr>
          <p:cNvCxnSpPr/>
          <p:nvPr/>
        </p:nvCxnSpPr>
        <p:spPr>
          <a:xfrm>
            <a:off x="8284550" y="5682962"/>
            <a:ext cx="126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88768956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75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33333E-6 L -0.62526 -0.15486 " pathEditMode="relative" rAng="0" ptsTypes="AA">
                                      <p:cBhvr>
                                        <p:cTn id="70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63" y="-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3.7037E-7 L -0.62304 0.17477 " pathEditMode="relative" rAng="0" ptsTypes="AA">
                                      <p:cBhvr>
                                        <p:cTn id="83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59" y="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6" grpId="0"/>
      <p:bldP spid="27" grpId="0"/>
      <p:bldP spid="28" grpId="0"/>
      <p:bldP spid="29" grpId="0"/>
      <p:bldP spid="32" grpId="0" animBg="1"/>
      <p:bldP spid="37" grpId="0" animBg="1"/>
      <p:bldP spid="37" grpId="1" animBg="1"/>
      <p:bldP spid="38" grpId="0" animBg="1"/>
      <p:bldP spid="38" grpId="1" animBg="1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48C3F3-7F43-4A31-9722-56C2311D3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/>
              <a:t>Box 3</a:t>
            </a:r>
            <a:br>
              <a:rPr lang="nl-NL"/>
            </a:br>
            <a:r>
              <a:rPr lang="nl-NL" sz="1600">
                <a:solidFill>
                  <a:schemeClr val="bg1">
                    <a:lumMod val="50000"/>
                    <a:lumOff val="50000"/>
                  </a:schemeClr>
                </a:solidFill>
              </a:rPr>
              <a:t>vermogen (op 1 januari)</a:t>
            </a:r>
            <a:endParaRPr lang="nl-NL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CE6B12-D9D6-40D2-9F97-5404E524C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5601658" cy="4705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/>
              <a:t>Werken vanuit </a:t>
            </a:r>
            <a:r>
              <a:rPr lang="nl-NL" b="1"/>
              <a:t>belastbaar</a:t>
            </a:r>
            <a:r>
              <a:rPr lang="nl-NL"/>
              <a:t> vermogen 1 jan.</a:t>
            </a:r>
          </a:p>
          <a:p>
            <a:pPr marL="361950" indent="0">
              <a:buNone/>
              <a:tabLst>
                <a:tab pos="5019675" algn="dec"/>
              </a:tabLst>
            </a:pPr>
            <a:r>
              <a:rPr lang="nl-NL"/>
              <a:t>werkelijk vermogen 01.01	180.000</a:t>
            </a:r>
          </a:p>
          <a:p>
            <a:pPr marL="361950" indent="0">
              <a:buNone/>
              <a:tabLst>
                <a:tab pos="5019675" algn="dec"/>
              </a:tabLst>
            </a:pPr>
            <a:r>
              <a:rPr lang="nl-NL" u="sng"/>
              <a:t>vrijstelling	50.000 –</a:t>
            </a:r>
          </a:p>
          <a:p>
            <a:pPr marL="361950" indent="0">
              <a:buNone/>
              <a:tabLst>
                <a:tab pos="5019675" algn="dec"/>
              </a:tabLst>
            </a:pPr>
            <a:r>
              <a:rPr lang="nl-NL" b="1"/>
              <a:t>belastbaar vermogen	130.000</a:t>
            </a:r>
            <a:endParaRPr lang="nl-NL"/>
          </a:p>
          <a:p>
            <a:pPr marL="0" indent="0">
              <a:spcBef>
                <a:spcPts val="1200"/>
              </a:spcBef>
              <a:buNone/>
              <a:tabLst>
                <a:tab pos="5019675" algn="dec"/>
              </a:tabLst>
            </a:pPr>
            <a:r>
              <a:rPr lang="nl-NL"/>
              <a:t>Schijvenberekening fictief rendement:</a:t>
            </a:r>
          </a:p>
          <a:p>
            <a:pPr marL="361950" indent="0">
              <a:buNone/>
              <a:tabLst>
                <a:tab pos="5019675" algn="dec"/>
              </a:tabLst>
            </a:pPr>
            <a:r>
              <a:rPr lang="nl-NL"/>
              <a:t>schijf 1 </a:t>
            </a:r>
            <a:r>
              <a:rPr lang="nl-NL" sz="1600"/>
              <a:t>– 75.000 × 0,0287</a:t>
            </a:r>
            <a:r>
              <a:rPr lang="nl-NL"/>
              <a:t>	2.152</a:t>
            </a:r>
          </a:p>
          <a:p>
            <a:pPr marL="361950" indent="0">
              <a:buNone/>
              <a:tabLst>
                <a:tab pos="5019675" algn="dec"/>
              </a:tabLst>
            </a:pPr>
            <a:r>
              <a:rPr lang="nl-NL" u="sng"/>
              <a:t>Schijf 2 </a:t>
            </a:r>
            <a:r>
              <a:rPr lang="nl-NL" sz="1600" u="sng"/>
              <a:t>– (130-75) 55.000 × 0,046</a:t>
            </a:r>
            <a:r>
              <a:rPr lang="nl-NL" u="sng"/>
              <a:t>	2.530 +</a:t>
            </a:r>
            <a:endParaRPr lang="nl-NL"/>
          </a:p>
          <a:p>
            <a:pPr marL="361950" indent="0">
              <a:buNone/>
              <a:tabLst>
                <a:tab pos="5019675" algn="dec"/>
              </a:tabLst>
            </a:pPr>
            <a:r>
              <a:rPr lang="nl-NL" b="1"/>
              <a:t>fictief rendement	4.682</a:t>
            </a:r>
            <a:endParaRPr lang="nl-NL"/>
          </a:p>
          <a:p>
            <a:pPr marL="0" indent="0">
              <a:spcBef>
                <a:spcPts val="1200"/>
              </a:spcBef>
              <a:buNone/>
              <a:tabLst>
                <a:tab pos="5019675" algn="dec"/>
              </a:tabLst>
            </a:pPr>
            <a:r>
              <a:rPr lang="nl-NL"/>
              <a:t>Bereken belasting (30%)</a:t>
            </a:r>
          </a:p>
          <a:p>
            <a:pPr marL="361950" indent="0">
              <a:buNone/>
              <a:tabLst>
                <a:tab pos="5019675" algn="dec"/>
              </a:tabLst>
            </a:pPr>
            <a:r>
              <a:rPr lang="nl-NL" b="1"/>
              <a:t>belasting box 3</a:t>
            </a:r>
            <a:r>
              <a:rPr lang="nl-NL"/>
              <a:t> </a:t>
            </a:r>
            <a:r>
              <a:rPr lang="nl-NL" sz="1600"/>
              <a:t>4.682 × 0,30</a:t>
            </a:r>
            <a:r>
              <a:rPr lang="nl-NL" b="1"/>
              <a:t>	1.404</a:t>
            </a:r>
          </a:p>
        </p:txBody>
      </p:sp>
      <p:sp>
        <p:nvSpPr>
          <p:cNvPr id="21" name="Rechthoek: afgeronde hoeken 20">
            <a:extLst>
              <a:ext uri="{FF2B5EF4-FFF2-40B4-BE49-F238E27FC236}">
                <a16:creationId xmlns:a16="http://schemas.microsoft.com/office/drawing/2014/main" id="{76E547C6-0981-49DA-91C7-74B9E8648883}"/>
              </a:ext>
            </a:extLst>
          </p:cNvPr>
          <p:cNvSpPr/>
          <p:nvPr/>
        </p:nvSpPr>
        <p:spPr>
          <a:xfrm>
            <a:off x="6775061" y="1268422"/>
            <a:ext cx="4104456" cy="482453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C59D242F-ADA9-4CB5-8672-567E2E1D5BB4}"/>
              </a:ext>
            </a:extLst>
          </p:cNvPr>
          <p:cNvSpPr txBox="1"/>
          <p:nvPr/>
        </p:nvSpPr>
        <p:spPr>
          <a:xfrm>
            <a:off x="6775059" y="1433047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>
                <a:solidFill>
                  <a:prstClr val="black"/>
                </a:solidFill>
                <a:latin typeface="Calibri"/>
              </a:rPr>
              <a:t>BOX 3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9AADF1A9-E303-487D-8AA0-F897E48426CA}"/>
              </a:ext>
            </a:extLst>
          </p:cNvPr>
          <p:cNvSpPr txBox="1"/>
          <p:nvPr/>
        </p:nvSpPr>
        <p:spPr>
          <a:xfrm>
            <a:off x="6775061" y="1765689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solidFill>
                  <a:prstClr val="black"/>
                </a:solidFill>
                <a:latin typeface="Calibri"/>
              </a:rPr>
              <a:t>Inkomen uit vermogen.</a:t>
            </a:r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ED486805-6DC5-47DC-857E-E61C4E87E504}"/>
              </a:ext>
            </a:extLst>
          </p:cNvPr>
          <p:cNvSpPr/>
          <p:nvPr/>
        </p:nvSpPr>
        <p:spPr>
          <a:xfrm>
            <a:off x="8498341" y="4918484"/>
            <a:ext cx="1008000" cy="797319"/>
          </a:xfrm>
          <a:prstGeom prst="rect">
            <a:avLst/>
          </a:prstGeom>
          <a:solidFill>
            <a:srgbClr val="D3858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2,87%</a:t>
            </a: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2BA6DC01-F3D7-453E-956C-80B147B09446}"/>
              </a:ext>
            </a:extLst>
          </p:cNvPr>
          <p:cNvCxnSpPr>
            <a:cxnSpLocks/>
          </p:cNvCxnSpPr>
          <p:nvPr/>
        </p:nvCxnSpPr>
        <p:spPr>
          <a:xfrm>
            <a:off x="8383335" y="3128374"/>
            <a:ext cx="4253" cy="259200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31" name="Rechte verbindingslijn 30">
            <a:extLst>
              <a:ext uri="{FF2B5EF4-FFF2-40B4-BE49-F238E27FC236}">
                <a16:creationId xmlns:a16="http://schemas.microsoft.com/office/drawing/2014/main" id="{D19C4A6A-972A-44DD-A1A7-CE50B210552F}"/>
              </a:ext>
            </a:extLst>
          </p:cNvPr>
          <p:cNvCxnSpPr/>
          <p:nvPr/>
        </p:nvCxnSpPr>
        <p:spPr>
          <a:xfrm>
            <a:off x="8282317" y="4918484"/>
            <a:ext cx="1332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5" name="Tekstvak 34">
            <a:extLst>
              <a:ext uri="{FF2B5EF4-FFF2-40B4-BE49-F238E27FC236}">
                <a16:creationId xmlns:a16="http://schemas.microsoft.com/office/drawing/2014/main" id="{904A9AD9-725D-4158-B76C-BCF0BDADD067}"/>
              </a:ext>
            </a:extLst>
          </p:cNvPr>
          <p:cNvSpPr txBox="1"/>
          <p:nvPr/>
        </p:nvSpPr>
        <p:spPr>
          <a:xfrm>
            <a:off x="7542274" y="4733818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75.000</a:t>
            </a:r>
          </a:p>
        </p:txBody>
      </p:sp>
      <p:sp>
        <p:nvSpPr>
          <p:cNvPr id="39" name="Tekstvak 38">
            <a:extLst>
              <a:ext uri="{FF2B5EF4-FFF2-40B4-BE49-F238E27FC236}">
                <a16:creationId xmlns:a16="http://schemas.microsoft.com/office/drawing/2014/main" id="{5E82762C-F949-4BD2-B048-392D7EB58E85}"/>
              </a:ext>
            </a:extLst>
          </p:cNvPr>
          <p:cNvSpPr txBox="1"/>
          <p:nvPr/>
        </p:nvSpPr>
        <p:spPr>
          <a:xfrm>
            <a:off x="7425256" y="3297081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975.000</a:t>
            </a:r>
          </a:p>
        </p:txBody>
      </p:sp>
      <p:sp>
        <p:nvSpPr>
          <p:cNvPr id="40" name="Rechthoek 39">
            <a:extLst>
              <a:ext uri="{FF2B5EF4-FFF2-40B4-BE49-F238E27FC236}">
                <a16:creationId xmlns:a16="http://schemas.microsoft.com/office/drawing/2014/main" id="{D7C3B91D-DF4F-4A9D-B44F-9CC6F5262768}"/>
              </a:ext>
            </a:extLst>
          </p:cNvPr>
          <p:cNvSpPr/>
          <p:nvPr/>
        </p:nvSpPr>
        <p:spPr>
          <a:xfrm>
            <a:off x="8498341" y="3190291"/>
            <a:ext cx="1008000" cy="350687"/>
          </a:xfrm>
          <a:prstGeom prst="rect">
            <a:avLst/>
          </a:prstGeom>
          <a:solidFill>
            <a:srgbClr val="AC353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5,39%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AB041DFB-550C-4002-9522-EC87295A4724}"/>
              </a:ext>
            </a:extLst>
          </p:cNvPr>
          <p:cNvSpPr txBox="1"/>
          <p:nvPr/>
        </p:nvSpPr>
        <p:spPr>
          <a:xfrm rot="16200000">
            <a:off x="6114638" y="4059495"/>
            <a:ext cx="2173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belastbaar vermogen</a:t>
            </a:r>
          </a:p>
        </p:txBody>
      </p:sp>
      <p:cxnSp>
        <p:nvCxnSpPr>
          <p:cNvPr id="30" name="Rechte verbindingslijn 29">
            <a:extLst>
              <a:ext uri="{FF2B5EF4-FFF2-40B4-BE49-F238E27FC236}">
                <a16:creationId xmlns:a16="http://schemas.microsoft.com/office/drawing/2014/main" id="{9302DBF3-B45E-41E7-B72D-AC5D3BABDB02}"/>
              </a:ext>
            </a:extLst>
          </p:cNvPr>
          <p:cNvCxnSpPr/>
          <p:nvPr/>
        </p:nvCxnSpPr>
        <p:spPr>
          <a:xfrm>
            <a:off x="8379968" y="5709821"/>
            <a:ext cx="1332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9" name="Rechthoek 18">
            <a:extLst>
              <a:ext uri="{FF2B5EF4-FFF2-40B4-BE49-F238E27FC236}">
                <a16:creationId xmlns:a16="http://schemas.microsoft.com/office/drawing/2014/main" id="{01E0FEC1-0645-409E-8A48-7F708B5200B2}"/>
              </a:ext>
            </a:extLst>
          </p:cNvPr>
          <p:cNvSpPr/>
          <p:nvPr/>
        </p:nvSpPr>
        <p:spPr>
          <a:xfrm>
            <a:off x="8498341" y="3492300"/>
            <a:ext cx="1008000" cy="1426185"/>
          </a:xfrm>
          <a:prstGeom prst="rect">
            <a:avLst/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4,60%</a:t>
            </a:r>
          </a:p>
        </p:txBody>
      </p: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225A79BA-4615-4AEB-84DF-1E69B15F004F}"/>
              </a:ext>
            </a:extLst>
          </p:cNvPr>
          <p:cNvCxnSpPr/>
          <p:nvPr/>
        </p:nvCxnSpPr>
        <p:spPr>
          <a:xfrm>
            <a:off x="8282317" y="3481747"/>
            <a:ext cx="1332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2" name="Rechthoek 41">
            <a:extLst>
              <a:ext uri="{FF2B5EF4-FFF2-40B4-BE49-F238E27FC236}">
                <a16:creationId xmlns:a16="http://schemas.microsoft.com/office/drawing/2014/main" id="{FF69ABA9-73CA-4912-B61D-DBF1EA9BB0FF}"/>
              </a:ext>
            </a:extLst>
          </p:cNvPr>
          <p:cNvSpPr/>
          <p:nvPr/>
        </p:nvSpPr>
        <p:spPr>
          <a:xfrm>
            <a:off x="8582666" y="4541329"/>
            <a:ext cx="276271" cy="1157940"/>
          </a:xfrm>
          <a:prstGeom prst="rect">
            <a:avLst/>
          </a:prstGeom>
          <a:solidFill>
            <a:srgbClr val="1F497D">
              <a:lumMod val="60000"/>
              <a:lumOff val="40000"/>
              <a:alpha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b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947DB814-9E41-4DB1-8767-6EF782AC9505}"/>
              </a:ext>
            </a:extLst>
          </p:cNvPr>
          <p:cNvSpPr txBox="1"/>
          <p:nvPr/>
        </p:nvSpPr>
        <p:spPr>
          <a:xfrm>
            <a:off x="8252333" y="4351990"/>
            <a:ext cx="11005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1400" b="1">
                <a:solidFill>
                  <a:schemeClr val="bg1"/>
                </a:solidFill>
              </a:rPr>
              <a:t>€ 130.000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F390CC19-DE42-4E97-A078-C886653AE1E0}"/>
              </a:ext>
            </a:extLst>
          </p:cNvPr>
          <p:cNvSpPr txBox="1"/>
          <p:nvPr/>
        </p:nvSpPr>
        <p:spPr>
          <a:xfrm>
            <a:off x="8252333" y="2564736"/>
            <a:ext cx="1566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solidFill>
                  <a:prstClr val="black"/>
                </a:solidFill>
                <a:latin typeface="Calibri"/>
              </a:rPr>
              <a:t>fictief rendement</a:t>
            </a:r>
          </a:p>
        </p:txBody>
      </p:sp>
    </p:spTree>
    <p:extLst>
      <p:ext uri="{BB962C8B-B14F-4D97-AF65-F5344CB8AC3E}">
        <p14:creationId xmlns:p14="http://schemas.microsoft.com/office/powerpoint/2010/main" val="319999224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2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/>
      <p:bldP spid="29" grpId="0"/>
      <p:bldP spid="18" grpId="0" animBg="1"/>
      <p:bldP spid="35" grpId="0"/>
      <p:bldP spid="39" grpId="0"/>
      <p:bldP spid="40" grpId="0" animBg="1"/>
      <p:bldP spid="41" grpId="0"/>
      <p:bldP spid="19" grpId="0" animBg="1"/>
      <p:bldP spid="42" grpId="0" animBg="1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2D05A1-4736-4AB1-925B-D92AE0A9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Totaal – de afrekening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2DE6E2-D65D-4DC0-A59A-2283216723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5649914" cy="4705350"/>
          </a:xfrm>
        </p:spPr>
        <p:txBody>
          <a:bodyPr/>
          <a:lstStyle/>
          <a:p>
            <a:pPr marL="26670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66700" algn="l"/>
                <a:tab pos="5200650" algn="r"/>
                <a:tab pos="6543675" algn="dec"/>
              </a:tabLst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Box 1 	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€ 27.113</a:t>
            </a:r>
          </a:p>
          <a:p>
            <a:pPr marL="266700" marR="0" lvl="0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tabLst>
                <a:tab pos="266700" algn="l"/>
                <a:tab pos="5200650" algn="r"/>
                <a:tab pos="6543675" algn="dec"/>
              </a:tabLst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Box 3 	 1.404</a:t>
            </a:r>
          </a:p>
          <a:p>
            <a:pPr marL="266700" marR="0" lvl="0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66700" algn="l"/>
                <a:tab pos="5200650" algn="r"/>
                <a:tab pos="6543675" algn="dec"/>
              </a:tabLst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</a:t>
            </a:r>
            <a:r>
              <a:rPr kumimoji="0" lang="en-GB" sz="2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Totaal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	€ 28.517</a:t>
            </a:r>
          </a:p>
          <a:p>
            <a:pPr marL="266700" marR="0" lvl="0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tabLst>
                <a:tab pos="266700" algn="l"/>
                <a:tab pos="5200650" algn="r"/>
                <a:tab pos="6543675" algn="dec"/>
              </a:tabLst>
              <a:defRPr/>
            </a:pPr>
            <a:r>
              <a:rPr kumimoji="0" lang="en-GB" sz="2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Algemene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heffingskorting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2.700</a:t>
            </a:r>
          </a:p>
          <a:p>
            <a:pPr marL="266700" marR="0" lvl="0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tabLst>
                <a:tab pos="266700" algn="l"/>
                <a:tab pos="5200650" algn="r"/>
                <a:tab pos="6543675" algn="dec"/>
              </a:tabLst>
              <a:defRPr/>
            </a:pPr>
            <a:r>
              <a:rPr kumimoji="0" lang="en-GB" sz="2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Arbeidskorting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3.800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266700" algn="l"/>
                <a:tab pos="5200650" algn="r"/>
                <a:tab pos="6543675" algn="dec"/>
              </a:tabLst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</a:t>
            </a:r>
            <a:r>
              <a:rPr kumimoji="0" lang="en-GB" sz="2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Eindbedrag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IB	 </a:t>
            </a:r>
            <a:r>
              <a:rPr kumimoji="0" lang="en-GB" sz="2400" b="0" i="0" u="dbl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€ 22.017</a:t>
            </a:r>
          </a:p>
          <a:p>
            <a:pPr marL="266700" marR="0" lvl="0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</a:buBlip>
              <a:tabLst>
                <a:tab pos="5200650" algn="r"/>
              </a:tabLst>
              <a:defRPr/>
            </a:pPr>
            <a:r>
              <a:rPr kumimoji="0" lang="en-GB" sz="2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Vooruitbetaalde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loonheffing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  23.200</a:t>
            </a:r>
          </a:p>
          <a:p>
            <a:pPr marL="266700" marR="0" lvl="0" indent="-266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>
                <a:tab pos="5200650" algn="r"/>
              </a:tabLst>
              <a:defRPr/>
            </a:pP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	Terug te ontvangen	</a:t>
            </a: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€ 983</a:t>
            </a:r>
            <a:endParaRPr kumimoji="0" lang="nl-NL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indent="0">
              <a:buNone/>
            </a:pPr>
            <a:endParaRPr lang="nl-NL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767345A9-C83F-47E5-9865-C02CCB46ABE6}"/>
              </a:ext>
            </a:extLst>
          </p:cNvPr>
          <p:cNvCxnSpPr>
            <a:cxnSpLocks/>
          </p:cNvCxnSpPr>
          <p:nvPr/>
        </p:nvCxnSpPr>
        <p:spPr>
          <a:xfrm>
            <a:off x="781050" y="2486025"/>
            <a:ext cx="5314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21D0F8AE-19EF-41C0-BE92-623A7576C2A1}"/>
              </a:ext>
            </a:extLst>
          </p:cNvPr>
          <p:cNvCxnSpPr>
            <a:cxnSpLocks/>
          </p:cNvCxnSpPr>
          <p:nvPr/>
        </p:nvCxnSpPr>
        <p:spPr>
          <a:xfrm>
            <a:off x="781050" y="3886200"/>
            <a:ext cx="5314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6251D27-880C-4A4C-AB2A-3AECB8A2AF66}"/>
              </a:ext>
            </a:extLst>
          </p:cNvPr>
          <p:cNvCxnSpPr>
            <a:cxnSpLocks/>
          </p:cNvCxnSpPr>
          <p:nvPr/>
        </p:nvCxnSpPr>
        <p:spPr>
          <a:xfrm>
            <a:off x="781050" y="4800600"/>
            <a:ext cx="53149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>
            <a:extLst>
              <a:ext uri="{FF2B5EF4-FFF2-40B4-BE49-F238E27FC236}">
                <a16:creationId xmlns:a16="http://schemas.microsoft.com/office/drawing/2014/main" id="{05B5E861-0BB4-4A1A-8C22-3D0DBD04446D}"/>
              </a:ext>
            </a:extLst>
          </p:cNvPr>
          <p:cNvSpPr txBox="1"/>
          <p:nvPr/>
        </p:nvSpPr>
        <p:spPr>
          <a:xfrm>
            <a:off x="7416275" y="2162175"/>
            <a:ext cx="390587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rgbClr val="4C7FB4"/>
                </a:solidFill>
                <a:latin typeface="Arial" panose="020B0604020202020204"/>
              </a:rPr>
              <a:t>Heffingskortingen</a:t>
            </a:r>
            <a:endParaRPr lang="nl-NL">
              <a:solidFill>
                <a:srgbClr val="4C7FB4"/>
              </a:solidFill>
              <a:latin typeface="Arial" panose="020B0604020202020204"/>
            </a:endParaRPr>
          </a:p>
          <a:p>
            <a:r>
              <a:rPr lang="nl-NL">
                <a:solidFill>
                  <a:prstClr val="black"/>
                </a:solidFill>
                <a:latin typeface="Arial" panose="020B0604020202020204"/>
              </a:rPr>
              <a:t>= korting op belastingbedrag, zoals:</a:t>
            </a:r>
          </a:p>
          <a:p>
            <a:endParaRPr lang="nl-NL">
              <a:solidFill>
                <a:prstClr val="black"/>
              </a:solidFill>
              <a:latin typeface="Arial" panose="020B0604020202020204"/>
            </a:endParaRPr>
          </a:p>
          <a:p>
            <a:pPr marL="285750" indent="-285750">
              <a:buFontTx/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nl-NL">
                <a:solidFill>
                  <a:prstClr val="black"/>
                </a:solidFill>
                <a:latin typeface="Arial" panose="020B0604020202020204"/>
              </a:rPr>
              <a:t>Algemene heffingskorting </a:t>
            </a:r>
            <a:r>
              <a:rPr lang="en-GB">
                <a:solidFill>
                  <a:prstClr val="black"/>
                </a:solidFill>
                <a:latin typeface="Arial" panose="020B0604020202020204"/>
              </a:rPr>
              <a:t>€ </a:t>
            </a:r>
            <a:r>
              <a:rPr lang="nl-NL">
                <a:solidFill>
                  <a:prstClr val="black"/>
                </a:solidFill>
                <a:latin typeface="Arial" panose="020B0604020202020204"/>
              </a:rPr>
              <a:t>2.700</a:t>
            </a:r>
          </a:p>
          <a:p>
            <a:pPr marL="285750" indent="-285750">
              <a:buFontTx/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r>
              <a:rPr lang="nl-NL">
                <a:solidFill>
                  <a:prstClr val="black"/>
                </a:solidFill>
                <a:latin typeface="Arial" panose="020B0604020202020204"/>
              </a:rPr>
              <a:t>Arbeidskorting </a:t>
            </a:r>
            <a:r>
              <a:rPr lang="en-GB">
                <a:solidFill>
                  <a:prstClr val="black"/>
                </a:solidFill>
                <a:latin typeface="Arial" panose="020B0604020202020204"/>
              </a:rPr>
              <a:t>€ </a:t>
            </a:r>
            <a:r>
              <a:rPr lang="nl-NL">
                <a:solidFill>
                  <a:prstClr val="black"/>
                </a:solidFill>
                <a:latin typeface="Arial" panose="020B0604020202020204"/>
              </a:rPr>
              <a:t> 3.800</a:t>
            </a:r>
          </a:p>
          <a:p>
            <a:pPr marL="285750" indent="-285750">
              <a:buFontTx/>
              <a:buBlip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</a:buBlip>
            </a:pPr>
            <a:endParaRPr lang="nl-NL">
              <a:solidFill>
                <a:prstClr val="black"/>
              </a:solidFill>
              <a:latin typeface="Arial" panose="020B0604020202020204"/>
            </a:endParaRPr>
          </a:p>
          <a:p>
            <a:r>
              <a:rPr lang="nl-NL" sz="1600" i="1">
                <a:solidFill>
                  <a:prstClr val="black"/>
                </a:solidFill>
                <a:latin typeface="Arial" panose="020B0604020202020204"/>
              </a:rPr>
              <a:t>(in praktijk inkomensafhankelijk)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06CB97B1-7221-409C-91B8-8EA9E76E957C}"/>
                  </a:ext>
                </a:extLst>
              </p:cNvPr>
              <p:cNvSpPr txBox="1"/>
              <p:nvPr/>
            </p:nvSpPr>
            <p:spPr>
              <a:xfrm>
                <a:off x="2736925" y="5952919"/>
                <a:ext cx="7331000" cy="552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>
                    <a:solidFill>
                      <a:prstClr val="black"/>
                    </a:solidFill>
                    <a:latin typeface="Arial" panose="020B0604020202020204"/>
                  </a:rPr>
                  <a:t>Gemiddelde belastingdruk: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mtClean="0">
                            <a:solidFill>
                              <a:prstClr val="black"/>
                            </a:solidFill>
                            <a:latin typeface="Arial" panose="020B0604020202020204"/>
                          </a:rPr>
                          <m:t>22.</m:t>
                        </m:r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prstClr val="black"/>
                            </a:solidFill>
                            <a:latin typeface="Arial" panose="020B0604020202020204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nl-NL" smtClean="0">
                            <a:solidFill>
                              <a:prstClr val="black"/>
                            </a:solidFill>
                            <a:latin typeface="Arial" panose="020B0604020202020204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prstClr val="black"/>
                            </a:solidFill>
                            <a:latin typeface="Arial" panose="020B0604020202020204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b="0" i="0" smtClean="0">
                            <a:solidFill>
                              <a:prstClr val="black"/>
                            </a:solidFill>
                            <a:latin typeface="Arial" panose="020B0604020202020204"/>
                          </a:rPr>
                          <m:t>80</m:t>
                        </m:r>
                        <m:r>
                          <m:rPr>
                            <m:nor/>
                          </m:rPr>
                          <a:rPr lang="nl-NL" smtClean="0">
                            <a:solidFill>
                              <a:prstClr val="black"/>
                            </a:solidFill>
                            <a:latin typeface="Arial" panose="020B0604020202020204"/>
                          </a:rPr>
                          <m:t>.000</m:t>
                        </m:r>
                      </m:den>
                    </m:f>
                    <m:r>
                      <m:rPr>
                        <m:nor/>
                      </m:rPr>
                      <a:rPr lang="nl-NL" smtClean="0">
                        <a:solidFill>
                          <a:prstClr val="black"/>
                        </a:solidFill>
                        <a:latin typeface="Arial" panose="020B0604020202020204"/>
                      </a:rPr>
                      <m:t> </m:t>
                    </m:r>
                    <m:r>
                      <a:rPr lang="nl-NL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×100%=27,</m:t>
                    </m:r>
                    <m:r>
                      <a:rPr lang="nl-NL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nl-NL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</m:t>
                    </m:r>
                  </m:oMath>
                </a14:m>
                <a:endParaRPr lang="nl-NL" sz="2400">
                  <a:solidFill>
                    <a:prstClr val="black"/>
                  </a:solidFill>
                  <a:latin typeface="Arial" panose="020B0604020202020204"/>
                </a:endParaRPr>
              </a:p>
            </p:txBody>
          </p:sp>
        </mc:Choice>
        <mc:Fallback xmlns="">
          <p:sp>
            <p:nvSpPr>
              <p:cNvPr id="10" name="Tekstvak 9">
                <a:extLst>
                  <a:ext uri="{FF2B5EF4-FFF2-40B4-BE49-F238E27FC236}">
                    <a16:creationId xmlns:a16="http://schemas.microsoft.com/office/drawing/2014/main" id="{06CB97B1-7221-409C-91B8-8EA9E76E95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925" y="5952919"/>
                <a:ext cx="7331000" cy="552587"/>
              </a:xfrm>
              <a:prstGeom prst="rect">
                <a:avLst/>
              </a:prstGeom>
              <a:blipFill>
                <a:blip r:embed="rId8"/>
                <a:stretch>
                  <a:fillRect l="-1330" t="-222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5514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5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5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5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2D374-A95E-4A33-921C-F1C4FEB28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(Gemiddelde) belastingdruk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FC31FD-9F59-4DDF-B9DF-F57DDD4683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nl-NL" b="1"/>
              <a:t>Proportioneel</a:t>
            </a:r>
          </a:p>
          <a:p>
            <a:pPr marL="0" indent="0">
              <a:buNone/>
            </a:pPr>
            <a:r>
              <a:rPr lang="nl-NL" sz="1800"/>
              <a:t>Als je meer inkomen hebt betaal je </a:t>
            </a:r>
            <a:br>
              <a:rPr lang="nl-NL" sz="1800"/>
            </a:br>
            <a:r>
              <a:rPr lang="nl-NL" sz="1800"/>
              <a:t>meer belasting (maar zelfde percentage)</a:t>
            </a:r>
          </a:p>
          <a:p>
            <a:pPr marL="0" indent="0">
              <a:buNone/>
            </a:pPr>
            <a:r>
              <a:rPr lang="nl-NL" sz="1400"/>
              <a:t>(gemiddelde belastingdruk bij elk inkomen hetzelfde)</a:t>
            </a:r>
            <a:endParaRPr lang="nl-NL" sz="1800"/>
          </a:p>
          <a:p>
            <a:pPr marL="0" indent="0">
              <a:buNone/>
            </a:pPr>
            <a:endParaRPr lang="nl-NL" b="1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AE92EF-978E-431B-9003-1A79E3439D7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nl-NL" b="1"/>
              <a:t>Progressief</a:t>
            </a:r>
          </a:p>
          <a:p>
            <a:pPr marL="0" indent="0">
              <a:buNone/>
            </a:pPr>
            <a:r>
              <a:rPr lang="nl-NL" sz="1800"/>
              <a:t>Als je meer inkomen hebt betaal je </a:t>
            </a:r>
            <a:br>
              <a:rPr lang="nl-NL" sz="1800"/>
            </a:br>
            <a:r>
              <a:rPr lang="nl-NL" sz="1800"/>
              <a:t>in verhouding (%) meer belasting</a:t>
            </a:r>
          </a:p>
          <a:p>
            <a:pPr marL="0" indent="0">
              <a:buNone/>
            </a:pPr>
            <a:r>
              <a:rPr lang="nl-NL" sz="1400"/>
              <a:t>(gemiddelde belastingdruk stijgt bij hoger inkomen)</a:t>
            </a:r>
            <a:endParaRPr lang="nl-NL" sz="1800"/>
          </a:p>
          <a:p>
            <a:pPr marL="0" indent="0">
              <a:buNone/>
            </a:pPr>
            <a:endParaRPr lang="nl-NL" b="1"/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DECA2A1C-6D8D-48F9-9FFC-F0C5EFE204CF}"/>
              </a:ext>
            </a:extLst>
          </p:cNvPr>
          <p:cNvSpPr/>
          <p:nvPr/>
        </p:nvSpPr>
        <p:spPr>
          <a:xfrm>
            <a:off x="1057275" y="4191001"/>
            <a:ext cx="1047749" cy="1047749"/>
          </a:xfrm>
          <a:prstGeom prst="ellipse">
            <a:avLst/>
          </a:prstGeom>
          <a:solidFill>
            <a:srgbClr val="528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9" name="Groep 28">
            <a:extLst>
              <a:ext uri="{FF2B5EF4-FFF2-40B4-BE49-F238E27FC236}">
                <a16:creationId xmlns:a16="http://schemas.microsoft.com/office/drawing/2014/main" id="{D1901FF7-9609-42C2-AA99-0956D6F4287B}"/>
              </a:ext>
            </a:extLst>
          </p:cNvPr>
          <p:cNvGrpSpPr/>
          <p:nvPr/>
        </p:nvGrpSpPr>
        <p:grpSpPr>
          <a:xfrm>
            <a:off x="1570508" y="4191001"/>
            <a:ext cx="534516" cy="1042506"/>
            <a:chOff x="1570508" y="4191001"/>
            <a:chExt cx="534516" cy="1042506"/>
          </a:xfrm>
        </p:grpSpPr>
        <p:pic>
          <p:nvPicPr>
            <p:cNvPr id="7" name="Afbeelding 6">
              <a:extLst>
                <a:ext uri="{FF2B5EF4-FFF2-40B4-BE49-F238E27FC236}">
                  <a16:creationId xmlns:a16="http://schemas.microsoft.com/office/drawing/2014/main" id="{CF63FFD1-2A2A-4180-A989-6A5DBB158B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l="49026"/>
            <a:stretch/>
          </p:blipFill>
          <p:spPr>
            <a:xfrm>
              <a:off x="1570508" y="4191001"/>
              <a:ext cx="534516" cy="1042506"/>
            </a:xfrm>
            <a:prstGeom prst="rect">
              <a:avLst/>
            </a:prstGeom>
          </p:spPr>
        </p:pic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8D2F3DA3-6F04-45E2-BFAC-28FD3CE09652}"/>
                </a:ext>
              </a:extLst>
            </p:cNvPr>
            <p:cNvSpPr txBox="1"/>
            <p:nvPr/>
          </p:nvSpPr>
          <p:spPr>
            <a:xfrm>
              <a:off x="1592346" y="457375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/>
                <a:t>50%</a:t>
              </a:r>
            </a:p>
          </p:txBody>
        </p:sp>
      </p:grpSp>
      <p:sp>
        <p:nvSpPr>
          <p:cNvPr id="9" name="Ovaal 8">
            <a:extLst>
              <a:ext uri="{FF2B5EF4-FFF2-40B4-BE49-F238E27FC236}">
                <a16:creationId xmlns:a16="http://schemas.microsoft.com/office/drawing/2014/main" id="{1C1BC1E8-D17A-461D-AF5A-2BED3B463DB2}"/>
              </a:ext>
            </a:extLst>
          </p:cNvPr>
          <p:cNvSpPr/>
          <p:nvPr/>
        </p:nvSpPr>
        <p:spPr>
          <a:xfrm>
            <a:off x="2634334" y="3685364"/>
            <a:ext cx="2053777" cy="2053777"/>
          </a:xfrm>
          <a:prstGeom prst="ellipse">
            <a:avLst/>
          </a:prstGeom>
          <a:solidFill>
            <a:srgbClr val="528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8" name="Groep 27">
            <a:extLst>
              <a:ext uri="{FF2B5EF4-FFF2-40B4-BE49-F238E27FC236}">
                <a16:creationId xmlns:a16="http://schemas.microsoft.com/office/drawing/2014/main" id="{D7C54CE9-4A09-4EF7-B90E-A61D68D1B873}"/>
              </a:ext>
            </a:extLst>
          </p:cNvPr>
          <p:cNvGrpSpPr/>
          <p:nvPr/>
        </p:nvGrpSpPr>
        <p:grpSpPr>
          <a:xfrm>
            <a:off x="3653063" y="3689646"/>
            <a:ext cx="1047748" cy="2043500"/>
            <a:chOff x="3653063" y="3689646"/>
            <a:chExt cx="1047748" cy="2043500"/>
          </a:xfrm>
        </p:grpSpPr>
        <p:pic>
          <p:nvPicPr>
            <p:cNvPr id="10" name="Afbeelding 9">
              <a:extLst>
                <a:ext uri="{FF2B5EF4-FFF2-40B4-BE49-F238E27FC236}">
                  <a16:creationId xmlns:a16="http://schemas.microsoft.com/office/drawing/2014/main" id="{B7500B77-EDD6-4B60-8B21-749DF8BB859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l="49026"/>
            <a:stretch/>
          </p:blipFill>
          <p:spPr>
            <a:xfrm>
              <a:off x="3653063" y="3689646"/>
              <a:ext cx="1047748" cy="2043500"/>
            </a:xfrm>
            <a:prstGeom prst="rect">
              <a:avLst/>
            </a:prstGeom>
          </p:spPr>
        </p:pic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74C4105F-CC15-477A-BF9A-9FDEDA6B9B5C}"/>
                </a:ext>
              </a:extLst>
            </p:cNvPr>
            <p:cNvSpPr txBox="1"/>
            <p:nvPr/>
          </p:nvSpPr>
          <p:spPr>
            <a:xfrm>
              <a:off x="3958201" y="457375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/>
                <a:t>50%</a:t>
              </a:r>
            </a:p>
          </p:txBody>
        </p:sp>
      </p:grpSp>
      <p:sp>
        <p:nvSpPr>
          <p:cNvPr id="12" name="Tekstvak 11">
            <a:extLst>
              <a:ext uri="{FF2B5EF4-FFF2-40B4-BE49-F238E27FC236}">
                <a16:creationId xmlns:a16="http://schemas.microsoft.com/office/drawing/2014/main" id="{8D3B4852-76BB-4829-88AE-1AFDE5685679}"/>
              </a:ext>
            </a:extLst>
          </p:cNvPr>
          <p:cNvSpPr txBox="1"/>
          <p:nvPr/>
        </p:nvSpPr>
        <p:spPr>
          <a:xfrm>
            <a:off x="1081094" y="3547785"/>
            <a:ext cx="1043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>
                <a:solidFill>
                  <a:schemeClr val="bg1"/>
                </a:solidFill>
              </a:rPr>
              <a:t>inkomen</a:t>
            </a:r>
            <a:br>
              <a:rPr lang="nl-NL" sz="1600">
                <a:solidFill>
                  <a:schemeClr val="bg1"/>
                </a:solidFill>
              </a:rPr>
            </a:br>
            <a:r>
              <a:rPr lang="nl-NL" sz="1600">
                <a:solidFill>
                  <a:schemeClr val="bg1"/>
                </a:solidFill>
              </a:rPr>
              <a:t>€ 10.000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35FAF13-DC28-4621-8F4F-8631077BD0C2}"/>
              </a:ext>
            </a:extLst>
          </p:cNvPr>
          <p:cNvSpPr txBox="1"/>
          <p:nvPr/>
        </p:nvSpPr>
        <p:spPr>
          <a:xfrm>
            <a:off x="1046363" y="5291947"/>
            <a:ext cx="1091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>
                <a:solidFill>
                  <a:schemeClr val="bg1"/>
                </a:solidFill>
              </a:rPr>
              <a:t>belasting</a:t>
            </a:r>
            <a:br>
              <a:rPr lang="nl-NL" sz="1600">
                <a:solidFill>
                  <a:schemeClr val="bg1"/>
                </a:solidFill>
              </a:rPr>
            </a:br>
            <a:r>
              <a:rPr lang="nl-NL" sz="1600">
                <a:solidFill>
                  <a:schemeClr val="bg1"/>
                </a:solidFill>
              </a:rPr>
              <a:t>€ 5.000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D125CF62-0130-465A-81BD-6B6092CAEC03}"/>
              </a:ext>
            </a:extLst>
          </p:cNvPr>
          <p:cNvSpPr txBox="1"/>
          <p:nvPr/>
        </p:nvSpPr>
        <p:spPr>
          <a:xfrm>
            <a:off x="3125374" y="3093910"/>
            <a:ext cx="1093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>
                <a:solidFill>
                  <a:schemeClr val="bg1"/>
                </a:solidFill>
              </a:rPr>
              <a:t>inkomen</a:t>
            </a:r>
            <a:br>
              <a:rPr lang="nl-NL" sz="1600">
                <a:solidFill>
                  <a:schemeClr val="bg1"/>
                </a:solidFill>
              </a:rPr>
            </a:br>
            <a:r>
              <a:rPr lang="nl-NL" sz="1600">
                <a:solidFill>
                  <a:schemeClr val="bg1"/>
                </a:solidFill>
              </a:rPr>
              <a:t>€ 100.000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429EFA4-2F78-4879-9C06-E4EEA02BFC21}"/>
              </a:ext>
            </a:extLst>
          </p:cNvPr>
          <p:cNvSpPr txBox="1"/>
          <p:nvPr/>
        </p:nvSpPr>
        <p:spPr>
          <a:xfrm>
            <a:off x="3104021" y="5749081"/>
            <a:ext cx="1091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>
                <a:solidFill>
                  <a:schemeClr val="bg1"/>
                </a:solidFill>
              </a:rPr>
              <a:t>belasting</a:t>
            </a:r>
            <a:br>
              <a:rPr lang="nl-NL" sz="1600">
                <a:solidFill>
                  <a:schemeClr val="bg1"/>
                </a:solidFill>
              </a:rPr>
            </a:br>
            <a:r>
              <a:rPr lang="nl-NL" sz="1600">
                <a:solidFill>
                  <a:schemeClr val="bg1"/>
                </a:solidFill>
              </a:rPr>
              <a:t>€ 50.000</a:t>
            </a: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082CE8DD-09C3-4387-BFF3-FB90E9FDDD5C}"/>
              </a:ext>
            </a:extLst>
          </p:cNvPr>
          <p:cNvSpPr/>
          <p:nvPr/>
        </p:nvSpPr>
        <p:spPr>
          <a:xfrm>
            <a:off x="6128783" y="4136647"/>
            <a:ext cx="1047749" cy="1047749"/>
          </a:xfrm>
          <a:prstGeom prst="ellipse">
            <a:avLst/>
          </a:prstGeom>
          <a:solidFill>
            <a:srgbClr val="528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C5ED1E99-BE49-492A-BF95-DAA5AECC7288}"/>
              </a:ext>
            </a:extLst>
          </p:cNvPr>
          <p:cNvGrpSpPr/>
          <p:nvPr/>
        </p:nvGrpSpPr>
        <p:grpSpPr>
          <a:xfrm>
            <a:off x="6642016" y="4136647"/>
            <a:ext cx="534516" cy="540128"/>
            <a:chOff x="6642016" y="4136647"/>
            <a:chExt cx="534516" cy="540128"/>
          </a:xfrm>
        </p:grpSpPr>
        <p:pic>
          <p:nvPicPr>
            <p:cNvPr id="17" name="Afbeelding 16">
              <a:extLst>
                <a:ext uri="{FF2B5EF4-FFF2-40B4-BE49-F238E27FC236}">
                  <a16:creationId xmlns:a16="http://schemas.microsoft.com/office/drawing/2014/main" id="{913B350B-193B-449A-9AD0-09E88DC5DC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l="49026" b="48189"/>
            <a:stretch/>
          </p:blipFill>
          <p:spPr>
            <a:xfrm>
              <a:off x="6642016" y="4136647"/>
              <a:ext cx="534516" cy="540128"/>
            </a:xfrm>
            <a:prstGeom prst="rect">
              <a:avLst/>
            </a:prstGeom>
          </p:spPr>
        </p:pic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C1E3FE5D-6443-40FD-AFD8-5F8B6FD9BE6E}"/>
                </a:ext>
              </a:extLst>
            </p:cNvPr>
            <p:cNvSpPr txBox="1"/>
            <p:nvPr/>
          </p:nvSpPr>
          <p:spPr>
            <a:xfrm>
              <a:off x="6650513" y="4321129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/>
                <a:t>25%</a:t>
              </a:r>
            </a:p>
          </p:txBody>
        </p:sp>
      </p:grpSp>
      <p:sp>
        <p:nvSpPr>
          <p:cNvPr id="19" name="Ovaal 18">
            <a:extLst>
              <a:ext uri="{FF2B5EF4-FFF2-40B4-BE49-F238E27FC236}">
                <a16:creationId xmlns:a16="http://schemas.microsoft.com/office/drawing/2014/main" id="{6BF7E436-A0F4-4C4B-857B-DFCA4BC5DE76}"/>
              </a:ext>
            </a:extLst>
          </p:cNvPr>
          <p:cNvSpPr/>
          <p:nvPr/>
        </p:nvSpPr>
        <p:spPr>
          <a:xfrm>
            <a:off x="7705842" y="3631010"/>
            <a:ext cx="2053777" cy="2053777"/>
          </a:xfrm>
          <a:prstGeom prst="ellipse">
            <a:avLst/>
          </a:prstGeom>
          <a:solidFill>
            <a:srgbClr val="5289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27" name="Groep 26">
            <a:extLst>
              <a:ext uri="{FF2B5EF4-FFF2-40B4-BE49-F238E27FC236}">
                <a16:creationId xmlns:a16="http://schemas.microsoft.com/office/drawing/2014/main" id="{1177CAEA-ED1A-4C9A-82B9-6A9B37D9000D}"/>
              </a:ext>
            </a:extLst>
          </p:cNvPr>
          <p:cNvGrpSpPr/>
          <p:nvPr/>
        </p:nvGrpSpPr>
        <p:grpSpPr>
          <a:xfrm>
            <a:off x="8724571" y="3635292"/>
            <a:ext cx="1047748" cy="2043500"/>
            <a:chOff x="8724571" y="3635292"/>
            <a:chExt cx="1047748" cy="2043500"/>
          </a:xfrm>
        </p:grpSpPr>
        <p:pic>
          <p:nvPicPr>
            <p:cNvPr id="20" name="Afbeelding 19">
              <a:extLst>
                <a:ext uri="{FF2B5EF4-FFF2-40B4-BE49-F238E27FC236}">
                  <a16:creationId xmlns:a16="http://schemas.microsoft.com/office/drawing/2014/main" id="{70CDA395-4368-4BC9-AE34-ED72FE2097F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duotone>
                <a:prstClr val="black"/>
                <a:schemeClr val="accent4">
                  <a:tint val="45000"/>
                  <a:satMod val="400000"/>
                </a:schemeClr>
              </a:duotone>
            </a:blip>
            <a:srcRect l="49026"/>
            <a:stretch/>
          </p:blipFill>
          <p:spPr>
            <a:xfrm>
              <a:off x="8724571" y="3635292"/>
              <a:ext cx="1047748" cy="2043500"/>
            </a:xfrm>
            <a:prstGeom prst="rect">
              <a:avLst/>
            </a:prstGeom>
          </p:spPr>
        </p:pic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1DA96F5C-4DFB-4C7E-ACAB-500109593668}"/>
                </a:ext>
              </a:extLst>
            </p:cNvPr>
            <p:cNvSpPr txBox="1"/>
            <p:nvPr/>
          </p:nvSpPr>
          <p:spPr>
            <a:xfrm>
              <a:off x="9029709" y="4519400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b="1"/>
                <a:t>50%</a:t>
              </a:r>
            </a:p>
          </p:txBody>
        </p:sp>
      </p:grpSp>
      <p:sp>
        <p:nvSpPr>
          <p:cNvPr id="22" name="Tekstvak 21">
            <a:extLst>
              <a:ext uri="{FF2B5EF4-FFF2-40B4-BE49-F238E27FC236}">
                <a16:creationId xmlns:a16="http://schemas.microsoft.com/office/drawing/2014/main" id="{7E6AF5E0-21C3-469B-9EE6-E32F32310368}"/>
              </a:ext>
            </a:extLst>
          </p:cNvPr>
          <p:cNvSpPr txBox="1"/>
          <p:nvPr/>
        </p:nvSpPr>
        <p:spPr>
          <a:xfrm>
            <a:off x="6152602" y="3493431"/>
            <a:ext cx="1043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>
                <a:solidFill>
                  <a:schemeClr val="bg1"/>
                </a:solidFill>
              </a:rPr>
              <a:t>inkomen</a:t>
            </a:r>
            <a:br>
              <a:rPr lang="nl-NL" sz="1600">
                <a:solidFill>
                  <a:schemeClr val="bg1"/>
                </a:solidFill>
              </a:rPr>
            </a:br>
            <a:r>
              <a:rPr lang="nl-NL" sz="1600">
                <a:solidFill>
                  <a:schemeClr val="bg1"/>
                </a:solidFill>
              </a:rPr>
              <a:t>€ 10.000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83E0BC25-7CA9-4F74-B6F2-8296C2AFEAAD}"/>
              </a:ext>
            </a:extLst>
          </p:cNvPr>
          <p:cNvSpPr txBox="1"/>
          <p:nvPr/>
        </p:nvSpPr>
        <p:spPr>
          <a:xfrm>
            <a:off x="6117871" y="5237593"/>
            <a:ext cx="1091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>
                <a:solidFill>
                  <a:schemeClr val="bg1"/>
                </a:solidFill>
              </a:rPr>
              <a:t>belasting</a:t>
            </a:r>
            <a:br>
              <a:rPr lang="nl-NL" sz="1600">
                <a:solidFill>
                  <a:schemeClr val="bg1"/>
                </a:solidFill>
              </a:rPr>
            </a:br>
            <a:r>
              <a:rPr lang="nl-NL" sz="1600">
                <a:solidFill>
                  <a:schemeClr val="bg1"/>
                </a:solidFill>
              </a:rPr>
              <a:t>€ 2.500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EE93270B-3C39-48BE-B709-6E49D5FD6DE8}"/>
              </a:ext>
            </a:extLst>
          </p:cNvPr>
          <p:cNvSpPr txBox="1"/>
          <p:nvPr/>
        </p:nvSpPr>
        <p:spPr>
          <a:xfrm>
            <a:off x="8196882" y="3039556"/>
            <a:ext cx="10935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>
                <a:solidFill>
                  <a:schemeClr val="bg1"/>
                </a:solidFill>
              </a:rPr>
              <a:t>inkomen</a:t>
            </a:r>
            <a:br>
              <a:rPr lang="nl-NL" sz="1600">
                <a:solidFill>
                  <a:schemeClr val="bg1"/>
                </a:solidFill>
              </a:rPr>
            </a:br>
            <a:r>
              <a:rPr lang="nl-NL" sz="1600">
                <a:solidFill>
                  <a:schemeClr val="bg1"/>
                </a:solidFill>
              </a:rPr>
              <a:t>€ 100.000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F06F2DD-B87D-437A-98A5-D4092B7C1E09}"/>
              </a:ext>
            </a:extLst>
          </p:cNvPr>
          <p:cNvSpPr txBox="1"/>
          <p:nvPr/>
        </p:nvSpPr>
        <p:spPr>
          <a:xfrm>
            <a:off x="8175529" y="5694727"/>
            <a:ext cx="10919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1600">
                <a:solidFill>
                  <a:schemeClr val="bg1"/>
                </a:solidFill>
              </a:rPr>
              <a:t>belasting</a:t>
            </a:r>
            <a:br>
              <a:rPr lang="nl-NL" sz="1600">
                <a:solidFill>
                  <a:schemeClr val="bg1"/>
                </a:solidFill>
              </a:rPr>
            </a:br>
            <a:r>
              <a:rPr lang="nl-NL" sz="1600">
                <a:solidFill>
                  <a:schemeClr val="bg1"/>
                </a:solidFill>
              </a:rPr>
              <a:t>€ 50.000</a:t>
            </a:r>
          </a:p>
        </p:txBody>
      </p:sp>
    </p:spTree>
    <p:extLst>
      <p:ext uri="{BB962C8B-B14F-4D97-AF65-F5344CB8AC3E}">
        <p14:creationId xmlns:p14="http://schemas.microsoft.com/office/powerpoint/2010/main" val="79428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2" grpId="0"/>
      <p:bldP spid="13" grpId="0"/>
      <p:bldP spid="14" grpId="0"/>
      <p:bldP spid="15" grpId="0"/>
      <p:bldP spid="16" grpId="0" animBg="1"/>
      <p:bldP spid="19" grpId="0" animBg="1"/>
      <p:bldP spid="22" grpId="0"/>
      <p:bldP spid="23" grpId="0"/>
      <p:bldP spid="24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C04063-BA63-445B-8BB9-7B8EC6320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Progressie in stelsel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8642E1-7B09-48A8-902E-769DC2FD7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5725298" cy="4705350"/>
          </a:xfrm>
        </p:spPr>
        <p:txBody>
          <a:bodyPr/>
          <a:lstStyle/>
          <a:p>
            <a:r>
              <a:rPr lang="nl-NL"/>
              <a:t>Waarom progressieve belasting?</a:t>
            </a:r>
          </a:p>
          <a:p>
            <a:pPr marL="714375" indent="0">
              <a:spcAft>
                <a:spcPts val="0"/>
              </a:spcAft>
              <a:buNone/>
            </a:pPr>
            <a:r>
              <a:rPr lang="nl-NL"/>
              <a:t>Draagkrachtbeginsel</a:t>
            </a:r>
          </a:p>
          <a:p>
            <a:pPr marL="714375" indent="0">
              <a:buNone/>
            </a:pPr>
            <a:r>
              <a:rPr lang="nl-NL" sz="1600"/>
              <a:t>Sterkste schouders dragen zwaarste lasten</a:t>
            </a:r>
          </a:p>
          <a:p>
            <a:pPr marL="0" indent="0">
              <a:buNone/>
            </a:pPr>
            <a:endParaRPr lang="nl-NL"/>
          </a:p>
        </p:txBody>
      </p:sp>
      <p:sp>
        <p:nvSpPr>
          <p:cNvPr id="5" name="Rechthoek: afgeronde hoeken 4">
            <a:extLst>
              <a:ext uri="{FF2B5EF4-FFF2-40B4-BE49-F238E27FC236}">
                <a16:creationId xmlns:a16="http://schemas.microsoft.com/office/drawing/2014/main" id="{FDD024CF-CA4D-44C8-A681-13CD8640D5B8}"/>
              </a:ext>
            </a:extLst>
          </p:cNvPr>
          <p:cNvSpPr/>
          <p:nvPr/>
        </p:nvSpPr>
        <p:spPr>
          <a:xfrm>
            <a:off x="7637210" y="1500064"/>
            <a:ext cx="4104456" cy="4824536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A558130C-DE0F-4746-909A-3CCA42A8810A}"/>
              </a:ext>
            </a:extLst>
          </p:cNvPr>
          <p:cNvSpPr/>
          <p:nvPr/>
        </p:nvSpPr>
        <p:spPr>
          <a:xfrm>
            <a:off x="9252689" y="4172706"/>
            <a:ext cx="1080000" cy="1584175"/>
          </a:xfrm>
          <a:prstGeom prst="rect">
            <a:avLst/>
          </a:prstGeom>
          <a:solidFill>
            <a:srgbClr val="D3858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37%</a:t>
            </a: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3EB25450-444C-4EFC-A69D-9CD3C5258CDE}"/>
              </a:ext>
            </a:extLst>
          </p:cNvPr>
          <p:cNvSpPr/>
          <p:nvPr/>
        </p:nvSpPr>
        <p:spPr>
          <a:xfrm>
            <a:off x="9252689" y="2667681"/>
            <a:ext cx="1080000" cy="1505026"/>
          </a:xfrm>
          <a:prstGeom prst="rect">
            <a:avLst/>
          </a:prstGeom>
          <a:solidFill>
            <a:srgbClr val="C0504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49%</a:t>
            </a:r>
          </a:p>
        </p:txBody>
      </p: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3962E9C0-CCD5-4A15-AF0A-7604447B2917}"/>
              </a:ext>
            </a:extLst>
          </p:cNvPr>
          <p:cNvCxnSpPr/>
          <p:nvPr/>
        </p:nvCxnSpPr>
        <p:spPr>
          <a:xfrm>
            <a:off x="9137683" y="2444514"/>
            <a:ext cx="18201" cy="3312368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9" name="Rechte verbindingslijn 8">
            <a:extLst>
              <a:ext uri="{FF2B5EF4-FFF2-40B4-BE49-F238E27FC236}">
                <a16:creationId xmlns:a16="http://schemas.microsoft.com/office/drawing/2014/main" id="{689FADA8-FA80-4D34-9F72-6214172F7282}"/>
              </a:ext>
            </a:extLst>
          </p:cNvPr>
          <p:cNvCxnSpPr/>
          <p:nvPr/>
        </p:nvCxnSpPr>
        <p:spPr>
          <a:xfrm>
            <a:off x="9036665" y="4172706"/>
            <a:ext cx="1296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dash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10" name="Tekstvak 9">
            <a:extLst>
              <a:ext uri="{FF2B5EF4-FFF2-40B4-BE49-F238E27FC236}">
                <a16:creationId xmlns:a16="http://schemas.microsoft.com/office/drawing/2014/main" id="{C15F039E-033B-4568-9A54-92B87658D3B7}"/>
              </a:ext>
            </a:extLst>
          </p:cNvPr>
          <p:cNvSpPr txBox="1"/>
          <p:nvPr/>
        </p:nvSpPr>
        <p:spPr>
          <a:xfrm>
            <a:off x="8293579" y="3988040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68.500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A9FCC045-FB9F-4C09-B9A2-0710281017D7}"/>
              </a:ext>
            </a:extLst>
          </p:cNvPr>
          <p:cNvSpPr txBox="1"/>
          <p:nvPr/>
        </p:nvSpPr>
        <p:spPr>
          <a:xfrm rot="16200000">
            <a:off x="7121128" y="3794001"/>
            <a:ext cx="2043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solidFill>
                  <a:prstClr val="black"/>
                </a:solidFill>
                <a:latin typeface="Calibri"/>
              </a:rPr>
              <a:t>belastbaar inkomen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1EA5B435-5AB1-4E62-A332-902BBD661A3F}"/>
              </a:ext>
            </a:extLst>
          </p:cNvPr>
          <p:cNvSpPr txBox="1"/>
          <p:nvPr/>
        </p:nvSpPr>
        <p:spPr>
          <a:xfrm>
            <a:off x="7637208" y="1664689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>
                <a:solidFill>
                  <a:prstClr val="black"/>
                </a:solidFill>
                <a:latin typeface="Calibri"/>
              </a:rPr>
              <a:t>BOX 1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418129AB-8D84-43BC-88BD-154881C5288A}"/>
              </a:ext>
            </a:extLst>
          </p:cNvPr>
          <p:cNvSpPr txBox="1"/>
          <p:nvPr/>
        </p:nvSpPr>
        <p:spPr>
          <a:xfrm>
            <a:off x="7637210" y="1997331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solidFill>
                  <a:prstClr val="black"/>
                </a:solidFill>
                <a:latin typeface="Calibri"/>
              </a:rPr>
              <a:t>Inkomen uit arbeid en eigen woning.</a:t>
            </a:r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BEF6265B-A4B4-44C5-B687-BB0ACAEB3DD1}"/>
              </a:ext>
            </a:extLst>
          </p:cNvPr>
          <p:cNvGrpSpPr/>
          <p:nvPr/>
        </p:nvGrpSpPr>
        <p:grpSpPr>
          <a:xfrm>
            <a:off x="9349692" y="3785954"/>
            <a:ext cx="307777" cy="1970927"/>
            <a:chOff x="9349692" y="3945867"/>
            <a:chExt cx="307777" cy="1970927"/>
          </a:xfrm>
        </p:grpSpPr>
        <p:sp>
          <p:nvSpPr>
            <p:cNvPr id="14" name="Rechthoek 13">
              <a:extLst>
                <a:ext uri="{FF2B5EF4-FFF2-40B4-BE49-F238E27FC236}">
                  <a16:creationId xmlns:a16="http://schemas.microsoft.com/office/drawing/2014/main" id="{22F7436D-9AA3-4999-BD1D-3396F5AA4729}"/>
                </a:ext>
              </a:extLst>
            </p:cNvPr>
            <p:cNvSpPr/>
            <p:nvPr/>
          </p:nvSpPr>
          <p:spPr>
            <a:xfrm>
              <a:off x="9365447" y="3945867"/>
              <a:ext cx="276271" cy="1970927"/>
            </a:xfrm>
            <a:prstGeom prst="rect">
              <a:avLst/>
            </a:prstGeom>
            <a:solidFill>
              <a:srgbClr val="1F497D">
                <a:lumMod val="60000"/>
                <a:lumOff val="40000"/>
                <a:alpha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B5817C4D-785B-4458-8231-7FF606B543C7}"/>
                </a:ext>
              </a:extLst>
            </p:cNvPr>
            <p:cNvSpPr txBox="1"/>
            <p:nvPr/>
          </p:nvSpPr>
          <p:spPr>
            <a:xfrm rot="5400000">
              <a:off x="9059444" y="4606131"/>
              <a:ext cx="8882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/>
                <a:t>€ 80.000</a:t>
              </a:r>
            </a:p>
          </p:txBody>
        </p:sp>
      </p:grpSp>
      <p:grpSp>
        <p:nvGrpSpPr>
          <p:cNvPr id="20" name="Groep 19">
            <a:extLst>
              <a:ext uri="{FF2B5EF4-FFF2-40B4-BE49-F238E27FC236}">
                <a16:creationId xmlns:a16="http://schemas.microsoft.com/office/drawing/2014/main" id="{EB0984CE-3DDE-4669-BA9D-2BB9F7E255D3}"/>
              </a:ext>
            </a:extLst>
          </p:cNvPr>
          <p:cNvGrpSpPr/>
          <p:nvPr/>
        </p:nvGrpSpPr>
        <p:grpSpPr>
          <a:xfrm>
            <a:off x="9900293" y="3030578"/>
            <a:ext cx="307777" cy="2726304"/>
            <a:chOff x="9349692" y="3945867"/>
            <a:chExt cx="307777" cy="1970927"/>
          </a:xfrm>
        </p:grpSpPr>
        <p:sp>
          <p:nvSpPr>
            <p:cNvPr id="21" name="Rechthoek 20">
              <a:extLst>
                <a:ext uri="{FF2B5EF4-FFF2-40B4-BE49-F238E27FC236}">
                  <a16:creationId xmlns:a16="http://schemas.microsoft.com/office/drawing/2014/main" id="{25083035-E06D-4716-9ADD-49891963C8B7}"/>
                </a:ext>
              </a:extLst>
            </p:cNvPr>
            <p:cNvSpPr/>
            <p:nvPr/>
          </p:nvSpPr>
          <p:spPr>
            <a:xfrm>
              <a:off x="9365447" y="3945867"/>
              <a:ext cx="276271" cy="1970927"/>
            </a:xfrm>
            <a:prstGeom prst="rect">
              <a:avLst/>
            </a:prstGeom>
            <a:solidFill>
              <a:srgbClr val="1F497D">
                <a:lumMod val="60000"/>
                <a:lumOff val="40000"/>
                <a:alpha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7E68D433-EA93-457C-BBF6-C31FEE4FE2DF}"/>
                </a:ext>
              </a:extLst>
            </p:cNvPr>
            <p:cNvSpPr txBox="1"/>
            <p:nvPr/>
          </p:nvSpPr>
          <p:spPr>
            <a:xfrm rot="5400000">
              <a:off x="9059444" y="4606131"/>
              <a:ext cx="8882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/>
                <a:t>€ 150.000</a:t>
              </a:r>
            </a:p>
          </p:txBody>
        </p:sp>
      </p:grpSp>
      <p:sp>
        <p:nvSpPr>
          <p:cNvPr id="23" name="Tekstvak 22">
            <a:extLst>
              <a:ext uri="{FF2B5EF4-FFF2-40B4-BE49-F238E27FC236}">
                <a16:creationId xmlns:a16="http://schemas.microsoft.com/office/drawing/2014/main" id="{22C0EBD3-D852-464D-BD4B-229DF2EFAE0B}"/>
              </a:ext>
            </a:extLst>
          </p:cNvPr>
          <p:cNvSpPr txBox="1"/>
          <p:nvPr/>
        </p:nvSpPr>
        <p:spPr>
          <a:xfrm>
            <a:off x="7662076" y="5871463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i="1">
                <a:solidFill>
                  <a:prstClr val="black"/>
                </a:solidFill>
                <a:latin typeface="Calibri"/>
              </a:rPr>
              <a:t>Heffingskortingen: € 2.500</a:t>
            </a:r>
          </a:p>
        </p:txBody>
      </p:sp>
      <p:grpSp>
        <p:nvGrpSpPr>
          <p:cNvPr id="30" name="Groep 29">
            <a:extLst>
              <a:ext uri="{FF2B5EF4-FFF2-40B4-BE49-F238E27FC236}">
                <a16:creationId xmlns:a16="http://schemas.microsoft.com/office/drawing/2014/main" id="{DE491355-5367-4B6E-BE8E-EBB62AC4111F}"/>
              </a:ext>
            </a:extLst>
          </p:cNvPr>
          <p:cNvGrpSpPr/>
          <p:nvPr/>
        </p:nvGrpSpPr>
        <p:grpSpPr>
          <a:xfrm>
            <a:off x="9349692" y="4347620"/>
            <a:ext cx="307777" cy="1409261"/>
            <a:chOff x="10661332" y="4166443"/>
            <a:chExt cx="307777" cy="1409261"/>
          </a:xfrm>
        </p:grpSpPr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0D01CB4C-5CB3-4C46-9B88-5359EB4CCBB1}"/>
                </a:ext>
              </a:extLst>
            </p:cNvPr>
            <p:cNvSpPr/>
            <p:nvPr/>
          </p:nvSpPr>
          <p:spPr>
            <a:xfrm>
              <a:off x="10664493" y="4166443"/>
              <a:ext cx="276271" cy="1409261"/>
            </a:xfrm>
            <a:prstGeom prst="rect">
              <a:avLst/>
            </a:prstGeom>
            <a:solidFill>
              <a:srgbClr val="1F497D">
                <a:lumMod val="60000"/>
                <a:lumOff val="40000"/>
                <a:alpha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2699285D-0572-42C4-AFFC-DF4426615A0D}"/>
                </a:ext>
              </a:extLst>
            </p:cNvPr>
            <p:cNvSpPr txBox="1"/>
            <p:nvPr/>
          </p:nvSpPr>
          <p:spPr>
            <a:xfrm rot="5400000">
              <a:off x="10371084" y="4522749"/>
              <a:ext cx="8882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/>
                <a:t>€ 50.000</a:t>
              </a:r>
            </a:p>
          </p:txBody>
        </p:sp>
      </p:grpSp>
      <p:grpSp>
        <p:nvGrpSpPr>
          <p:cNvPr id="29" name="Groep 28">
            <a:extLst>
              <a:ext uri="{FF2B5EF4-FFF2-40B4-BE49-F238E27FC236}">
                <a16:creationId xmlns:a16="http://schemas.microsoft.com/office/drawing/2014/main" id="{0F0FDD13-4ECB-4FD1-9B6A-25B056515C03}"/>
              </a:ext>
            </a:extLst>
          </p:cNvPr>
          <p:cNvGrpSpPr/>
          <p:nvPr/>
        </p:nvGrpSpPr>
        <p:grpSpPr>
          <a:xfrm>
            <a:off x="9900293" y="4659067"/>
            <a:ext cx="307777" cy="1097815"/>
            <a:chOff x="11105796" y="4477889"/>
            <a:chExt cx="307777" cy="1097815"/>
          </a:xfrm>
        </p:grpSpPr>
        <p:sp>
          <p:nvSpPr>
            <p:cNvPr id="27" name="Rechthoek 26">
              <a:extLst>
                <a:ext uri="{FF2B5EF4-FFF2-40B4-BE49-F238E27FC236}">
                  <a16:creationId xmlns:a16="http://schemas.microsoft.com/office/drawing/2014/main" id="{7FE09D06-9698-4EB7-B4D6-BBF752314D69}"/>
                </a:ext>
              </a:extLst>
            </p:cNvPr>
            <p:cNvSpPr/>
            <p:nvPr/>
          </p:nvSpPr>
          <p:spPr>
            <a:xfrm>
              <a:off x="11116988" y="4522116"/>
              <a:ext cx="276271" cy="1053588"/>
            </a:xfrm>
            <a:prstGeom prst="rect">
              <a:avLst/>
            </a:prstGeom>
            <a:solidFill>
              <a:srgbClr val="1F497D">
                <a:lumMod val="60000"/>
                <a:lumOff val="40000"/>
                <a:alpha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b" anchorCtr="0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28" name="Tekstvak 27">
              <a:extLst>
                <a:ext uri="{FF2B5EF4-FFF2-40B4-BE49-F238E27FC236}">
                  <a16:creationId xmlns:a16="http://schemas.microsoft.com/office/drawing/2014/main" id="{86F93D8E-EC13-46DB-8C74-FB0763D3F1B8}"/>
                </a:ext>
              </a:extLst>
            </p:cNvPr>
            <p:cNvSpPr txBox="1"/>
            <p:nvPr/>
          </p:nvSpPr>
          <p:spPr>
            <a:xfrm rot="5400000">
              <a:off x="10815548" y="4768137"/>
              <a:ext cx="88827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400" b="1"/>
                <a:t>€ 20.000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31B2C57C-CC3F-424A-8ADB-0CA03DD7E802}"/>
                  </a:ext>
                </a:extLst>
              </p:cNvPr>
              <p:cNvSpPr txBox="1"/>
              <p:nvPr/>
            </p:nvSpPr>
            <p:spPr>
              <a:xfrm>
                <a:off x="1054794" y="3022125"/>
                <a:ext cx="6130834" cy="24027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nl-NL">
                    <a:solidFill>
                      <a:schemeClr val="bg1"/>
                    </a:solidFill>
                  </a:rPr>
                  <a:t>Door schijven: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>
                    <a:solidFill>
                      <a:schemeClr val="bg1"/>
                    </a:solidFill>
                  </a:rPr>
                  <a:t>	Persoon A	Persoon B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>
                    <a:solidFill>
                      <a:schemeClr val="bg1"/>
                    </a:solidFill>
                  </a:rPr>
                  <a:t>Schijf 1	25.345	25.345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u="sng">
                    <a:solidFill>
                      <a:schemeClr val="bg1"/>
                    </a:solidFill>
                  </a:rPr>
                  <a:t>Schijf 2	5.635 +	39.935 +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>
                    <a:solidFill>
                      <a:schemeClr val="bg1"/>
                    </a:solidFill>
                  </a:rPr>
                  <a:t>Belasting	30.980	65.280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endParaRPr lang="nl-NL" sz="180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err="1">
                    <a:solidFill>
                      <a:schemeClr val="bg1"/>
                    </a:solidFill>
                  </a:rPr>
                  <a:t>Gemid</a:t>
                </a:r>
                <a:r>
                  <a:rPr lang="nl-NL" sz="1800">
                    <a:solidFill>
                      <a:schemeClr val="bg1"/>
                    </a:solidFill>
                  </a:rPr>
                  <a:t>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dirty="0">
                            <a:solidFill>
                              <a:schemeClr val="bg1"/>
                            </a:solidFill>
                          </a:rPr>
                          <m:t>30.</m:t>
                        </m:r>
                        <m:r>
                          <m:rPr>
                            <m:nor/>
                          </m:rPr>
                          <a:rPr lang="nl-NL" sz="1600" b="0" i="0" dirty="0" smtClean="0">
                            <a:solidFill>
                              <a:schemeClr val="bg1"/>
                            </a:solidFill>
                          </a:rPr>
                          <m:t>980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bg1"/>
                            </a:solidFill>
                          </a:rPr>
                          <m:t>80.000</m:t>
                        </m:r>
                      </m:den>
                    </m:f>
                    <m:r>
                      <a:rPr lang="nl-NL" sz="1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=39%</m:t>
                    </m:r>
                  </m:oMath>
                </a14:m>
                <a:r>
                  <a:rPr lang="nl-NL" sz="160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dirty="0" smtClean="0">
                            <a:solidFill>
                              <a:schemeClr val="bg1"/>
                            </a:solidFill>
                          </a:rPr>
                          <m:t>65</m:t>
                        </m:r>
                        <m:r>
                          <m:rPr>
                            <m:nor/>
                          </m:rPr>
                          <a:rPr lang="nl-NL" sz="1600" dirty="0">
                            <a:solidFill>
                              <a:schemeClr val="bg1"/>
                            </a:solidFill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nl-NL" sz="1600" b="0" i="1" dirty="0" smtClean="0">
                            <a:solidFill>
                              <a:schemeClr val="bg1"/>
                            </a:solidFill>
                          </a:rPr>
                          <m:t>280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bg1"/>
                            </a:solidFill>
                          </a:rPr>
                          <m:t>150</m:t>
                        </m:r>
                        <m:r>
                          <m:rPr>
                            <m:nor/>
                          </m:rPr>
                          <a:rPr lang="nl-NL" sz="1600">
                            <a:solidFill>
                              <a:schemeClr val="bg1"/>
                            </a:solidFill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bg1"/>
                            </a:solidFill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nl-NL" sz="1600">
                            <a:solidFill>
                              <a:schemeClr val="bg1"/>
                            </a:solidFill>
                          </a:rPr>
                          <m:t>00</m:t>
                        </m:r>
                      </m:den>
                    </m:f>
                    <m:r>
                      <a:rPr lang="nl-NL" sz="1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=4</m:t>
                    </m:r>
                    <m:r>
                      <a:rPr lang="nl-NL" sz="1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nl-NL" sz="1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nl-NL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31B2C57C-CC3F-424A-8ADB-0CA03DD7E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794" y="3022125"/>
                <a:ext cx="6130834" cy="2402709"/>
              </a:xfrm>
              <a:prstGeom prst="rect">
                <a:avLst/>
              </a:prstGeom>
              <a:blipFill>
                <a:blip r:embed="rId2"/>
                <a:stretch>
                  <a:fillRect l="-694" t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14CB22A4-5CBF-4143-A56D-9AF4649BF339}"/>
                  </a:ext>
                </a:extLst>
              </p:cNvPr>
              <p:cNvSpPr txBox="1"/>
              <p:nvPr/>
            </p:nvSpPr>
            <p:spPr>
              <a:xfrm>
                <a:off x="1054794" y="3441183"/>
                <a:ext cx="6130834" cy="2402709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nl-NL">
                    <a:solidFill>
                      <a:schemeClr val="bg1"/>
                    </a:solidFill>
                  </a:rPr>
                  <a:t>Door heffingskorting: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>
                    <a:solidFill>
                      <a:schemeClr val="bg1"/>
                    </a:solidFill>
                  </a:rPr>
                  <a:t>	Persoon C	Persoon D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>
                    <a:solidFill>
                      <a:schemeClr val="bg1"/>
                    </a:solidFill>
                  </a:rPr>
                  <a:t>Schijf 1	18.500	7.400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u="sng">
                    <a:solidFill>
                      <a:schemeClr val="bg1"/>
                    </a:solidFill>
                  </a:rPr>
                  <a:t>Korting	2.500 -	2.500 -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>
                    <a:solidFill>
                      <a:schemeClr val="bg1"/>
                    </a:solidFill>
                  </a:rPr>
                  <a:t>Belasting	16.000	4.900</a:t>
                </a: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endParaRPr lang="nl-NL" sz="1800">
                  <a:solidFill>
                    <a:schemeClr val="bg1"/>
                  </a:solidFill>
                </a:endParaRPr>
              </a:p>
              <a:p>
                <a:pPr marL="0" indent="0">
                  <a:spcBef>
                    <a:spcPts val="200"/>
                  </a:spcBef>
                  <a:spcAft>
                    <a:spcPts val="0"/>
                  </a:spcAft>
                  <a:buNone/>
                  <a:tabLst>
                    <a:tab pos="1341438" algn="l"/>
                    <a:tab pos="3317875" algn="l"/>
                  </a:tabLst>
                </a:pPr>
                <a:r>
                  <a:rPr lang="nl-NL" sz="1800" err="1">
                    <a:solidFill>
                      <a:schemeClr val="bg1"/>
                    </a:solidFill>
                  </a:rPr>
                  <a:t>Gemid</a:t>
                </a:r>
                <a:r>
                  <a:rPr lang="nl-NL" sz="1800">
                    <a:solidFill>
                      <a:schemeClr val="bg1"/>
                    </a:solidFill>
                  </a:rPr>
                  <a:t>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dirty="0" smtClean="0">
                            <a:solidFill>
                              <a:schemeClr val="bg1"/>
                            </a:solidFill>
                          </a:rPr>
                          <m:t>16</m:t>
                        </m:r>
                        <m:r>
                          <m:rPr>
                            <m:nor/>
                          </m:rPr>
                          <a:rPr lang="nl-NL" sz="1600" dirty="0">
                            <a:solidFill>
                              <a:schemeClr val="bg1"/>
                            </a:solidFill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nl-NL" sz="1600" b="0" i="0" dirty="0" smtClean="0">
                            <a:solidFill>
                              <a:schemeClr val="bg1"/>
                            </a:solidFill>
                          </a:rPr>
                          <m:t>000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bg1"/>
                            </a:solidFill>
                          </a:rPr>
                          <m:t>50.000</m:t>
                        </m:r>
                      </m:den>
                    </m:f>
                    <m:r>
                      <a:rPr lang="nl-NL" sz="1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=32%</m:t>
                    </m:r>
                  </m:oMath>
                </a14:m>
                <a:r>
                  <a:rPr lang="nl-NL" sz="160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dirty="0" smtClean="0">
                            <a:solidFill>
                              <a:schemeClr val="bg1"/>
                            </a:solidFill>
                          </a:rPr>
                          <m:t>4.900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bg1"/>
                            </a:solidFill>
                          </a:rPr>
                          <m:t>20</m:t>
                        </m:r>
                        <m:r>
                          <m:rPr>
                            <m:nor/>
                          </m:rPr>
                          <a:rPr lang="nl-NL" sz="1600">
                            <a:solidFill>
                              <a:schemeClr val="bg1"/>
                            </a:solidFill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bg1"/>
                            </a:solidFill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nl-NL" sz="1600">
                            <a:solidFill>
                              <a:schemeClr val="bg1"/>
                            </a:solidFill>
                          </a:rPr>
                          <m:t>00</m:t>
                        </m:r>
                      </m:den>
                    </m:f>
                    <m:r>
                      <a:rPr lang="nl-NL" sz="1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sz="16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nl-NL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nl-NL" sz="16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endParaRPr lang="nl-NL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14CB22A4-5CBF-4143-A56D-9AF4649BF3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794" y="3441183"/>
                <a:ext cx="6130834" cy="2402709"/>
              </a:xfrm>
              <a:prstGeom prst="rect">
                <a:avLst/>
              </a:prstGeom>
              <a:blipFill>
                <a:blip r:embed="rId3"/>
                <a:stretch>
                  <a:fillRect l="-694" t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48A2D94A-61A0-4FF4-9ACB-A5DF58FFBE80}"/>
              </a:ext>
            </a:extLst>
          </p:cNvPr>
          <p:cNvCxnSpPr/>
          <p:nvPr/>
        </p:nvCxnSpPr>
        <p:spPr>
          <a:xfrm>
            <a:off x="9146699" y="5749133"/>
            <a:ext cx="1260000" cy="0"/>
          </a:xfrm>
          <a:prstGeom prst="lin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6862275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A68B37FA-537D-4FD8-90CD-DCC3044E4AAF}" vid="{9CA03E87-7775-4AB0-979D-B00E25D7FF8C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0</TotalTime>
  <Words>1178</Words>
  <Application>Microsoft Office PowerPoint</Application>
  <PresentationFormat>Breedbeeld</PresentationFormat>
  <Paragraphs>282</Paragraphs>
  <Slides>17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Century Gothic</vt:lpstr>
      <vt:lpstr>Courier New</vt:lpstr>
      <vt:lpstr>Rockwell Extra Bold</vt:lpstr>
      <vt:lpstr>Wingdings</vt:lpstr>
      <vt:lpstr>Wingdings 3</vt:lpstr>
      <vt:lpstr>Economielokaal havo</vt:lpstr>
      <vt:lpstr>inkomstenbelasting</vt:lpstr>
      <vt:lpstr>Controle achteraf</vt:lpstr>
      <vt:lpstr>IB: overzicht boxen</vt:lpstr>
      <vt:lpstr>Box 1: belastbaar inkomen arbeid en eigen woning</vt:lpstr>
      <vt:lpstr>Box 1: belastingschijven arbeid en eigen woning</vt:lpstr>
      <vt:lpstr>Box 3 vermogen (op 1 januari)</vt:lpstr>
      <vt:lpstr>Totaal – de afrekening</vt:lpstr>
      <vt:lpstr>(Gemiddelde) belastingdruk</vt:lpstr>
      <vt:lpstr>Progressie in stelsel</vt:lpstr>
      <vt:lpstr>PowerPoint-presentatie</vt:lpstr>
      <vt:lpstr>PowerPoint-presentatie</vt:lpstr>
      <vt:lpstr>PowerPoint-presentatie</vt:lpstr>
      <vt:lpstr>PowerPoint-presentatie</vt:lpstr>
      <vt:lpstr>Maginale belastingdruk</vt:lpstr>
      <vt:lpstr>Marginale belastingdruk</vt:lpstr>
      <vt:lpstr>Aftrekposten oneerlijk?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inkomstenbelasting</dc:title>
  <dc:creator>pbloemers</dc:creator>
  <cp:lastModifiedBy>Paul Bloemers</cp:lastModifiedBy>
  <cp:revision>1</cp:revision>
  <dcterms:created xsi:type="dcterms:W3CDTF">2017-01-24T13:33:53Z</dcterms:created>
  <dcterms:modified xsi:type="dcterms:W3CDTF">2021-12-05T12:29:43Z</dcterms:modified>
</cp:coreProperties>
</file>