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0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00B3B-CD96-4A11-8C9D-7561C198A07C}" type="datetimeFigureOut">
              <a:rPr lang="nl-NL" smtClean="0"/>
              <a:t>23-1-2017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7D4ADB-4474-4CC9-B088-D2F5F38BF32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5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7D4ADB-4474-4CC9-B088-D2F5F38BF32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645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1923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02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 smtClean="0">
                <a:solidFill>
                  <a:schemeClr val="bg1"/>
                </a:solidFill>
              </a:rPr>
              <a:t>Economielokaal.nl</a:t>
            </a:r>
            <a:endParaRPr lang="en-US" sz="4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21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876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249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6126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delen +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Afgeronde rechthoek 4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4766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10354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14411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97384880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418279909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vwo</a:t>
            </a:r>
            <a:endParaRPr lang="nl-NL" sz="1200" dirty="0"/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havo</a:t>
            </a:r>
            <a:endParaRPr lang="nl-NL" sz="1200" dirty="0"/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 smtClean="0"/>
              <a:t>mavo</a:t>
            </a:r>
            <a:endParaRPr lang="nl-NL" sz="1200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 smtClean="0"/>
              <a:t>havo.economielokaal.nl</a:t>
            </a:r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 smtClean="0">
                <a:solidFill>
                  <a:schemeClr val="tx1"/>
                </a:solidFill>
              </a:rPr>
              <a:t>&gt;&gt;</a:t>
            </a:r>
            <a:endParaRPr lang="nl-NL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804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13.png"/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0.jpeg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microsoft.com/office/2007/relationships/hdphoto" Target="../media/hdphoto1.wdp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bmHXpE8ZgFo?version=3&amp;hl=nl_NL&amp;rel=0" TargetMode="External"/><Relationship Id="rId4" Type="http://schemas.openxmlformats.org/officeDocument/2006/relationships/hyperlink" Target="http://www.youtube.com/watch?v=bmHXpE8ZgFo&amp;feature=youtu.b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een oude dag die moeilijk te financieren lijkt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Pensioen in Nederland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1147" y="1349525"/>
            <a:ext cx="20574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930720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45238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Pensioenopbouw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5339781" cy="4705350"/>
          </a:xfrm>
        </p:spPr>
        <p:txBody>
          <a:bodyPr>
            <a:normAutofit/>
          </a:bodyPr>
          <a:lstStyle/>
          <a:p>
            <a:r>
              <a:rPr lang="nl-NL" dirty="0"/>
              <a:t>Laag 1: AOW</a:t>
            </a:r>
          </a:p>
          <a:p>
            <a:pPr marL="442913" lvl="1" indent="-179388"/>
            <a:r>
              <a:rPr lang="nl-NL" dirty="0"/>
              <a:t>voor alle mensen die in Nederland wonen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Laag 2: Bedrijfspensioen</a:t>
            </a:r>
          </a:p>
          <a:p>
            <a:pPr marL="442913" lvl="1" indent="-179388"/>
            <a:r>
              <a:rPr lang="nl-NL" dirty="0" smtClean="0"/>
              <a:t>voor </a:t>
            </a:r>
            <a:r>
              <a:rPr lang="nl-NL" dirty="0"/>
              <a:t>werknemers</a:t>
            </a:r>
          </a:p>
          <a:p>
            <a:pPr marL="442913" lvl="1" indent="-179388"/>
            <a:r>
              <a:rPr lang="nl-NL" dirty="0"/>
              <a:t>verplicht deelname via werkgever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Laag 3: Individueel</a:t>
            </a:r>
          </a:p>
          <a:p>
            <a:pPr marL="442913" lvl="1" indent="-179388"/>
            <a:r>
              <a:rPr lang="nl-NL" dirty="0"/>
              <a:t>niet iedereen</a:t>
            </a:r>
          </a:p>
        </p:txBody>
      </p:sp>
      <p:sp>
        <p:nvSpPr>
          <p:cNvPr id="4" name="Cilinder 3"/>
          <p:cNvSpPr/>
          <p:nvPr/>
        </p:nvSpPr>
        <p:spPr>
          <a:xfrm>
            <a:off x="6240016" y="3323030"/>
            <a:ext cx="4320480" cy="1152466"/>
          </a:xfrm>
          <a:prstGeom prst="can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Algemene Ouderdomswet (AOW)</a:t>
            </a:r>
          </a:p>
        </p:txBody>
      </p:sp>
      <p:sp>
        <p:nvSpPr>
          <p:cNvPr id="5" name="Cilinder 4"/>
          <p:cNvSpPr/>
          <p:nvPr/>
        </p:nvSpPr>
        <p:spPr>
          <a:xfrm>
            <a:off x="6960096" y="2276872"/>
            <a:ext cx="2880320" cy="1296144"/>
          </a:xfrm>
          <a:prstGeom prst="ca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Bedrijfspensioen</a:t>
            </a:r>
            <a:endParaRPr lang="nl-NL" dirty="0"/>
          </a:p>
        </p:txBody>
      </p:sp>
      <p:sp>
        <p:nvSpPr>
          <p:cNvPr id="6" name="Cilinder 5"/>
          <p:cNvSpPr/>
          <p:nvPr/>
        </p:nvSpPr>
        <p:spPr>
          <a:xfrm>
            <a:off x="7680176" y="1772816"/>
            <a:ext cx="1440160" cy="801638"/>
          </a:xfrm>
          <a:prstGeom prst="ca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/>
              <a:t>Individuele</a:t>
            </a:r>
          </a:p>
          <a:p>
            <a:pPr algn="ctr"/>
            <a:r>
              <a:rPr lang="nl-NL" sz="1600" dirty="0"/>
              <a:t>besparingen</a:t>
            </a:r>
          </a:p>
        </p:txBody>
      </p:sp>
    </p:spTree>
    <p:extLst>
      <p:ext uri="{BB962C8B-B14F-4D97-AF65-F5344CB8AC3E}">
        <p14:creationId xmlns:p14="http://schemas.microsoft.com/office/powerpoint/2010/main" val="18876053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75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7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479376" y="4005064"/>
            <a:ext cx="11017224" cy="2664296"/>
          </a:xfrm>
          <a:prstGeom prst="round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AOW, het basispensioen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Financiering met </a:t>
            </a:r>
            <a:r>
              <a:rPr lang="nl-NL" b="1" dirty="0" smtClean="0"/>
              <a:t>omslagstelsel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r>
              <a:rPr lang="nl-NL" dirty="0"/>
              <a:t>werkenden </a:t>
            </a:r>
            <a:r>
              <a:rPr lang="nl-NL" dirty="0" smtClean="0"/>
              <a:t>van NU betalen </a:t>
            </a:r>
            <a:r>
              <a:rPr lang="nl-NL" dirty="0"/>
              <a:t>via belasting de uitkering van de </a:t>
            </a:r>
            <a:r>
              <a:rPr lang="nl-NL" dirty="0" smtClean="0"/>
              <a:t>ouderen van NU</a:t>
            </a:r>
            <a:endParaRPr lang="nl-NL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5381433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030" y="4937169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5363059"/>
            <a:ext cx="1080120" cy="10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166" y="5206414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41" y="5381432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179" y="4623112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41" y="4137647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4492328"/>
            <a:ext cx="17716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Ingekeepte PIJL-RECHTS 4"/>
          <p:cNvSpPr/>
          <p:nvPr/>
        </p:nvSpPr>
        <p:spPr>
          <a:xfrm>
            <a:off x="4223792" y="4969314"/>
            <a:ext cx="4248472" cy="474201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060" y="5291798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48447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fgeronde rechthoek 24"/>
          <p:cNvSpPr/>
          <p:nvPr/>
        </p:nvSpPr>
        <p:spPr>
          <a:xfrm>
            <a:off x="479376" y="4005064"/>
            <a:ext cx="11017224" cy="2664296"/>
          </a:xfrm>
          <a:prstGeom prst="round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AOW-probleem: vergrijzing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Er komen méér ouderen en </a:t>
            </a:r>
          </a:p>
          <a:p>
            <a:pPr marL="0" indent="0">
              <a:buNone/>
            </a:pPr>
            <a:r>
              <a:rPr lang="nl-NL" dirty="0"/>
              <a:t>(in verhouding) minder werkenden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Daardoor moet elke werkende méér gaan betalen!</a:t>
            </a: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5363059"/>
            <a:ext cx="1080120" cy="10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166" y="5206414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41" y="5381432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179" y="4623112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41" y="4137647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4492328"/>
            <a:ext cx="17716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115" y="5155806"/>
            <a:ext cx="1500279" cy="150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4468272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027" y="4391634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079" y="5428431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640" y="5241211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430" y="4796947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4" name="Ingekeepte PIJL-RECHTS 23"/>
          <p:cNvSpPr/>
          <p:nvPr/>
        </p:nvSpPr>
        <p:spPr>
          <a:xfrm>
            <a:off x="4223792" y="4969314"/>
            <a:ext cx="4248472" cy="474201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717" y="5322408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757" y="5292297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868" y="5305382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60883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fgeronde rechthoek 24"/>
          <p:cNvSpPr/>
          <p:nvPr/>
        </p:nvSpPr>
        <p:spPr>
          <a:xfrm>
            <a:off x="479376" y="4005064"/>
            <a:ext cx="11017224" cy="2664296"/>
          </a:xfrm>
          <a:prstGeom prst="roundRect">
            <a:avLst/>
          </a:prstGeom>
          <a:ln w="317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Vergrijzing = verandering i/a-ratio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spcAft>
                    <a:spcPts val="0"/>
                  </a:spcAft>
                  <a:buNone/>
                </a:pPr>
                <a:r>
                  <a:rPr lang="nl-NL" dirty="0"/>
                  <a:t>De i/a-ratio: verhouding tussen het aantal </a:t>
                </a:r>
                <a:br>
                  <a:rPr lang="nl-NL" dirty="0"/>
                </a:br>
                <a:r>
                  <a:rPr lang="nl-NL" dirty="0"/>
                  <a:t>actieven (werkenden) en inactieven (uitkeringsontvangers)</a:t>
                </a:r>
              </a:p>
              <a:p>
                <a:pPr marL="0" indent="0" algn="ctr">
                  <a:buNone/>
                </a:pPr>
                <a:r>
                  <a:rPr lang="nl-NL" sz="2400" dirty="0"/>
                  <a:t>i/a-ratio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400">
                            <a:latin typeface="Cambria Math"/>
                          </a:rPr>
                          <m:t>aantal</m:t>
                        </m:r>
                        <m:r>
                          <m:rPr>
                            <m:nor/>
                          </m:rPr>
                          <a:rPr lang="nl-NL" sz="240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400">
                            <a:latin typeface="Cambria Math"/>
                          </a:rPr>
                          <m:t>inactieven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400">
                            <a:latin typeface="Cambria Math"/>
                          </a:rPr>
                          <m:t>aantal</m:t>
                        </m:r>
                        <m:r>
                          <m:rPr>
                            <m:nor/>
                          </m:rPr>
                          <a:rPr lang="nl-NL" sz="240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400">
                            <a:latin typeface="Cambria Math"/>
                          </a:rPr>
                          <m:t>actieven</m:t>
                        </m:r>
                      </m:den>
                    </m:f>
                  </m:oMath>
                </a14:m>
                <a:endParaRPr lang="nl-NL" sz="2400" dirty="0"/>
              </a:p>
            </p:txBody>
          </p:sp>
        </mc:Choice>
        <mc:Fallback xmlns=""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83" t="-77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5363059"/>
            <a:ext cx="1080120" cy="10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166" y="5206414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41" y="5381432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179" y="4623112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41" y="4137647"/>
            <a:ext cx="936104" cy="93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568" y="4492328"/>
            <a:ext cx="17716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115" y="5155806"/>
            <a:ext cx="1500279" cy="1500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272" y="4760894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915" y="4577776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079" y="5721053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640" y="5533833"/>
            <a:ext cx="908790" cy="880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430" y="5089569"/>
            <a:ext cx="813576" cy="84486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vak 4"/>
              <p:cNvSpPr txBox="1"/>
              <p:nvPr/>
            </p:nvSpPr>
            <p:spPr>
              <a:xfrm>
                <a:off x="684211" y="2946760"/>
                <a:ext cx="3181730" cy="986296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nl-NL" sz="2400" b="1" dirty="0"/>
                  <a:t>Vóór vergrijzing:</a:t>
                </a:r>
              </a:p>
              <a:p>
                <a:r>
                  <a:rPr lang="nl-NL" sz="2400" dirty="0"/>
                  <a:t>i/a-ratio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nl-NL" sz="2400" i="1"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nl-NL" sz="2400" dirty="0"/>
                  <a:t> = 0,33</a:t>
                </a:r>
              </a:p>
            </p:txBody>
          </p:sp>
        </mc:Choice>
        <mc:Fallback xmlns="">
          <p:sp>
            <p:nvSpPr>
              <p:cNvPr id="5" name="Tekstvak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211" y="2946760"/>
                <a:ext cx="3181730" cy="986296"/>
              </a:xfrm>
              <a:prstGeom prst="rect">
                <a:avLst/>
              </a:prstGeom>
              <a:blipFill>
                <a:blip r:embed="rId11"/>
                <a:stretch>
                  <a:fillRect l="-2672" t="-4268" b="-365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Ingekeepte PIJL-RECHTS 23"/>
          <p:cNvSpPr/>
          <p:nvPr/>
        </p:nvSpPr>
        <p:spPr>
          <a:xfrm>
            <a:off x="4223792" y="4969314"/>
            <a:ext cx="4248472" cy="474201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340" y="5339946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452" y="5323807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1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396" y="5313825"/>
            <a:ext cx="1489160" cy="99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hoek 5"/>
              <p:cNvSpPr/>
              <p:nvPr/>
            </p:nvSpPr>
            <p:spPr>
              <a:xfrm>
                <a:off x="8024258" y="2941951"/>
                <a:ext cx="3119992" cy="991105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nl-NL" sz="2400" b="1" dirty="0"/>
                  <a:t>Na vergrijzing:</a:t>
                </a:r>
              </a:p>
              <a:p>
                <a:r>
                  <a:rPr lang="nl-NL" sz="2400" dirty="0"/>
                  <a:t>i/a-ratio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l-NL" sz="2400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nl-NL" sz="2400" i="1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nl-NL" sz="2400" dirty="0"/>
                  <a:t> = 1,67</a:t>
                </a:r>
              </a:p>
            </p:txBody>
          </p:sp>
        </mc:Choice>
        <mc:Fallback xmlns="">
          <p:sp>
            <p:nvSpPr>
              <p:cNvPr id="6" name="Rechthoe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4258" y="2941951"/>
                <a:ext cx="3119992" cy="991105"/>
              </a:xfrm>
              <a:prstGeom prst="rect">
                <a:avLst/>
              </a:prstGeom>
              <a:blipFill>
                <a:blip r:embed="rId13"/>
                <a:stretch>
                  <a:fillRect l="-2724" t="-4268" b="-426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kstvak 6"/>
          <p:cNvSpPr txBox="1"/>
          <p:nvPr/>
        </p:nvSpPr>
        <p:spPr>
          <a:xfrm>
            <a:off x="4140946" y="4506754"/>
            <a:ext cx="4604146" cy="30777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1400" dirty="0"/>
              <a:t>1 actieve moet dus méér inactieven gaan betalen</a:t>
            </a:r>
          </a:p>
        </p:txBody>
      </p:sp>
    </p:spTree>
    <p:extLst>
      <p:ext uri="{BB962C8B-B14F-4D97-AF65-F5344CB8AC3E}">
        <p14:creationId xmlns:p14="http://schemas.microsoft.com/office/powerpoint/2010/main" val="93556626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515" y="2032727"/>
            <a:ext cx="2043242" cy="1478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bedrijfspensioen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Financiering met </a:t>
            </a:r>
            <a:r>
              <a:rPr lang="nl-NL" b="1" dirty="0" smtClean="0"/>
              <a:t>kapitaaldekkingsstelsel</a:t>
            </a:r>
            <a:r>
              <a:rPr lang="nl-NL" dirty="0" smtClean="0"/>
              <a:t>: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  <a:tabLst>
                <a:tab pos="3768725" algn="ctr"/>
                <a:tab pos="7897813" algn="r"/>
              </a:tabLst>
            </a:pPr>
            <a:r>
              <a:rPr lang="nl-NL" sz="2800" dirty="0"/>
              <a:t>		</a:t>
            </a:r>
          </a:p>
          <a:p>
            <a:pPr marL="0" indent="0">
              <a:buNone/>
            </a:pPr>
            <a:endParaRPr lang="nl-NL" sz="12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dirty="0"/>
              <a:t>Voordeel: geen last van vergrijzing  (stijgen i/a-ratio)</a:t>
            </a:r>
          </a:p>
          <a:p>
            <a:pPr marL="0" indent="0">
              <a:buNone/>
            </a:pPr>
            <a:r>
              <a:rPr lang="nl-NL" dirty="0"/>
              <a:t>Nadeel: onzekerheid over opbrengst beleggingen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339" y="3937223"/>
            <a:ext cx="1471585" cy="97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967" y="3941918"/>
            <a:ext cx="1394303" cy="99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848" y="2137582"/>
            <a:ext cx="1268543" cy="126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361" y="2105566"/>
            <a:ext cx="2016224" cy="134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Ingekeepte PIJL-RECHTS 3"/>
          <p:cNvSpPr/>
          <p:nvPr/>
        </p:nvSpPr>
        <p:spPr>
          <a:xfrm>
            <a:off x="3816578" y="2591859"/>
            <a:ext cx="1080120" cy="369116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124" y="2273398"/>
            <a:ext cx="407028" cy="407028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2105566"/>
            <a:ext cx="1547134" cy="134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Ingekeepte PIJL-RECHTS 11"/>
          <p:cNvSpPr/>
          <p:nvPr/>
        </p:nvSpPr>
        <p:spPr>
          <a:xfrm>
            <a:off x="7312004" y="2587294"/>
            <a:ext cx="1080120" cy="369116"/>
          </a:xfrm>
          <a:prstGeom prst="notched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313" y="2104924"/>
            <a:ext cx="575502" cy="575502"/>
          </a:xfrm>
          <a:prstGeom prst="ellipse">
            <a:avLst/>
          </a:prstGeom>
          <a:ln w="76200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5" name="Tekstvak 14"/>
          <p:cNvSpPr txBox="1"/>
          <p:nvPr/>
        </p:nvSpPr>
        <p:spPr>
          <a:xfrm>
            <a:off x="5040828" y="3525876"/>
            <a:ext cx="2627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pensioenfonds belegt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3945894" y="2591895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premie</a:t>
            </a:r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7386693" y="2610769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uitkering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7399929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2" grpId="0" animBg="1"/>
      <p:bldP spid="15" grpId="0"/>
      <p:bldP spid="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Indexering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7283996" cy="469813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2600" dirty="0"/>
              <a:t>Indexering = aanpassen hoogte pensioenuitkering</a:t>
            </a:r>
            <a:endParaRPr lang="nl-NL" sz="2600" dirty="0" smtClean="0"/>
          </a:p>
          <a:p>
            <a:pPr marL="0" indent="0">
              <a:buNone/>
            </a:pPr>
            <a:endParaRPr lang="nl-NL" sz="1200" dirty="0"/>
          </a:p>
          <a:p>
            <a:pPr>
              <a:buFont typeface="Wingdings" pitchFamily="2" charset="2"/>
              <a:buChar char="Ø"/>
            </a:pPr>
            <a:r>
              <a:rPr lang="nl-NL" sz="2400" b="1" dirty="0">
                <a:solidFill>
                  <a:schemeClr val="accent3">
                    <a:lumMod val="75000"/>
                  </a:schemeClr>
                </a:solidFill>
              </a:rPr>
              <a:t>Welvaartsvast</a:t>
            </a:r>
            <a:endParaRPr lang="nl-NL" sz="2800" dirty="0">
              <a:solidFill>
                <a:schemeClr val="accent3">
                  <a:lumMod val="75000"/>
                </a:schemeClr>
              </a:solidFill>
            </a:endParaRPr>
          </a:p>
          <a:p>
            <a:pPr marL="360363" indent="-360363">
              <a:buNone/>
            </a:pPr>
            <a:r>
              <a:rPr lang="nl-NL" sz="2400" dirty="0"/>
              <a:t>	uitkeringen stijgen mee met de lonen, zodat de welvaart t.o.v. de rest van de bevolking gelijk blijft</a:t>
            </a:r>
          </a:p>
          <a:p>
            <a:pPr>
              <a:buFont typeface="Wingdings" pitchFamily="2" charset="2"/>
              <a:buChar char="Ø"/>
            </a:pPr>
            <a:r>
              <a:rPr lang="nl-NL" sz="2400" b="1" dirty="0">
                <a:solidFill>
                  <a:schemeClr val="accent4"/>
                </a:solidFill>
              </a:rPr>
              <a:t>Waardevast</a:t>
            </a:r>
            <a:endParaRPr lang="nl-NL" sz="2800" b="1" dirty="0">
              <a:solidFill>
                <a:schemeClr val="accent4"/>
              </a:solidFill>
            </a:endParaRPr>
          </a:p>
          <a:p>
            <a:pPr marL="360363" indent="-360363">
              <a:buNone/>
              <a:tabLst>
                <a:tab pos="360363" algn="l"/>
              </a:tabLst>
            </a:pPr>
            <a:r>
              <a:rPr lang="nl-NL" sz="2400" dirty="0"/>
              <a:t>	uitkeringen worden aangepast aan de inflatie, zodat de koopkracht gelijk blijft</a:t>
            </a:r>
          </a:p>
          <a:p>
            <a:pPr>
              <a:buFont typeface="Wingdings" pitchFamily="2" charset="2"/>
              <a:buChar char="Ø"/>
            </a:pPr>
            <a:r>
              <a:rPr lang="nl-NL" sz="2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Bevriezen</a:t>
            </a:r>
            <a:endParaRPr lang="nl-NL" sz="2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355600" indent="0">
              <a:buNone/>
              <a:tabLst>
                <a:tab pos="360363" algn="l"/>
              </a:tabLst>
            </a:pPr>
            <a:r>
              <a:rPr lang="nl-NL" sz="2400" dirty="0"/>
              <a:t>	er komt niets bij, het bedrag blijft </a:t>
            </a:r>
            <a:r>
              <a:rPr lang="nl-NL" sz="2400" dirty="0" smtClean="0"/>
              <a:t>hetzelfde, zodat de koopkracht daalt</a:t>
            </a:r>
            <a:endParaRPr lang="nl-NL" dirty="0" smtClean="0"/>
          </a:p>
          <a:p>
            <a:pPr>
              <a:buFont typeface="Wingdings" pitchFamily="2" charset="2"/>
              <a:buChar char="Ø"/>
            </a:pPr>
            <a:r>
              <a:rPr lang="nl-NL" sz="2400" b="1" dirty="0">
                <a:solidFill>
                  <a:schemeClr val="accent1"/>
                </a:solidFill>
              </a:rPr>
              <a:t>Korten </a:t>
            </a:r>
          </a:p>
          <a:p>
            <a:pPr marL="360363" indent="-360363">
              <a:buNone/>
            </a:pPr>
            <a:r>
              <a:rPr lang="nl-NL" sz="2400" dirty="0"/>
              <a:t>	als er écht geld tekort is kunnen de pensioenen zelfs worden verlaagd</a:t>
            </a:r>
            <a:endParaRPr lang="nl-NL" sz="2800" b="1" dirty="0"/>
          </a:p>
        </p:txBody>
      </p:sp>
      <p:sp>
        <p:nvSpPr>
          <p:cNvPr id="4" name="Afgeronde rechthoek 3"/>
          <p:cNvSpPr/>
          <p:nvPr/>
        </p:nvSpPr>
        <p:spPr>
          <a:xfrm>
            <a:off x="8562230" y="1289000"/>
            <a:ext cx="2592288" cy="2469653"/>
          </a:xfrm>
          <a:prstGeom prst="roundRect">
            <a:avLst/>
          </a:prstGeom>
          <a:ln w="349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Afgeronde rechthoek 4"/>
          <p:cNvSpPr/>
          <p:nvPr/>
        </p:nvSpPr>
        <p:spPr>
          <a:xfrm>
            <a:off x="8562230" y="4077072"/>
            <a:ext cx="2592288" cy="2469653"/>
          </a:xfrm>
          <a:prstGeom prst="roundRect">
            <a:avLst/>
          </a:prstGeom>
          <a:ln w="349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8952517" y="1317922"/>
            <a:ext cx="18117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Bedrag uitkering</a:t>
            </a:r>
            <a:endParaRPr lang="nl-NL" sz="16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8737714" y="4149080"/>
            <a:ext cx="22413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bg1"/>
                </a:solidFill>
              </a:rPr>
              <a:t>Koopkracht uitkering</a:t>
            </a:r>
            <a:endParaRPr lang="nl-NL" sz="1600" dirty="0">
              <a:solidFill>
                <a:schemeClr val="bg1"/>
              </a:solidFill>
            </a:endParaRPr>
          </a:p>
        </p:txBody>
      </p:sp>
      <p:cxnSp>
        <p:nvCxnSpPr>
          <p:cNvPr id="17" name="Rechte verbindingslijn 16"/>
          <p:cNvCxnSpPr/>
          <p:nvPr/>
        </p:nvCxnSpPr>
        <p:spPr>
          <a:xfrm flipV="1">
            <a:off x="8952517" y="1916832"/>
            <a:ext cx="1319947" cy="93610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 flipV="1">
            <a:off x="8952766" y="5088786"/>
            <a:ext cx="1542130" cy="35644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 flipV="1">
            <a:off x="8943036" y="2361012"/>
            <a:ext cx="1401436" cy="498414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3" name="Rechte verbindingslijn 22"/>
          <p:cNvCxnSpPr/>
          <p:nvPr/>
        </p:nvCxnSpPr>
        <p:spPr>
          <a:xfrm flipV="1">
            <a:off x="8952517" y="5438935"/>
            <a:ext cx="1523844" cy="6289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Rechte verbindingslijn 26"/>
          <p:cNvCxnSpPr/>
          <p:nvPr/>
        </p:nvCxnSpPr>
        <p:spPr>
          <a:xfrm flipV="1">
            <a:off x="8957828" y="2843526"/>
            <a:ext cx="1602668" cy="205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8950654" y="5445285"/>
            <a:ext cx="1516182" cy="3247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Rechte verbindingslijn 32"/>
          <p:cNvCxnSpPr/>
          <p:nvPr/>
        </p:nvCxnSpPr>
        <p:spPr>
          <a:xfrm>
            <a:off x="8944511" y="2863989"/>
            <a:ext cx="1519150" cy="3242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8948850" y="5445905"/>
            <a:ext cx="1552838" cy="63615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2" name="Groep 11"/>
          <p:cNvGrpSpPr/>
          <p:nvPr/>
        </p:nvGrpSpPr>
        <p:grpSpPr>
          <a:xfrm>
            <a:off x="8934851" y="1804566"/>
            <a:ext cx="1892486" cy="1728668"/>
            <a:chOff x="8934851" y="1772816"/>
            <a:chExt cx="1892486" cy="1728668"/>
          </a:xfrm>
        </p:grpSpPr>
        <p:cxnSp>
          <p:nvCxnSpPr>
            <p:cNvPr id="9" name="Rechte verbindingslijn 8"/>
            <p:cNvCxnSpPr/>
            <p:nvPr/>
          </p:nvCxnSpPr>
          <p:spPr>
            <a:xfrm>
              <a:off x="8934851" y="1772816"/>
              <a:ext cx="0" cy="17281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 flipH="1">
              <a:off x="8935555" y="3493100"/>
              <a:ext cx="1891782" cy="83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ep 12"/>
          <p:cNvGrpSpPr/>
          <p:nvPr/>
        </p:nvGrpSpPr>
        <p:grpSpPr>
          <a:xfrm>
            <a:off x="8934851" y="4578792"/>
            <a:ext cx="1892486" cy="1728668"/>
            <a:chOff x="8934851" y="1772816"/>
            <a:chExt cx="1892486" cy="1728668"/>
          </a:xfrm>
        </p:grpSpPr>
        <p:cxnSp>
          <p:nvCxnSpPr>
            <p:cNvPr id="14" name="Rechte verbindingslijn 13"/>
            <p:cNvCxnSpPr/>
            <p:nvPr/>
          </p:nvCxnSpPr>
          <p:spPr>
            <a:xfrm>
              <a:off x="8934851" y="1772816"/>
              <a:ext cx="0" cy="1728192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 flipH="1">
              <a:off x="8935555" y="3493100"/>
              <a:ext cx="1891782" cy="838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Tekstvak 7"/>
          <p:cNvSpPr txBox="1"/>
          <p:nvPr/>
        </p:nvSpPr>
        <p:spPr>
          <a:xfrm rot="5400000">
            <a:off x="10726846" y="2425553"/>
            <a:ext cx="124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1"/>
                </a:solidFill>
              </a:rPr>
              <a:t>nominaal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 rot="5400000">
            <a:off x="10971303" y="5082342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1"/>
                </a:solidFill>
              </a:rPr>
              <a:t>reëel</a:t>
            </a:r>
            <a:endParaRPr lang="nl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233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Verwerkingsopdracht  indexering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Gegevens </a:t>
            </a:r>
            <a:r>
              <a:rPr lang="nl-NL" dirty="0" smtClean="0"/>
              <a:t>2016:</a:t>
            </a:r>
            <a:endParaRPr lang="nl-NL" dirty="0"/>
          </a:p>
          <a:p>
            <a:pPr lvl="1">
              <a:buFont typeface="Arial" pitchFamily="34" charset="0"/>
              <a:buChar char="•"/>
            </a:pPr>
            <a:r>
              <a:rPr lang="nl-NL" sz="2000" dirty="0"/>
              <a:t>pensioenuitkering € 20.000</a:t>
            </a:r>
          </a:p>
          <a:p>
            <a:pPr lvl="1">
              <a:buFont typeface="Arial" pitchFamily="34" charset="0"/>
              <a:buChar char="•"/>
            </a:pPr>
            <a:r>
              <a:rPr lang="nl-NL" sz="2000" dirty="0"/>
              <a:t>modale salaris € 35.000</a:t>
            </a:r>
          </a:p>
          <a:p>
            <a:pPr marL="0" indent="0">
              <a:buNone/>
            </a:pPr>
            <a:r>
              <a:rPr lang="nl-NL" dirty="0"/>
              <a:t>Verwachting </a:t>
            </a:r>
            <a:r>
              <a:rPr lang="nl-NL" dirty="0" smtClean="0"/>
              <a:t>2017:</a:t>
            </a:r>
            <a:endParaRPr lang="nl-NL" dirty="0"/>
          </a:p>
          <a:p>
            <a:pPr lvl="1" indent="-342900">
              <a:buFont typeface="Arial" pitchFamily="34" charset="0"/>
              <a:buChar char="•"/>
            </a:pPr>
            <a:r>
              <a:rPr lang="nl-NL" sz="2000" dirty="0"/>
              <a:t>inflatie 2,5%</a:t>
            </a:r>
          </a:p>
          <a:p>
            <a:pPr lvl="1" indent="-342900">
              <a:buFont typeface="Arial" pitchFamily="34" charset="0"/>
              <a:buChar char="•"/>
            </a:pPr>
            <a:r>
              <a:rPr lang="nl-NL" sz="2000" dirty="0"/>
              <a:t>gemiddelde salarisstijging 3,4%</a:t>
            </a:r>
          </a:p>
          <a:p>
            <a:pPr marL="0" indent="0">
              <a:buNone/>
            </a:pPr>
            <a:endParaRPr lang="nl-NL" sz="1000" dirty="0"/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Bereken de hoogte van de uitkering in </a:t>
            </a:r>
            <a:r>
              <a:rPr lang="nl-NL" dirty="0" smtClean="0"/>
              <a:t>2017 </a:t>
            </a:r>
            <a:r>
              <a:rPr lang="nl-NL" dirty="0"/>
              <a:t>indien:</a:t>
            </a:r>
          </a:p>
          <a:p>
            <a:pPr lvl="1">
              <a:buFont typeface="Wingdings" pitchFamily="2" charset="2"/>
              <a:buChar char="Ø"/>
            </a:pPr>
            <a:r>
              <a:rPr lang="nl-NL" sz="2000" dirty="0"/>
              <a:t>de uitkering waardevast is</a:t>
            </a:r>
          </a:p>
          <a:p>
            <a:pPr lvl="1">
              <a:buFont typeface="Wingdings" pitchFamily="2" charset="2"/>
              <a:buChar char="Ø"/>
            </a:pPr>
            <a:r>
              <a:rPr lang="nl-NL" sz="2000" dirty="0"/>
              <a:t>de uitkering welvaartsvast is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Wat is het nadeel van de welvaartsvaste uitkering?</a:t>
            </a:r>
          </a:p>
        </p:txBody>
      </p:sp>
      <p:sp>
        <p:nvSpPr>
          <p:cNvPr id="5" name="Afgeronde rechthoek 4"/>
          <p:cNvSpPr/>
          <p:nvPr/>
        </p:nvSpPr>
        <p:spPr>
          <a:xfrm>
            <a:off x="8036717" y="1941374"/>
            <a:ext cx="3312368" cy="29523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/>
              <a:t>Waardevast</a:t>
            </a:r>
            <a:r>
              <a:rPr lang="nl-NL" sz="1600" dirty="0"/>
              <a:t>:</a:t>
            </a:r>
          </a:p>
          <a:p>
            <a:endParaRPr lang="nl-NL" sz="1600" dirty="0"/>
          </a:p>
          <a:p>
            <a:r>
              <a:rPr lang="nl-NL" sz="1600" dirty="0"/>
              <a:t>koopkracht behouden,</a:t>
            </a:r>
          </a:p>
          <a:p>
            <a:r>
              <a:rPr lang="nl-NL" sz="1600" dirty="0"/>
              <a:t>dus meestijgen met inflatie</a:t>
            </a:r>
          </a:p>
          <a:p>
            <a:endParaRPr lang="nl-NL" sz="1600" dirty="0"/>
          </a:p>
          <a:p>
            <a:r>
              <a:rPr lang="nl-NL" sz="1600" dirty="0"/>
              <a:t>€ 20.000 x 1,025 = € 20.500</a:t>
            </a:r>
          </a:p>
          <a:p>
            <a:endParaRPr lang="nl-NL" sz="1600" dirty="0"/>
          </a:p>
          <a:p>
            <a:endParaRPr lang="nl-NL" sz="1600" dirty="0"/>
          </a:p>
        </p:txBody>
      </p:sp>
      <p:sp>
        <p:nvSpPr>
          <p:cNvPr id="6" name="Afgeronde rechthoek 5"/>
          <p:cNvSpPr/>
          <p:nvPr/>
        </p:nvSpPr>
        <p:spPr>
          <a:xfrm>
            <a:off x="8040216" y="1941374"/>
            <a:ext cx="3312368" cy="29523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2000" b="1" dirty="0"/>
              <a:t>Welvaartsvast</a:t>
            </a:r>
            <a:r>
              <a:rPr lang="nl-NL" sz="1600" dirty="0"/>
              <a:t>:</a:t>
            </a:r>
          </a:p>
          <a:p>
            <a:endParaRPr lang="nl-NL" sz="1600" dirty="0"/>
          </a:p>
          <a:p>
            <a:r>
              <a:rPr lang="nl-NL" sz="1600" dirty="0"/>
              <a:t>welvaart meestijgen met overige bevolking,</a:t>
            </a:r>
          </a:p>
          <a:p>
            <a:r>
              <a:rPr lang="nl-NL" sz="1600" dirty="0"/>
              <a:t>dus meestijgen met lonen</a:t>
            </a:r>
          </a:p>
          <a:p>
            <a:endParaRPr lang="nl-NL" sz="1600" dirty="0"/>
          </a:p>
          <a:p>
            <a:r>
              <a:rPr lang="nl-NL" sz="1600" dirty="0"/>
              <a:t>€ 20.000 x 1,034 = € 20.680</a:t>
            </a:r>
          </a:p>
          <a:p>
            <a:r>
              <a:rPr lang="nl-NL" sz="1600" dirty="0"/>
              <a:t>(is dus duurder!)</a:t>
            </a:r>
          </a:p>
          <a:p>
            <a:endParaRPr lang="nl-NL" sz="1600" dirty="0"/>
          </a:p>
          <a:p>
            <a:endParaRPr lang="nl-NL" sz="1600" dirty="0"/>
          </a:p>
        </p:txBody>
      </p:sp>
      <p:sp>
        <p:nvSpPr>
          <p:cNvPr id="7" name="Rechthoek 6"/>
          <p:cNvSpPr/>
          <p:nvPr/>
        </p:nvSpPr>
        <p:spPr>
          <a:xfrm>
            <a:off x="850688" y="6434182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852068" y="6434301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2519656" y="6384462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4 min.</a:t>
            </a:r>
            <a:endParaRPr lang="nl-NL" sz="1400" dirty="0"/>
          </a:p>
        </p:txBody>
      </p:sp>
      <p:sp>
        <p:nvSpPr>
          <p:cNvPr id="10" name="Tekstvak 9"/>
          <p:cNvSpPr txBox="1"/>
          <p:nvPr/>
        </p:nvSpPr>
        <p:spPr>
          <a:xfrm>
            <a:off x="1401578" y="6382287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Tijd voorbij.</a:t>
            </a: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232187246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4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0000"/>
                            </p:stCondLst>
                            <p:childTnLst>
                              <p:par>
                                <p:cTn id="51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40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8" grpId="1" animBg="1"/>
      <p:bldP spid="9" grpId="0"/>
      <p:bldP spid="9" grpId="1"/>
      <p:bldP spid="10" grpId="0"/>
      <p:bldP spid="1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pensioensprookje</a:t>
            </a:r>
            <a:endParaRPr lang="nl-NL" dirty="0"/>
          </a:p>
        </p:txBody>
      </p:sp>
      <p:pic>
        <p:nvPicPr>
          <p:cNvPr id="4" name="bmHXpE8ZgFo?version=3&amp;hl=nl_NL&amp;rel=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709385" y="1735133"/>
            <a:ext cx="6194927" cy="4646195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9912424" y="6381328"/>
            <a:ext cx="516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hlinkClick r:id="rId4"/>
              </a:rPr>
              <a:t>link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84044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onomielokaal havo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havo" id="{A68B37FA-537D-4FD8-90CD-DCC3044E4AAF}" vid="{9CA03E87-7775-4AB0-979D-B00E25D7FF8C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havo</Template>
  <TotalTime>7434</TotalTime>
  <Words>241</Words>
  <Application>Microsoft Office PowerPoint</Application>
  <PresentationFormat>Breedbeeld</PresentationFormat>
  <Paragraphs>90</Paragraphs>
  <Slides>10</Slides>
  <Notes>1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Century Gothic</vt:lpstr>
      <vt:lpstr>Courier New</vt:lpstr>
      <vt:lpstr>Wingdings</vt:lpstr>
      <vt:lpstr>Wingdings 3</vt:lpstr>
      <vt:lpstr>Economielokaal havo</vt:lpstr>
      <vt:lpstr>Pensioen in Nederland</vt:lpstr>
      <vt:lpstr>Pensioenopbouw</vt:lpstr>
      <vt:lpstr>AOW, het basispensioen</vt:lpstr>
      <vt:lpstr>AOW-probleem: vergrijzing</vt:lpstr>
      <vt:lpstr>Vergrijzing = verandering i/a-ratio</vt:lpstr>
      <vt:lpstr>Het bedrijfspensioen</vt:lpstr>
      <vt:lpstr>Indexering</vt:lpstr>
      <vt:lpstr>Verwerkingsopdracht  indexering</vt:lpstr>
      <vt:lpstr>Het pensioensprookje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Pensioen in Nederland</dc:title>
  <dc:creator>Blm</dc:creator>
  <cp:lastModifiedBy>pbloemers</cp:lastModifiedBy>
  <cp:revision>39</cp:revision>
  <dcterms:created xsi:type="dcterms:W3CDTF">2012-06-18T05:41:03Z</dcterms:created>
  <dcterms:modified xsi:type="dcterms:W3CDTF">2017-01-23T07:35:50Z</dcterms:modified>
</cp:coreProperties>
</file>