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8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2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0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6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2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8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0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6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2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2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6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0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8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5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0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1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58" y="2728847"/>
            <a:ext cx="8460991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559" y="406648"/>
            <a:ext cx="9248288" cy="2062065"/>
          </a:xfrm>
        </p:spPr>
        <p:txBody>
          <a:bodyPr anchor="b">
            <a:normAutofit/>
          </a:bodyPr>
          <a:lstStyle>
            <a:lvl1pPr algn="l">
              <a:defRPr sz="4800" b="1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36569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5314950"/>
            <a:ext cx="9745663" cy="1011600"/>
          </a:xfrm>
        </p:spPr>
        <p:txBody>
          <a:bodyPr anchor="b">
            <a:normAutofit/>
          </a:bodyPr>
          <a:lstStyle>
            <a:lvl1pPr algn="l">
              <a:defRPr sz="3200" b="1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84212" y="540619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860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ind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8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2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0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6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2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8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0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6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2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2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6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0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8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5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0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1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1016538" y="2757740"/>
            <a:ext cx="806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8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voor een stijgende lijn!</a:t>
            </a:r>
            <a:endParaRPr lang="en-US" sz="48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16538" y="1783699"/>
            <a:ext cx="806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800" b="1" dirty="0" smtClean="0">
                <a:solidFill>
                  <a:schemeClr val="bg1"/>
                </a:solidFill>
              </a:rPr>
              <a:t>Economielokaal.nl</a:t>
            </a:r>
            <a:endParaRPr lang="en-US" sz="4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381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56889"/>
            <a:ext cx="9174163" cy="81153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607419"/>
            <a:ext cx="10460038" cy="4698131"/>
          </a:xfrm>
        </p:spPr>
        <p:txBody>
          <a:bodyPr anchor="t"/>
          <a:lstStyle>
            <a:lvl1pPr>
              <a:buClr>
                <a:schemeClr val="bg1">
                  <a:lumMod val="50000"/>
                  <a:lumOff val="50000"/>
                </a:schemeClr>
              </a:buClr>
              <a:defRPr/>
            </a:lvl1pPr>
            <a:lvl2pPr>
              <a:buClr>
                <a:schemeClr val="bg1">
                  <a:lumMod val="50000"/>
                  <a:lumOff val="50000"/>
                </a:schemeClr>
              </a:buClr>
              <a:defRPr/>
            </a:lvl2pPr>
            <a:lvl3pPr>
              <a:buClr>
                <a:schemeClr val="bg1">
                  <a:lumMod val="50000"/>
                  <a:lumOff val="50000"/>
                </a:schemeClr>
              </a:buClr>
              <a:defRPr/>
            </a:lvl3pPr>
            <a:lvl4pPr>
              <a:buClr>
                <a:schemeClr val="bg1">
                  <a:lumMod val="50000"/>
                  <a:lumOff val="50000"/>
                </a:schemeClr>
              </a:buClr>
              <a:defRPr/>
            </a:lvl4pPr>
            <a:lvl5pPr>
              <a:buClr>
                <a:schemeClr val="bg1">
                  <a:lumMod val="50000"/>
                  <a:lumOff val="50000"/>
                </a:schemeClr>
              </a:buClr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22709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610224"/>
            <a:ext cx="8534400" cy="87947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684212" y="540619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813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4937655" cy="470535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1619250"/>
            <a:ext cx="4934479" cy="4705349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54383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ee delen +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4937655" cy="470535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Afgeronde rechthoek 4"/>
          <p:cNvSpPr/>
          <p:nvPr/>
        </p:nvSpPr>
        <p:spPr>
          <a:xfrm>
            <a:off x="6196083" y="1758651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249351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24855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637462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9318" y="1447800"/>
            <a:ext cx="4361301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9924" y="2777066"/>
            <a:ext cx="436245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34381782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11324875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FAE8E2"/>
            </a:gs>
            <a:gs pos="25000">
              <a:srgbClr val="F1BCA9"/>
            </a:gs>
            <a:gs pos="11000">
              <a:srgbClr val="E47E5A"/>
            </a:gs>
            <a:gs pos="0">
              <a:srgbClr val="CA4F22"/>
            </a:gs>
            <a:gs pos="5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hoek 25"/>
          <p:cNvSpPr/>
          <p:nvPr/>
        </p:nvSpPr>
        <p:spPr>
          <a:xfrm>
            <a:off x="10813258" y="-2"/>
            <a:ext cx="1368490" cy="180000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 smtClean="0"/>
              <a:t>vwo</a:t>
            </a:r>
            <a:endParaRPr lang="nl-NL" sz="1200" dirty="0"/>
          </a:p>
        </p:txBody>
      </p:sp>
      <p:sp>
        <p:nvSpPr>
          <p:cNvPr id="27" name="Rechthoek 26"/>
          <p:cNvSpPr/>
          <p:nvPr/>
        </p:nvSpPr>
        <p:spPr>
          <a:xfrm>
            <a:off x="9218612" y="-2"/>
            <a:ext cx="1368490" cy="180000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 smtClean="0"/>
              <a:t>havo</a:t>
            </a:r>
            <a:endParaRPr lang="nl-NL" sz="1200" dirty="0"/>
          </a:p>
        </p:txBody>
      </p:sp>
      <p:sp>
        <p:nvSpPr>
          <p:cNvPr id="28" name="Rechthoek 27"/>
          <p:cNvSpPr/>
          <p:nvPr/>
        </p:nvSpPr>
        <p:spPr>
          <a:xfrm>
            <a:off x="7623966" y="1933"/>
            <a:ext cx="1368490" cy="180000"/>
          </a:xfrm>
          <a:prstGeom prst="rect">
            <a:avLst/>
          </a:prstGeom>
          <a:solidFill>
            <a:srgbClr val="52893F"/>
          </a:solidFill>
          <a:ln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 smtClean="0"/>
              <a:t>mavo</a:t>
            </a:r>
            <a:endParaRPr lang="nl-NL" sz="1200" dirty="0"/>
          </a:p>
        </p:txBody>
      </p:sp>
      <p:pic>
        <p:nvPicPr>
          <p:cNvPr id="38" name="Afbeelding 3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682" y="352114"/>
            <a:ext cx="1258719" cy="81153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56889"/>
            <a:ext cx="9164638" cy="8115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607419"/>
            <a:ext cx="10450513" cy="43964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25" name="Rechthoek 24"/>
          <p:cNvSpPr/>
          <p:nvPr/>
        </p:nvSpPr>
        <p:spPr>
          <a:xfrm rot="5400000">
            <a:off x="10085480" y="4745546"/>
            <a:ext cx="3959278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600" dirty="0" smtClean="0"/>
              <a:t>havo.economielokaal.nl</a:t>
            </a:r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>
            <a:off x="11777576" y="2382889"/>
            <a:ext cx="575084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>
            <a:off x="11912717" y="1864570"/>
            <a:ext cx="304802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>
            <a:off x="11974262" y="1551647"/>
            <a:ext cx="181713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>
            <a:off x="12017910" y="1341366"/>
            <a:ext cx="94415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>
            <a:off x="12042256" y="1200575"/>
            <a:ext cx="45719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Vrije vorm 14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9357789" y="-33113"/>
            <a:ext cx="3385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>
                <a:solidFill>
                  <a:schemeClr val="tx1"/>
                </a:solidFill>
              </a:rPr>
              <a:t>&gt;&gt;</a:t>
            </a:r>
            <a:endParaRPr lang="nl-NL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1204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blinds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b="1" kern="1200" cap="all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Ø"/>
        <a:defRPr sz="20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Courier New" panose="02070309020205020404" pitchFamily="49" charset="0"/>
        <a:buChar char="o"/>
        <a:defRPr sz="16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§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Arial" panose="020B0604020202020204" pitchFamily="34" charset="0"/>
        <a:buChar char="•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Vraag en Aanbod van financiële middelen </a:t>
            </a:r>
            <a:endParaRPr lang="nl-NL" dirty="0"/>
          </a:p>
          <a:p>
            <a:r>
              <a:rPr lang="nl-NL" dirty="0" smtClean="0"/>
              <a:t>&amp; nominale en reële rente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De vermogensmarkt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445288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Geld TEKORT / geld OVER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 smtClean="0"/>
              <a:t>VRAAG</a:t>
            </a:r>
          </a:p>
          <a:p>
            <a:pPr marL="0" indent="0" algn="ctr">
              <a:buNone/>
            </a:pPr>
            <a:endParaRPr lang="nl-NL" b="1" dirty="0" smtClean="0"/>
          </a:p>
          <a:p>
            <a:r>
              <a:rPr lang="nl-NL" dirty="0" smtClean="0"/>
              <a:t>Particulieren:</a:t>
            </a:r>
          </a:p>
          <a:p>
            <a:pPr lvl="1"/>
            <a:r>
              <a:rPr lang="nl-NL" dirty="0" smtClean="0"/>
              <a:t>Voor een hypotheek</a:t>
            </a:r>
          </a:p>
          <a:p>
            <a:pPr lvl="1"/>
            <a:r>
              <a:rPr lang="nl-NL" dirty="0" smtClean="0"/>
              <a:t>Studieschuld</a:t>
            </a:r>
          </a:p>
          <a:p>
            <a:r>
              <a:rPr lang="nl-NL" dirty="0" smtClean="0"/>
              <a:t>Bedrijven voor investeringen:</a:t>
            </a:r>
          </a:p>
          <a:p>
            <a:pPr lvl="1"/>
            <a:r>
              <a:rPr lang="nl-NL" dirty="0" smtClean="0"/>
              <a:t>Obligatieleningen</a:t>
            </a:r>
          </a:p>
          <a:p>
            <a:pPr lvl="1"/>
            <a:r>
              <a:rPr lang="nl-NL" dirty="0" smtClean="0"/>
              <a:t>Aandelen</a:t>
            </a:r>
          </a:p>
          <a:p>
            <a:r>
              <a:rPr lang="nl-NL" dirty="0" smtClean="0"/>
              <a:t>Overheid om tekort te dekken:</a:t>
            </a:r>
          </a:p>
          <a:p>
            <a:pPr lvl="1"/>
            <a:r>
              <a:rPr lang="nl-NL" dirty="0" smtClean="0"/>
              <a:t>Obligatieleningen</a:t>
            </a:r>
          </a:p>
          <a:p>
            <a:pPr lvl="1"/>
            <a:r>
              <a:rPr lang="nl-NL" dirty="0" smtClean="0"/>
              <a:t>‘Onderhandse’ leningen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 smtClean="0"/>
              <a:t>AANBOD</a:t>
            </a:r>
          </a:p>
          <a:p>
            <a:pPr marL="0" indent="0" algn="ctr">
              <a:buNone/>
            </a:pPr>
            <a:endParaRPr lang="nl-NL" b="1" dirty="0" smtClean="0"/>
          </a:p>
          <a:p>
            <a:r>
              <a:rPr lang="nl-NL" dirty="0" smtClean="0"/>
              <a:t>Banken</a:t>
            </a:r>
          </a:p>
          <a:p>
            <a:pPr lvl="1"/>
            <a:r>
              <a:rPr lang="nl-NL" dirty="0" smtClean="0"/>
              <a:t>kunnen geld maken</a:t>
            </a:r>
          </a:p>
          <a:p>
            <a:r>
              <a:rPr lang="nl-NL" dirty="0" smtClean="0"/>
              <a:t>Beleggers</a:t>
            </a:r>
          </a:p>
          <a:p>
            <a:pPr lvl="1"/>
            <a:r>
              <a:rPr lang="nl-NL" dirty="0" smtClean="0"/>
              <a:t>Particulier spaargeld</a:t>
            </a:r>
          </a:p>
          <a:p>
            <a:pPr lvl="1"/>
            <a:r>
              <a:rPr lang="nl-NL" dirty="0" smtClean="0"/>
              <a:t>Institutionele beleggers</a:t>
            </a:r>
          </a:p>
          <a:p>
            <a:pPr lvl="2"/>
            <a:r>
              <a:rPr lang="nl-NL" dirty="0" smtClean="0"/>
              <a:t>Pensioenfondsen</a:t>
            </a:r>
          </a:p>
          <a:p>
            <a:pPr lvl="2"/>
            <a:r>
              <a:rPr lang="nl-NL" dirty="0" smtClean="0"/>
              <a:t>Verzekeringsmaatschappijen</a:t>
            </a:r>
          </a:p>
        </p:txBody>
      </p:sp>
    </p:spTree>
    <p:extLst>
      <p:ext uri="{BB962C8B-B14F-4D97-AF65-F5344CB8AC3E}">
        <p14:creationId xmlns:p14="http://schemas.microsoft.com/office/powerpoint/2010/main" val="359576588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vermogensmarkt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Vraag en Aanbod bepalen de prijs:</a:t>
            </a:r>
          </a:p>
          <a:p>
            <a:pPr lvl="1"/>
            <a:r>
              <a:rPr lang="nl-NL" dirty="0" smtClean="0"/>
              <a:t>Rente</a:t>
            </a:r>
          </a:p>
          <a:p>
            <a:pPr lvl="1"/>
            <a:endParaRPr lang="nl-NL" dirty="0"/>
          </a:p>
          <a:p>
            <a:r>
              <a:rPr lang="nl-NL" dirty="0" smtClean="0"/>
              <a:t>Vertrouwen in de toekomst in heel belangrijk</a:t>
            </a:r>
          </a:p>
          <a:p>
            <a:pPr lvl="1"/>
            <a:r>
              <a:rPr lang="nl-NL" dirty="0" smtClean="0"/>
              <a:t>Vragers willen “zeker” weten dat zij de lening in de toekomst kunnen terugbetalen</a:t>
            </a:r>
          </a:p>
          <a:p>
            <a:pPr lvl="2"/>
            <a:r>
              <a:rPr lang="nl-NL" dirty="0" smtClean="0"/>
              <a:t>Als economisch vertrouwen stijgt</a:t>
            </a:r>
            <a:br>
              <a:rPr lang="nl-NL" dirty="0" smtClean="0"/>
            </a:br>
            <a:r>
              <a:rPr lang="nl-NL" dirty="0" smtClean="0"/>
              <a:t>→ dan stijgt de vraag</a:t>
            </a:r>
          </a:p>
          <a:p>
            <a:pPr lvl="1"/>
            <a:r>
              <a:rPr lang="nl-NL" dirty="0" smtClean="0"/>
              <a:t>Aanbieders willen “zeker” weten dat hun geld later nog voldoende waarde heeft</a:t>
            </a:r>
          </a:p>
          <a:p>
            <a:pPr lvl="2"/>
            <a:r>
              <a:rPr lang="nl-NL" dirty="0" smtClean="0"/>
              <a:t>Hoge inflatie → minder aanbod</a:t>
            </a:r>
            <a:endParaRPr lang="nl-NL" dirty="0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7248128" y="2060848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248128" y="276652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248128" y="3472204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248128" y="4177882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248128" y="4883560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968208" y="206084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688288" y="206084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9408368" y="206084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10128448" y="206084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10848528" y="2060848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8547051" y="5972838"/>
            <a:ext cx="26035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hoeveelheid × </a:t>
            </a:r>
            <a:r>
              <a:rPr lang="nl-NL" sz="1600" dirty="0" smtClean="0">
                <a:solidFill>
                  <a:schemeClr val="bg1"/>
                </a:solidFill>
              </a:rPr>
              <a:t>€ 100 </a:t>
            </a:r>
            <a:r>
              <a:rPr lang="nl-NL" sz="1600" dirty="0" err="1" smtClean="0">
                <a:solidFill>
                  <a:schemeClr val="bg1"/>
                </a:solidFill>
              </a:rPr>
              <a:t>mln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 rot="16200000">
            <a:off x="5785864" y="2713461"/>
            <a:ext cx="17459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chemeClr val="bg1"/>
                </a:solidFill>
              </a:rPr>
              <a:t>prijs</a:t>
            </a:r>
            <a:r>
              <a:rPr lang="nl-NL" sz="1600" dirty="0">
                <a:solidFill>
                  <a:schemeClr val="bg1"/>
                </a:solidFill>
              </a:rPr>
              <a:t> </a:t>
            </a:r>
            <a:r>
              <a:rPr lang="nl-NL" sz="1600" dirty="0" smtClean="0">
                <a:solidFill>
                  <a:schemeClr val="bg1"/>
                </a:solidFill>
              </a:rPr>
              <a:t>(rente in %)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6932315" y="471311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2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6932315" y="401169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4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6932315" y="329581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6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6932315" y="261966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8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6818503" y="1908881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10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7760135" y="5621493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8493559" y="5621493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9213639" y="5621493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9933719" y="5621493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80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10581791" y="5621493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100</a:t>
            </a:r>
          </a:p>
        </p:txBody>
      </p:sp>
      <p:cxnSp>
        <p:nvCxnSpPr>
          <p:cNvPr id="29" name="Rechte verbindingslijn 28"/>
          <p:cNvCxnSpPr/>
          <p:nvPr/>
        </p:nvCxnSpPr>
        <p:spPr>
          <a:xfrm>
            <a:off x="8167952" y="2048057"/>
            <a:ext cx="1478058" cy="332301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0" name="Rechthoek 29"/>
          <p:cNvSpPr/>
          <p:nvPr/>
        </p:nvSpPr>
        <p:spPr>
          <a:xfrm>
            <a:off x="8238471" y="2009742"/>
            <a:ext cx="470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1" name="Rechte verbindingslijn 30"/>
          <p:cNvCxnSpPr/>
          <p:nvPr/>
        </p:nvCxnSpPr>
        <p:spPr>
          <a:xfrm flipV="1">
            <a:off x="7262227" y="3991493"/>
            <a:ext cx="3573085" cy="138597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2" name="Rechthoek 31"/>
          <p:cNvSpPr/>
          <p:nvPr/>
        </p:nvSpPr>
        <p:spPr>
          <a:xfrm>
            <a:off x="10345907" y="3655448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3" name="Rechte verbindingslijn 32"/>
          <p:cNvCxnSpPr/>
          <p:nvPr/>
        </p:nvCxnSpPr>
        <p:spPr>
          <a:xfrm flipV="1">
            <a:off x="7339914" y="4597940"/>
            <a:ext cx="1864823" cy="4774"/>
          </a:xfrm>
          <a:prstGeom prst="line">
            <a:avLst/>
          </a:prstGeom>
          <a:ln w="28575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Ovaal 33"/>
          <p:cNvSpPr/>
          <p:nvPr/>
        </p:nvSpPr>
        <p:spPr>
          <a:xfrm>
            <a:off x="9254177" y="4542910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35" name="Rechte verbindingslijn 34"/>
          <p:cNvCxnSpPr/>
          <p:nvPr/>
        </p:nvCxnSpPr>
        <p:spPr>
          <a:xfrm>
            <a:off x="7248128" y="2060848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 flipH="1">
            <a:off x="7248128" y="5589240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Rechte verbindingslijn 55"/>
          <p:cNvCxnSpPr/>
          <p:nvPr/>
        </p:nvCxnSpPr>
        <p:spPr>
          <a:xfrm>
            <a:off x="8167952" y="2055574"/>
            <a:ext cx="1478058" cy="332301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9" name="Rechthoek 58"/>
          <p:cNvSpPr/>
          <p:nvPr/>
        </p:nvSpPr>
        <p:spPr>
          <a:xfrm>
            <a:off x="9313981" y="2029368"/>
            <a:ext cx="5549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Q</a:t>
            </a:r>
            <a:r>
              <a:rPr lang="nl-NL" baseline="-25000" dirty="0" smtClean="0">
                <a:solidFill>
                  <a:schemeClr val="bg1"/>
                </a:solidFill>
              </a:rPr>
              <a:t>v2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60" name="Rechte verbindingslijn 59"/>
          <p:cNvCxnSpPr/>
          <p:nvPr/>
        </p:nvCxnSpPr>
        <p:spPr>
          <a:xfrm flipV="1">
            <a:off x="7271759" y="3991493"/>
            <a:ext cx="3573085" cy="138597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5" name="Rechthoek 84"/>
          <p:cNvSpPr/>
          <p:nvPr/>
        </p:nvSpPr>
        <p:spPr>
          <a:xfrm>
            <a:off x="10277933" y="2362026"/>
            <a:ext cx="575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Q</a:t>
            </a:r>
            <a:r>
              <a:rPr lang="nl-NL" baseline="-25000" dirty="0" smtClean="0">
                <a:solidFill>
                  <a:schemeClr val="bg1"/>
                </a:solidFill>
              </a:rPr>
              <a:t>a2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46229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1.85185E-6 L 0.08424 -0.00371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6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3.7037E-7 L -0.00339 -0.18981 " pathEditMode="fixed" rAng="0" ptsTypes="AA">
                                      <p:cBhvr>
                                        <p:cTn id="6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-9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34" grpId="0" animBg="1"/>
      <p:bldP spid="59" grpId="0"/>
      <p:bldP spid="59" grpId="1"/>
      <p:bldP spid="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Indeling vermogensmarkt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>
          <a:xfrm>
            <a:off x="684211" y="2990850"/>
            <a:ext cx="4937655" cy="1895476"/>
          </a:xfrm>
        </p:spPr>
        <p:txBody>
          <a:bodyPr/>
          <a:lstStyle/>
          <a:p>
            <a:r>
              <a:rPr lang="nl-NL" dirty="0" smtClean="0"/>
              <a:t>Korte looptijd</a:t>
            </a:r>
            <a:br>
              <a:rPr lang="nl-NL" dirty="0" smtClean="0"/>
            </a:br>
            <a:r>
              <a:rPr lang="nl-NL" sz="1400" dirty="0" smtClean="0"/>
              <a:t>(&lt; 2 jaar)</a:t>
            </a:r>
          </a:p>
          <a:p>
            <a:r>
              <a:rPr lang="nl-NL" dirty="0" smtClean="0"/>
              <a:t>Meer zekerheid / minder onzekerheid</a:t>
            </a:r>
          </a:p>
          <a:p>
            <a:r>
              <a:rPr lang="nl-NL" dirty="0" smtClean="0"/>
              <a:t>Meestal lagere rente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5808133" y="2990850"/>
            <a:ext cx="4934479" cy="1895475"/>
          </a:xfrm>
        </p:spPr>
        <p:txBody>
          <a:bodyPr/>
          <a:lstStyle/>
          <a:p>
            <a:r>
              <a:rPr lang="nl-NL" dirty="0" smtClean="0"/>
              <a:t>Lange looptijd</a:t>
            </a:r>
            <a:br>
              <a:rPr lang="nl-NL" dirty="0" smtClean="0"/>
            </a:br>
            <a:r>
              <a:rPr lang="nl-NL" sz="1400" dirty="0" smtClean="0"/>
              <a:t>(&gt; </a:t>
            </a:r>
            <a:r>
              <a:rPr lang="nl-NL" sz="1400" dirty="0"/>
              <a:t>2 jaar)</a:t>
            </a:r>
          </a:p>
          <a:p>
            <a:r>
              <a:rPr lang="nl-NL" dirty="0" smtClean="0"/>
              <a:t>Minder zekerheid / meer onzekerheden</a:t>
            </a:r>
          </a:p>
          <a:p>
            <a:r>
              <a:rPr lang="nl-NL" dirty="0" smtClean="0"/>
              <a:t>Daardoor hogere rente</a:t>
            </a:r>
            <a:endParaRPr lang="nl-NL" dirty="0"/>
          </a:p>
        </p:txBody>
      </p:sp>
      <p:sp>
        <p:nvSpPr>
          <p:cNvPr id="7" name="Afgeronde rechthoek 6"/>
          <p:cNvSpPr/>
          <p:nvPr/>
        </p:nvSpPr>
        <p:spPr>
          <a:xfrm>
            <a:off x="4557144" y="1268422"/>
            <a:ext cx="19579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 smtClean="0"/>
              <a:t>Vermogensmarkt</a:t>
            </a:r>
            <a:endParaRPr lang="nl-NL" sz="1600" dirty="0"/>
          </a:p>
        </p:txBody>
      </p:sp>
      <p:sp>
        <p:nvSpPr>
          <p:cNvPr id="8" name="Afgeronde rechthoek 7"/>
          <p:cNvSpPr/>
          <p:nvPr/>
        </p:nvSpPr>
        <p:spPr>
          <a:xfrm>
            <a:off x="2181038" y="2263370"/>
            <a:ext cx="194400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 smtClean="0"/>
              <a:t>Geldmarkt</a:t>
            </a:r>
            <a:endParaRPr lang="nl-NL" sz="1600" dirty="0"/>
          </a:p>
        </p:txBody>
      </p:sp>
      <p:sp>
        <p:nvSpPr>
          <p:cNvPr id="9" name="Afgeronde rechthoek 8"/>
          <p:cNvSpPr/>
          <p:nvPr/>
        </p:nvSpPr>
        <p:spPr>
          <a:xfrm>
            <a:off x="7303372" y="2263370"/>
            <a:ext cx="194400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 smtClean="0"/>
              <a:t>Kapitaalmarkt</a:t>
            </a:r>
            <a:endParaRPr lang="nl-NL" sz="1600" dirty="0"/>
          </a:p>
        </p:txBody>
      </p:sp>
      <p:cxnSp>
        <p:nvCxnSpPr>
          <p:cNvPr id="11" name="Gebogen verbindingslijn 10"/>
          <p:cNvCxnSpPr>
            <a:stCxn id="7" idx="2"/>
            <a:endCxn id="8" idx="0"/>
          </p:cNvCxnSpPr>
          <p:nvPr/>
        </p:nvCxnSpPr>
        <p:spPr>
          <a:xfrm rot="5400000">
            <a:off x="4099134" y="826382"/>
            <a:ext cx="490892" cy="2383084"/>
          </a:xfrm>
          <a:prstGeom prst="bentConnector3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Gebogen verbindingslijn 12"/>
          <p:cNvCxnSpPr>
            <a:stCxn id="7" idx="2"/>
            <a:endCxn id="9" idx="0"/>
          </p:cNvCxnSpPr>
          <p:nvPr/>
        </p:nvCxnSpPr>
        <p:spPr>
          <a:xfrm rot="16200000" flipH="1">
            <a:off x="6660301" y="648299"/>
            <a:ext cx="490892" cy="2739250"/>
          </a:xfrm>
          <a:prstGeom prst="bentConnector3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ijdelijke aanduiding voor inhoud 5"/>
          <p:cNvSpPr txBox="1">
            <a:spLocks/>
          </p:cNvSpPr>
          <p:nvPr/>
        </p:nvSpPr>
        <p:spPr>
          <a:xfrm>
            <a:off x="684212" y="5109750"/>
            <a:ext cx="10058400" cy="12815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20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dirty="0" smtClean="0"/>
              <a:t>Onzekerheden:</a:t>
            </a:r>
          </a:p>
          <a:p>
            <a:pPr marL="0" indent="0" algn="ctr">
              <a:buNone/>
            </a:pPr>
            <a:r>
              <a:rPr lang="nl-NL" sz="1400" dirty="0" smtClean="0"/>
              <a:t>Economische ontwikkeling (inkomen, faillissement, groei)</a:t>
            </a:r>
          </a:p>
          <a:p>
            <a:pPr marL="0" indent="0" algn="ctr">
              <a:buNone/>
            </a:pPr>
            <a:r>
              <a:rPr lang="nl-NL" sz="1400" dirty="0" smtClean="0"/>
              <a:t>Inflatie (hoe verder weg, hoe moeilijker te voorspellen)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578203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  <p:bldP spid="8" grpId="0" animBg="1"/>
      <p:bldP spid="9" grpId="0" animBg="1"/>
      <p:bldP spid="1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fgeronde rechthoek 15"/>
          <p:cNvSpPr/>
          <p:nvPr/>
        </p:nvSpPr>
        <p:spPr>
          <a:xfrm>
            <a:off x="171450" y="4432057"/>
            <a:ext cx="6966620" cy="2228849"/>
          </a:xfrm>
          <a:prstGeom prst="roundRect">
            <a:avLst/>
          </a:prstGeom>
          <a:ln w="476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Inflatie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4937655" cy="2677742"/>
          </a:xfrm>
        </p:spPr>
        <p:txBody>
          <a:bodyPr/>
          <a:lstStyle/>
          <a:p>
            <a:r>
              <a:rPr lang="nl-NL" dirty="0" smtClean="0"/>
              <a:t>Stijging van het gemiddelde prijsniveau</a:t>
            </a:r>
          </a:p>
          <a:p>
            <a:r>
              <a:rPr lang="nl-NL" dirty="0" smtClean="0"/>
              <a:t>Voor dezelfde boodschappen moet je steeds meer betalen</a:t>
            </a:r>
          </a:p>
          <a:p>
            <a:r>
              <a:rPr lang="nl-NL" dirty="0" smtClean="0"/>
              <a:t>Of omgekeerd:</a:t>
            </a:r>
            <a:br>
              <a:rPr lang="nl-NL" dirty="0" smtClean="0"/>
            </a:br>
            <a:r>
              <a:rPr lang="nl-NL" dirty="0" smtClean="0"/>
              <a:t>voor hetzelfde geld kun je steeds minder kopen</a:t>
            </a:r>
            <a:endParaRPr lang="nl-NL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19" y="4859198"/>
            <a:ext cx="2160240" cy="1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935" y="4859198"/>
            <a:ext cx="2157413" cy="165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3323" y="4854561"/>
            <a:ext cx="2157413" cy="165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kstvak 7"/>
          <p:cNvSpPr txBox="1"/>
          <p:nvPr/>
        </p:nvSpPr>
        <p:spPr>
          <a:xfrm>
            <a:off x="1083467" y="4571166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C00000"/>
                </a:solidFill>
              </a:rPr>
              <a:t>1980</a:t>
            </a: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3345269" y="4571166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C00000"/>
                </a:solidFill>
              </a:rPr>
              <a:t>2000</a:t>
            </a: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605657" y="4571166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C00000"/>
                </a:solidFill>
              </a:rPr>
              <a:t>2020</a:t>
            </a:r>
            <a:endParaRPr lang="nl-NL" dirty="0">
              <a:solidFill>
                <a:srgbClr val="C00000"/>
              </a:solidFill>
            </a:endParaRPr>
          </a:p>
        </p:txBody>
      </p:sp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90" y="5986652"/>
            <a:ext cx="753048" cy="3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6" t="14511" r="3998" b="15592"/>
          <a:stretch/>
        </p:blipFill>
        <p:spPr>
          <a:xfrm>
            <a:off x="3052930" y="5897125"/>
            <a:ext cx="937896" cy="540000"/>
          </a:xfrm>
          <a:prstGeom prst="rect">
            <a:avLst/>
          </a:prstGeom>
        </p:spPr>
      </p:pic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467" y="5965534"/>
            <a:ext cx="1001249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01"/>
          <a:stretch/>
        </p:blipFill>
        <p:spPr bwMode="auto">
          <a:xfrm>
            <a:off x="979617" y="4532011"/>
            <a:ext cx="5022850" cy="1842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kstvak 14"/>
          <p:cNvSpPr txBox="1"/>
          <p:nvPr/>
        </p:nvSpPr>
        <p:spPr>
          <a:xfrm rot="19635664">
            <a:off x="4620580" y="4947545"/>
            <a:ext cx="817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C00000"/>
                </a:solidFill>
              </a:rPr>
              <a:t>prijzen</a:t>
            </a:r>
            <a:endParaRPr lang="nl-NL" dirty="0">
              <a:solidFill>
                <a:srgbClr val="C00000"/>
              </a:solidFill>
            </a:endParaRPr>
          </a:p>
        </p:txBody>
      </p:sp>
      <p:cxnSp>
        <p:nvCxnSpPr>
          <p:cNvPr id="18" name="Gebogen verbindingslijn 17"/>
          <p:cNvCxnSpPr>
            <a:stCxn id="22" idx="3"/>
            <a:endCxn id="23" idx="1"/>
          </p:cNvCxnSpPr>
          <p:nvPr/>
        </p:nvCxnSpPr>
        <p:spPr>
          <a:xfrm flipV="1">
            <a:off x="7836735" y="1889852"/>
            <a:ext cx="864096" cy="1447154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ebogen verbindingslijn 18"/>
          <p:cNvCxnSpPr>
            <a:stCxn id="22" idx="3"/>
            <a:endCxn id="24" idx="1"/>
          </p:cNvCxnSpPr>
          <p:nvPr/>
        </p:nvCxnSpPr>
        <p:spPr>
          <a:xfrm flipV="1">
            <a:off x="7836735" y="2849959"/>
            <a:ext cx="864096" cy="487047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Gebogen verbindingslijn 19"/>
          <p:cNvCxnSpPr>
            <a:stCxn id="22" idx="3"/>
            <a:endCxn id="25" idx="1"/>
          </p:cNvCxnSpPr>
          <p:nvPr/>
        </p:nvCxnSpPr>
        <p:spPr>
          <a:xfrm>
            <a:off x="7836735" y="3337006"/>
            <a:ext cx="864096" cy="473060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bogen verbindingslijn 20"/>
          <p:cNvCxnSpPr>
            <a:stCxn id="22" idx="3"/>
            <a:endCxn id="26" idx="1"/>
          </p:cNvCxnSpPr>
          <p:nvPr/>
        </p:nvCxnSpPr>
        <p:spPr>
          <a:xfrm>
            <a:off x="7836735" y="3337006"/>
            <a:ext cx="864096" cy="1433166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Afgeronde rechthoek 21"/>
          <p:cNvSpPr/>
          <p:nvPr/>
        </p:nvSpPr>
        <p:spPr>
          <a:xfrm>
            <a:off x="6589411" y="3084978"/>
            <a:ext cx="124732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 smtClean="0"/>
              <a:t>Inflatie</a:t>
            </a:r>
            <a:endParaRPr lang="nl-NL" sz="1600" dirty="0"/>
          </a:p>
        </p:txBody>
      </p:sp>
      <p:sp>
        <p:nvSpPr>
          <p:cNvPr id="23" name="Afgeronde rechthoek 22"/>
          <p:cNvSpPr/>
          <p:nvPr/>
        </p:nvSpPr>
        <p:spPr>
          <a:xfrm>
            <a:off x="8700831" y="1637824"/>
            <a:ext cx="194400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 smtClean="0"/>
              <a:t>Bestedingsinflatie</a:t>
            </a:r>
            <a:endParaRPr lang="nl-NL" sz="1600" dirty="0"/>
          </a:p>
        </p:txBody>
      </p:sp>
      <p:sp>
        <p:nvSpPr>
          <p:cNvPr id="24" name="Afgeronde rechthoek 23"/>
          <p:cNvSpPr/>
          <p:nvPr/>
        </p:nvSpPr>
        <p:spPr>
          <a:xfrm>
            <a:off x="8700831" y="2597931"/>
            <a:ext cx="194400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 smtClean="0"/>
              <a:t>Kosteninflatie</a:t>
            </a:r>
            <a:endParaRPr lang="nl-NL" sz="1600" dirty="0"/>
          </a:p>
        </p:txBody>
      </p:sp>
      <p:sp>
        <p:nvSpPr>
          <p:cNvPr id="25" name="Afgeronde rechthoek 24"/>
          <p:cNvSpPr/>
          <p:nvPr/>
        </p:nvSpPr>
        <p:spPr>
          <a:xfrm>
            <a:off x="8700831" y="3558038"/>
            <a:ext cx="194400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 smtClean="0"/>
              <a:t>Winstinflatie</a:t>
            </a:r>
            <a:endParaRPr lang="nl-NL" sz="1600" dirty="0"/>
          </a:p>
        </p:txBody>
      </p:sp>
      <p:sp>
        <p:nvSpPr>
          <p:cNvPr id="26" name="Afgeronde rechthoek 25"/>
          <p:cNvSpPr/>
          <p:nvPr/>
        </p:nvSpPr>
        <p:spPr>
          <a:xfrm>
            <a:off x="8700831" y="4518144"/>
            <a:ext cx="194400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 smtClean="0"/>
              <a:t>Geïmporteerde inflatie</a:t>
            </a:r>
            <a:endParaRPr lang="nl-NL" sz="1600" dirty="0"/>
          </a:p>
        </p:txBody>
      </p:sp>
      <p:sp>
        <p:nvSpPr>
          <p:cNvPr id="31" name="Tekstvak 30"/>
          <p:cNvSpPr txBox="1"/>
          <p:nvPr/>
        </p:nvSpPr>
        <p:spPr>
          <a:xfrm>
            <a:off x="8654370" y="2123746"/>
            <a:ext cx="21483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Prijzen↑ </a:t>
            </a:r>
            <a:r>
              <a:rPr lang="nl-NL" sz="12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door teveel kopen</a:t>
            </a:r>
            <a:endParaRPr lang="nl-NL" sz="12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Tekstvak 31"/>
          <p:cNvSpPr txBox="1"/>
          <p:nvPr/>
        </p:nvSpPr>
        <p:spPr>
          <a:xfrm>
            <a:off x="8654370" y="3092462"/>
            <a:ext cx="31197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Prijzen↑ door toename productiekosten</a:t>
            </a:r>
            <a:endParaRPr lang="nl-NL" sz="12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8654370" y="4051653"/>
            <a:ext cx="30556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Prijzen↑ door toename winst bedrijven</a:t>
            </a:r>
            <a:endParaRPr lang="nl-NL" sz="12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8654370" y="4997007"/>
            <a:ext cx="3305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Prijzen↑ door stijging prijs importproducten</a:t>
            </a:r>
            <a:endParaRPr lang="nl-NL" sz="12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1749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2" grpId="0" animBg="1"/>
      <p:bldP spid="23" grpId="0" animBg="1"/>
      <p:bldP spid="24" grpId="0" animBg="1"/>
      <p:bldP spid="25" grpId="0" animBg="1"/>
      <p:bldP spid="26" grpId="0" animBg="1"/>
      <p:bldP spid="31" grpId="0"/>
      <p:bldP spid="32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Rente – nominaal / Reëel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 smtClean="0"/>
              <a:t>NOMINALE RENTE</a:t>
            </a:r>
          </a:p>
          <a:p>
            <a:pPr marL="0" indent="0">
              <a:buNone/>
            </a:pPr>
            <a:endParaRPr lang="nl-NL" sz="800" b="1" dirty="0" smtClean="0"/>
          </a:p>
          <a:p>
            <a:r>
              <a:rPr lang="nl-NL" dirty="0" smtClean="0"/>
              <a:t>Op je spaarrekening krijg je in 2017 een rente van 0,3%</a:t>
            </a:r>
          </a:p>
          <a:p>
            <a:endParaRPr lang="nl-NL" sz="800" dirty="0"/>
          </a:p>
          <a:p>
            <a:r>
              <a:rPr lang="nl-NL" dirty="0" smtClean="0"/>
              <a:t>Wanneer je dus € 5.000 op je spaarrekening hebt staan</a:t>
            </a:r>
          </a:p>
          <a:p>
            <a:pPr lvl="1"/>
            <a:r>
              <a:rPr lang="nl-NL" dirty="0" smtClean="0"/>
              <a:t>Krijg je 0,3% van € 5.000 = € 15 rente</a:t>
            </a:r>
          </a:p>
          <a:p>
            <a:pPr lvl="1"/>
            <a:endParaRPr lang="nl-NL" sz="800" dirty="0"/>
          </a:p>
          <a:p>
            <a:r>
              <a:rPr lang="nl-NL" dirty="0" smtClean="0"/>
              <a:t>Het geldbedrag neemt met 0,3% toe = </a:t>
            </a:r>
            <a:r>
              <a:rPr lang="nl-NL" b="1" dirty="0" smtClean="0"/>
              <a:t>nominale rente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jdelijke aanduiding voor inhoud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nl-NL" b="1" dirty="0" smtClean="0"/>
                  <a:t>REËLE RENTE</a:t>
                </a:r>
              </a:p>
              <a:p>
                <a:pPr marL="0" indent="0">
                  <a:buNone/>
                </a:pPr>
                <a:endParaRPr lang="nl-NL" sz="800" b="1" dirty="0" smtClean="0"/>
              </a:p>
              <a:p>
                <a:r>
                  <a:rPr lang="nl-NL" dirty="0" smtClean="0"/>
                  <a:t>In 2017 stijgen de prijzen (gemiddeld) met 1,5%</a:t>
                </a:r>
              </a:p>
              <a:p>
                <a:r>
                  <a:rPr lang="nl-NL" dirty="0" smtClean="0"/>
                  <a:t>Een kar boodschappen kost € 50</a:t>
                </a:r>
                <a:br>
                  <a:rPr lang="nl-NL" dirty="0" smtClean="0"/>
                </a:br>
                <a:r>
                  <a:rPr lang="nl-NL" dirty="0" smtClean="0"/>
                  <a:t>Na de inflatie kost de kar € 50,75</a:t>
                </a:r>
              </a:p>
              <a:p>
                <a:endParaRPr lang="nl-NL" sz="800" dirty="0"/>
              </a:p>
              <a:p>
                <a:r>
                  <a:rPr lang="nl-NL" dirty="0" smtClean="0"/>
                  <a:t>Aan het begin van het jaar kon je 100× boodschappen doen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nl-NL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nl-NL" i="1">
                                <a:latin typeface="Cambria Math" panose="02040503050406030204" pitchFamily="18" charset="0"/>
                              </a:rPr>
                              <m:t>5.000</m:t>
                            </m:r>
                          </m:num>
                          <m:den>
                            <m:r>
                              <a:rPr lang="nl-NL" i="1">
                                <a:latin typeface="Cambria Math" panose="02040503050406030204" pitchFamily="18" charset="0"/>
                              </a:rPr>
                              <m:t>50</m:t>
                            </m:r>
                          </m:den>
                        </m:f>
                      </m:e>
                    </m:d>
                  </m:oMath>
                </a14:m>
                <a:endParaRPr lang="nl-NL" dirty="0" smtClean="0"/>
              </a:p>
              <a:p>
                <a:r>
                  <a:rPr lang="nl-NL" dirty="0" smtClean="0"/>
                  <a:t>Na een jaar kun </a:t>
                </a:r>
                <a:r>
                  <a:rPr lang="nl-NL" dirty="0"/>
                  <a:t>je </a:t>
                </a:r>
                <a:r>
                  <a:rPr lang="nl-NL" dirty="0" smtClean="0"/>
                  <a:t>98,8× </a:t>
                </a:r>
                <a:r>
                  <a:rPr lang="nl-NL" dirty="0"/>
                  <a:t>boodschappen doen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nl-NL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nl-NL" i="1">
                                <a:latin typeface="Cambria Math" panose="02040503050406030204" pitchFamily="18" charset="0"/>
                              </a:rPr>
                              <m:t>5.0</m:t>
                            </m:r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15</m:t>
                            </m:r>
                          </m:num>
                          <m:den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50,75</m:t>
                            </m:r>
                          </m:den>
                        </m:f>
                      </m:e>
                    </m:d>
                  </m:oMath>
                </a14:m>
                <a:endParaRPr lang="nl-NL" dirty="0" smtClean="0"/>
              </a:p>
              <a:p>
                <a:r>
                  <a:rPr lang="nl-NL" dirty="0" smtClean="0"/>
                  <a:t>Je kunt 1,2% minder kopen = </a:t>
                </a:r>
                <a:r>
                  <a:rPr lang="nl-NL" b="1" dirty="0" smtClean="0"/>
                  <a:t>reële rente</a:t>
                </a:r>
                <a:endParaRPr lang="nl-NL" b="1" dirty="0"/>
              </a:p>
            </p:txBody>
          </p:sp>
        </mc:Choice>
        <mc:Fallback xmlns="">
          <p:sp>
            <p:nvSpPr>
              <p:cNvPr id="4" name="Tijdelijke aanduiding voor inhoud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1360" t="-142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023" y="5111736"/>
            <a:ext cx="2157413" cy="165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167" y="6222709"/>
            <a:ext cx="1001249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984189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fgeronde rechthoek 17"/>
          <p:cNvSpPr/>
          <p:nvPr/>
        </p:nvSpPr>
        <p:spPr>
          <a:xfrm>
            <a:off x="542925" y="1390650"/>
            <a:ext cx="2438400" cy="1066800"/>
          </a:xfrm>
          <a:prstGeom prst="roundRect">
            <a:avLst/>
          </a:prstGeom>
          <a:ln w="349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Nominaal / reëel: </a:t>
            </a:r>
            <a:r>
              <a:rPr lang="nl-NL" sz="2400" dirty="0" smtClean="0"/>
              <a:t>Een snelle formule</a:t>
            </a:r>
            <a:endParaRPr lang="nl-NL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nl-NL" b="0" i="0" smtClean="0">
                        <a:latin typeface="Cambria Math" panose="02040503050406030204" pitchFamily="18" charset="0"/>
                      </a:rPr>
                      <m:t>RIC</m:t>
                    </m:r>
                    <m:r>
                      <m:rPr>
                        <m:nor/>
                      </m:rPr>
                      <a:rPr lang="nl-NL" b="0" i="0" smtClean="0">
                        <a:latin typeface="Cambria Math" panose="02040503050406030204" pitchFamily="18" charset="0"/>
                      </a:rPr>
                      <m:t> = </m:t>
                    </m:r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b="0" i="0" smtClean="0">
                            <a:latin typeface="Cambria Math" panose="02040503050406030204" pitchFamily="18" charset="0"/>
                          </a:rPr>
                          <m:t>NIC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b="0" i="0" smtClean="0">
                            <a:latin typeface="Cambria Math" panose="02040503050406030204" pitchFamily="18" charset="0"/>
                          </a:rPr>
                          <m:t>PIC</m:t>
                        </m:r>
                      </m:den>
                    </m:f>
                  </m:oMath>
                </a14:m>
                <a:r>
                  <a:rPr lang="nl-NL" dirty="0" smtClean="0"/>
                  <a:t> × 100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 smtClean="0"/>
                  <a:t>Zoals de vorige som:</a:t>
                </a:r>
              </a:p>
              <a:p>
                <a:pPr lvl="1"/>
                <a:r>
                  <a:rPr lang="nl-NL" dirty="0" smtClean="0"/>
                  <a:t>Bedrag + 0,3% (nominale rente)</a:t>
                </a:r>
              </a:p>
              <a:p>
                <a:pPr lvl="1"/>
                <a:r>
                  <a:rPr lang="nl-NL" dirty="0" smtClean="0"/>
                  <a:t>Prijzen + 1,5% (inflatie)</a:t>
                </a:r>
              </a:p>
              <a:p>
                <a:pPr marL="0" indent="0">
                  <a:buNone/>
                </a:pPr>
                <a:endParaRPr lang="nl-NL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nl-NL">
                        <a:latin typeface="Cambria Math" panose="02040503050406030204" pitchFamily="18" charset="0"/>
                      </a:rPr>
                      <m:t>RIC</m:t>
                    </m:r>
                    <m:r>
                      <m:rPr>
                        <m:nor/>
                      </m:rPr>
                      <a:rPr lang="nl-NL">
                        <a:latin typeface="Cambria Math" panose="02040503050406030204" pitchFamily="18" charset="0"/>
                      </a:rPr>
                      <m:t> = </m:t>
                    </m:r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b="0" i="0" smtClean="0">
                            <a:latin typeface="Cambria Math" panose="02040503050406030204" pitchFamily="18" charset="0"/>
                          </a:rPr>
                          <m:t>100,3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b="0" i="0" smtClean="0">
                            <a:latin typeface="Cambria Math" panose="02040503050406030204" pitchFamily="18" charset="0"/>
                          </a:rPr>
                          <m:t>101,5</m:t>
                        </m:r>
                      </m:den>
                    </m:f>
                  </m:oMath>
                </a14:m>
                <a:r>
                  <a:rPr lang="nl-NL" dirty="0"/>
                  <a:t> × </a:t>
                </a:r>
                <a:r>
                  <a:rPr lang="nl-NL" dirty="0" smtClean="0"/>
                  <a:t>100 = 98,8</a:t>
                </a:r>
              </a:p>
              <a:p>
                <a:pPr marL="0" indent="0">
                  <a:buNone/>
                </a:pPr>
                <a:endParaRPr lang="nl-NL" sz="200" dirty="0"/>
              </a:p>
              <a:p>
                <a:pPr marL="0" indent="0">
                  <a:buNone/>
                </a:pPr>
                <a:r>
                  <a:rPr lang="nl-NL" dirty="0" smtClean="0"/>
                  <a:t>Omdat je met indexcijfer 100 begint is het reëel dus 1,2% minder</a:t>
                </a:r>
                <a:endParaRPr lang="nl-NL" dirty="0"/>
              </a:p>
              <a:p>
                <a:pPr marL="0" indent="0">
                  <a:buNone/>
                </a:pPr>
                <a:endParaRPr lang="nl-NL" dirty="0"/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235" r="-61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kstvak 4"/>
          <p:cNvSpPr txBox="1"/>
          <p:nvPr/>
        </p:nvSpPr>
        <p:spPr>
          <a:xfrm>
            <a:off x="10831066" y="5251922"/>
            <a:ext cx="59343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prijs</a:t>
            </a:r>
            <a:endParaRPr lang="nl-NL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6456239" y="5135640"/>
            <a:ext cx="138050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aantal </a:t>
            </a:r>
          </a:p>
          <a:p>
            <a:r>
              <a:rPr lang="nl-NL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producten</a:t>
            </a:r>
            <a:endParaRPr lang="nl-NL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8438691" y="2672915"/>
            <a:ext cx="154401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geldbedrag</a:t>
            </a:r>
            <a:endParaRPr lang="nl-NL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Gelijkbenige driehoek 7"/>
          <p:cNvSpPr/>
          <p:nvPr/>
        </p:nvSpPr>
        <p:spPr>
          <a:xfrm>
            <a:off x="7446690" y="2956958"/>
            <a:ext cx="3528392" cy="23762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8078824" y="4649788"/>
            <a:ext cx="8595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RIC</a:t>
            </a:r>
            <a:endParaRPr lang="nl-NL" sz="2400" dirty="0"/>
          </a:p>
        </p:txBody>
      </p:sp>
      <p:sp>
        <p:nvSpPr>
          <p:cNvPr id="10" name="Tekstvak 9"/>
          <p:cNvSpPr txBox="1"/>
          <p:nvPr/>
        </p:nvSpPr>
        <p:spPr>
          <a:xfrm>
            <a:off x="8753680" y="3575587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NIC</a:t>
            </a:r>
            <a:endParaRPr lang="nl-NL" sz="2400" dirty="0"/>
          </a:p>
        </p:txBody>
      </p:sp>
      <p:sp>
        <p:nvSpPr>
          <p:cNvPr id="11" name="Tekstvak 10"/>
          <p:cNvSpPr txBox="1"/>
          <p:nvPr/>
        </p:nvSpPr>
        <p:spPr>
          <a:xfrm>
            <a:off x="9570489" y="4649788"/>
            <a:ext cx="8547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PIC</a:t>
            </a:r>
            <a:endParaRPr lang="nl-NL" sz="2400" dirty="0"/>
          </a:p>
        </p:txBody>
      </p:sp>
      <p:cxnSp>
        <p:nvCxnSpPr>
          <p:cNvPr id="12" name="Rechte verbindingslijn 11"/>
          <p:cNvCxnSpPr/>
          <p:nvPr/>
        </p:nvCxnSpPr>
        <p:spPr>
          <a:xfrm>
            <a:off x="8540935" y="4397118"/>
            <a:ext cx="15042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>
            <a:off x="9025818" y="4613187"/>
            <a:ext cx="381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x</a:t>
            </a:r>
            <a:endParaRPr lang="nl-NL" sz="3200" dirty="0"/>
          </a:p>
        </p:txBody>
      </p:sp>
      <p:sp>
        <p:nvSpPr>
          <p:cNvPr id="14" name="Tekstvak 13"/>
          <p:cNvSpPr txBox="1"/>
          <p:nvPr/>
        </p:nvSpPr>
        <p:spPr>
          <a:xfrm>
            <a:off x="8971316" y="5316351"/>
            <a:ext cx="4972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: 100</a:t>
            </a:r>
            <a:endParaRPr lang="nl-NL" sz="11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 rot="3094270">
            <a:off x="9982282" y="4052136"/>
            <a:ext cx="5437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× 100</a:t>
            </a:r>
            <a:endParaRPr lang="nl-NL" sz="11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 rot="18428734">
            <a:off x="7919400" y="4035230"/>
            <a:ext cx="5437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× 100</a:t>
            </a:r>
            <a:endParaRPr lang="nl-NL" sz="11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Titel 1"/>
          <p:cNvSpPr txBox="1">
            <a:spLocks/>
          </p:cNvSpPr>
          <p:nvPr/>
        </p:nvSpPr>
        <p:spPr>
          <a:xfrm>
            <a:off x="7715000" y="1683754"/>
            <a:ext cx="3507135" cy="428936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dirty="0" smtClean="0"/>
              <a:t>Met </a:t>
            </a:r>
            <a:r>
              <a:rPr lang="nl-NL" dirty="0" smtClean="0">
                <a:solidFill>
                  <a:srgbClr val="C00000"/>
                </a:solidFill>
              </a:rPr>
              <a:t>i</a:t>
            </a:r>
            <a:r>
              <a:rPr lang="nl-NL" dirty="0" smtClean="0"/>
              <a:t>ndex</a:t>
            </a:r>
            <a:r>
              <a:rPr lang="nl-NL" dirty="0" smtClean="0">
                <a:solidFill>
                  <a:srgbClr val="C00000"/>
                </a:solidFill>
              </a:rPr>
              <a:t>c</a:t>
            </a:r>
            <a:r>
              <a:rPr lang="nl-NL" dirty="0" smtClean="0"/>
              <a:t>ijfers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6932003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5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verwerkingsopdracht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smtClean="0"/>
              <a:t>Jan zet € 8.000 voor 10 jaar vast tegen een rente van 3,2%</a:t>
            </a:r>
          </a:p>
          <a:p>
            <a:r>
              <a:rPr lang="nl-NL" dirty="0" smtClean="0"/>
              <a:t>Gemiddeld is de inflatie over zo’n periode 2,1%</a:t>
            </a:r>
          </a:p>
          <a:p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Bereken de reële rente voor Jan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Bereken hoeveel hij er in totaal in koopkracht op vooruit gaat door het geld 10 jaar vast te zetten.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jdelijke aanduiding voor inhoud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nl-NL" smtClean="0">
                        <a:latin typeface="Cambria Math" panose="02040503050406030204" pitchFamily="18" charset="0"/>
                      </a:rPr>
                      <m:t>RIC</m:t>
                    </m:r>
                    <m:r>
                      <m:rPr>
                        <m:nor/>
                      </m:rPr>
                      <a:rPr lang="nl-NL" smtClean="0">
                        <a:latin typeface="Cambria Math" panose="02040503050406030204" pitchFamily="18" charset="0"/>
                      </a:rPr>
                      <m:t> = </m:t>
                    </m:r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>
                            <a:latin typeface="Cambria Math" panose="02040503050406030204" pitchFamily="18" charset="0"/>
                          </a:rPr>
                          <m:t>NIC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>
                            <a:latin typeface="Cambria Math" panose="02040503050406030204" pitchFamily="18" charset="0"/>
                          </a:rPr>
                          <m:t>PIC</m:t>
                        </m:r>
                      </m:den>
                    </m:f>
                  </m:oMath>
                </a14:m>
                <a:r>
                  <a:rPr lang="nl-NL" dirty="0"/>
                  <a:t> × 100</a:t>
                </a:r>
              </a:p>
              <a:p>
                <a:pPr marL="0" indent="0">
                  <a:buNone/>
                </a:pPr>
                <a:r>
                  <a:rPr lang="nl-NL" dirty="0" smtClean="0"/>
                  <a:t>	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nl-NL">
                        <a:latin typeface="Cambria Math" panose="02040503050406030204" pitchFamily="18" charset="0"/>
                      </a:rPr>
                      <m:t>RIC</m:t>
                    </m:r>
                    <m:r>
                      <m:rPr>
                        <m:nor/>
                      </m:rPr>
                      <a:rPr lang="nl-NL">
                        <a:latin typeface="Cambria Math" panose="02040503050406030204" pitchFamily="18" charset="0"/>
                      </a:rPr>
                      <m:t> = </m:t>
                    </m:r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b="0" i="0" smtClean="0">
                            <a:latin typeface="Cambria Math" panose="02040503050406030204" pitchFamily="18" charset="0"/>
                          </a:rPr>
                          <m:t>103,2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b="0" i="0" smtClean="0">
                            <a:latin typeface="Cambria Math" panose="02040503050406030204" pitchFamily="18" charset="0"/>
                          </a:rPr>
                          <m:t>102,1</m:t>
                        </m:r>
                      </m:den>
                    </m:f>
                  </m:oMath>
                </a14:m>
                <a:r>
                  <a:rPr lang="nl-NL" dirty="0"/>
                  <a:t> × </a:t>
                </a:r>
                <a:r>
                  <a:rPr lang="nl-NL" dirty="0" smtClean="0"/>
                  <a:t>100 = 101,08</a:t>
                </a:r>
              </a:p>
              <a:p>
                <a:pPr marL="0" indent="0">
                  <a:buNone/>
                </a:pPr>
                <a:r>
                  <a:rPr lang="nl-NL" dirty="0"/>
                  <a:t>	</a:t>
                </a:r>
                <a:r>
                  <a:rPr lang="nl-NL" dirty="0" smtClean="0"/>
                  <a:t>Reële rente = 1,08%</a:t>
                </a:r>
                <a:endParaRPr lang="nl-NL" dirty="0"/>
              </a:p>
              <a:p>
                <a:pPr marL="0" indent="0">
                  <a:buNone/>
                </a:pPr>
                <a:endParaRPr lang="nl-NL" dirty="0" smtClean="0"/>
              </a:p>
              <a:p>
                <a:pPr marL="457200" indent="-457200">
                  <a:buFont typeface="+mj-lt"/>
                  <a:buAutoNum type="arabicPeriod" startAt="2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nl-NL">
                        <a:latin typeface="Cambria Math" panose="02040503050406030204" pitchFamily="18" charset="0"/>
                      </a:rPr>
                      <m:t>RIC</m:t>
                    </m:r>
                    <m:r>
                      <m:rPr>
                        <m:nor/>
                      </m:rPr>
                      <a:rPr lang="nl-NL">
                        <a:latin typeface="Cambria Math" panose="02040503050406030204" pitchFamily="18" charset="0"/>
                      </a:rPr>
                      <m:t> = </m:t>
                    </m:r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>
                            <a:latin typeface="Cambria Math" panose="02040503050406030204" pitchFamily="18" charset="0"/>
                          </a:rPr>
                          <m:t>NIC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>
                            <a:latin typeface="Cambria Math" panose="02040503050406030204" pitchFamily="18" charset="0"/>
                          </a:rPr>
                          <m:t>PIC</m:t>
                        </m:r>
                      </m:den>
                    </m:f>
                  </m:oMath>
                </a14:m>
                <a:r>
                  <a:rPr lang="nl-NL" dirty="0"/>
                  <a:t> × 100</a:t>
                </a:r>
              </a:p>
              <a:p>
                <a:pPr marL="0" indent="0">
                  <a:buNone/>
                </a:pPr>
                <a:r>
                  <a:rPr lang="nl-NL" dirty="0" smtClean="0"/>
                  <a:t>	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nl-NL">
                        <a:latin typeface="Cambria Math" panose="02040503050406030204" pitchFamily="18" charset="0"/>
                      </a:rPr>
                      <m:t>RIC</m:t>
                    </m:r>
                    <m:r>
                      <m:rPr>
                        <m:nor/>
                      </m:rPr>
                      <a:rPr lang="nl-NL">
                        <a:latin typeface="Cambria Math" panose="02040503050406030204" pitchFamily="18" charset="0"/>
                      </a:rPr>
                      <m:t> = </m:t>
                    </m:r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b="0" i="0" smtClean="0">
                            <a:latin typeface="Cambria Math" panose="02040503050406030204" pitchFamily="18" charset="0"/>
                          </a:rPr>
                          <m:t>1,032 </m:t>
                        </m:r>
                        <m:r>
                          <m:rPr>
                            <m:nor/>
                          </m:rPr>
                          <a:rPr lang="nl-NL" b="0" i="0" baseline="30000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b="0" i="0" smtClean="0">
                            <a:latin typeface="Cambria Math" panose="02040503050406030204" pitchFamily="18" charset="0"/>
                          </a:rPr>
                          <m:t>1,021 </m:t>
                        </m:r>
                        <m:r>
                          <m:rPr>
                            <m:nor/>
                          </m:rPr>
                          <a:rPr lang="nl-NL" b="0" i="0" baseline="30000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nl-NL" dirty="0"/>
                  <a:t> × </a:t>
                </a:r>
                <a:r>
                  <a:rPr lang="nl-NL" dirty="0" smtClean="0"/>
                  <a:t>100 </a:t>
                </a:r>
              </a:p>
              <a:p>
                <a:pPr marL="0" indent="0">
                  <a:buNone/>
                </a:pPr>
                <a:r>
                  <a:rPr lang="nl-NL" dirty="0"/>
                  <a:t>	</a:t>
                </a:r>
                <a:r>
                  <a:rPr lang="nl-NL" dirty="0" smtClean="0"/>
                  <a:t>	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b="0" i="0" smtClean="0">
                            <a:latin typeface="Cambria Math" panose="02040503050406030204" pitchFamily="18" charset="0"/>
                          </a:rPr>
                          <m:t>137,02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b="0" i="0" smtClean="0">
                            <a:latin typeface="Cambria Math" panose="02040503050406030204" pitchFamily="18" charset="0"/>
                          </a:rPr>
                          <m:t>123,10</m:t>
                        </m:r>
                      </m:den>
                    </m:f>
                  </m:oMath>
                </a14:m>
                <a:r>
                  <a:rPr lang="nl-NL" dirty="0" smtClean="0"/>
                  <a:t> </a:t>
                </a:r>
                <a:r>
                  <a:rPr lang="nl-NL" dirty="0"/>
                  <a:t>× 100 = </a:t>
                </a:r>
                <a:r>
                  <a:rPr lang="nl-NL" dirty="0" smtClean="0"/>
                  <a:t>111,31</a:t>
                </a:r>
              </a:p>
              <a:p>
                <a:pPr marL="0" indent="0">
                  <a:buNone/>
                </a:pPr>
                <a:r>
                  <a:rPr lang="nl-NL" dirty="0"/>
                  <a:t>	</a:t>
                </a:r>
                <a:r>
                  <a:rPr lang="nl-NL" dirty="0" smtClean="0"/>
                  <a:t>Hij gaat er dus 11,31% op vooruit</a:t>
                </a:r>
                <a:endParaRPr lang="nl-NL" dirty="0"/>
              </a:p>
            </p:txBody>
          </p:sp>
        </mc:Choice>
        <mc:Fallback xmlns="">
          <p:sp>
            <p:nvSpPr>
              <p:cNvPr id="4" name="Tijdelijke aanduiding voor inhoud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b="-1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hthoek 4"/>
          <p:cNvSpPr/>
          <p:nvPr/>
        </p:nvSpPr>
        <p:spPr>
          <a:xfrm>
            <a:off x="850688" y="6434182"/>
            <a:ext cx="2322650" cy="20398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852068" y="6434301"/>
            <a:ext cx="2322650" cy="2039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2519656" y="6384462"/>
            <a:ext cx="696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3</a:t>
            </a:r>
            <a:r>
              <a:rPr lang="nl-NL" sz="1400" dirty="0" smtClean="0"/>
              <a:t> min.</a:t>
            </a:r>
            <a:endParaRPr lang="nl-NL" sz="1400" dirty="0"/>
          </a:p>
        </p:txBody>
      </p:sp>
      <p:sp>
        <p:nvSpPr>
          <p:cNvPr id="8" name="Tekstvak 7"/>
          <p:cNvSpPr txBox="1"/>
          <p:nvPr/>
        </p:nvSpPr>
        <p:spPr>
          <a:xfrm>
            <a:off x="1401578" y="6382287"/>
            <a:ext cx="11384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Tijd voorbij.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148585907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8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80000"/>
                            </p:stCondLst>
                            <p:childTnLst>
                              <p:par>
                                <p:cTn id="28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  <p:bldP spid="5" grpId="0" animBg="1"/>
      <p:bldP spid="6" grpId="0" animBg="1"/>
      <p:bldP spid="6" grpId="1" animBg="1"/>
      <p:bldP spid="7" grpId="0"/>
      <p:bldP spid="7" grpId="1"/>
      <p:bldP spid="8" grpId="0"/>
      <p:bldP spid="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849562"/>
      </p:ext>
    </p:extLst>
  </p:cSld>
  <p:clrMapOvr>
    <a:masterClrMapping/>
  </p:clrMapOvr>
  <p:transition spd="slow">
    <p:blinds/>
  </p:transition>
</p:sld>
</file>

<file path=ppt/theme/theme1.xml><?xml version="1.0" encoding="utf-8"?>
<a:theme xmlns:a="http://schemas.openxmlformats.org/drawingml/2006/main" name="Economielokaal havo">
  <a:themeElements>
    <a:clrScheme name="Econlokaa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60603"/>
      </a:accent1>
      <a:accent2>
        <a:srgbClr val="4F81B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havo" id="{A68B37FA-537D-4FD8-90CD-DCC3044E4AAF}" vid="{9CA03E87-7775-4AB0-979D-B00E25D7FF8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havo</Template>
  <TotalTime>1336</TotalTime>
  <Words>345</Words>
  <Application>Microsoft Office PowerPoint</Application>
  <PresentationFormat>Breedbeeld</PresentationFormat>
  <Paragraphs>134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6" baseType="lpstr">
      <vt:lpstr>Arial</vt:lpstr>
      <vt:lpstr>Cambria Math</vt:lpstr>
      <vt:lpstr>Century Gothic</vt:lpstr>
      <vt:lpstr>Courier New</vt:lpstr>
      <vt:lpstr>Wingdings</vt:lpstr>
      <vt:lpstr>Wingdings 3</vt:lpstr>
      <vt:lpstr>Economielokaal havo</vt:lpstr>
      <vt:lpstr>De vermogensmarkt</vt:lpstr>
      <vt:lpstr>Geld TEKORT / geld OVER</vt:lpstr>
      <vt:lpstr>vermogensmarkt</vt:lpstr>
      <vt:lpstr>Indeling vermogensmarkt</vt:lpstr>
      <vt:lpstr>Inflatie</vt:lpstr>
      <vt:lpstr>Rente – nominaal / Reëel </vt:lpstr>
      <vt:lpstr>Nominaal / reëel: Een snelle formule</vt:lpstr>
      <vt:lpstr>verwerkingsopdracht</vt:lpstr>
      <vt:lpstr>PowerPoint-presentatie</vt:lpstr>
    </vt:vector>
  </TitlesOfParts>
  <Company>Krimpenerwaard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vermogensmarkt</dc:title>
  <dc:creator>pbloemers</dc:creator>
  <cp:lastModifiedBy>pbloemers</cp:lastModifiedBy>
  <cp:revision>18</cp:revision>
  <dcterms:created xsi:type="dcterms:W3CDTF">2017-01-10T09:52:07Z</dcterms:created>
  <dcterms:modified xsi:type="dcterms:W3CDTF">2017-01-11T18:19:32Z</dcterms:modified>
</cp:coreProperties>
</file>