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sldIdLst>
    <p:sldId id="256" r:id="rId2"/>
    <p:sldId id="276" r:id="rId3"/>
    <p:sldId id="277" r:id="rId4"/>
    <p:sldId id="267" r:id="rId5"/>
    <p:sldId id="272" r:id="rId6"/>
    <p:sldId id="257" r:id="rId7"/>
    <p:sldId id="264" r:id="rId8"/>
    <p:sldId id="273" r:id="rId9"/>
    <p:sldId id="268" r:id="rId10"/>
    <p:sldId id="269" r:id="rId11"/>
    <p:sldId id="270" r:id="rId12"/>
    <p:sldId id="271" r:id="rId13"/>
    <p:sldId id="263" r:id="rId14"/>
    <p:sldId id="274" r:id="rId15"/>
    <p:sldId id="275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13AAE9-4F8D-40C1-8FF0-3B58958DDDFC}" v="180" dt="2019-01-24T10:08:46.0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756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Bloemers" userId="fe3832ff3b233e04" providerId="LiveId" clId="{C613AAE9-4F8D-40C1-8FF0-3B58958DDDFC}"/>
    <pc:docChg chg="custSel modSld">
      <pc:chgData name="Paul Bloemers" userId="fe3832ff3b233e04" providerId="LiveId" clId="{C613AAE9-4F8D-40C1-8FF0-3B58958DDDFC}" dt="2019-01-24T10:08:46.066" v="181" actId="113"/>
      <pc:docMkLst>
        <pc:docMk/>
      </pc:docMkLst>
      <pc:sldChg chg="addSp delSp modSp delAnim">
        <pc:chgData name="Paul Bloemers" userId="fe3832ff3b233e04" providerId="LiveId" clId="{C613AAE9-4F8D-40C1-8FF0-3B58958DDDFC}" dt="2019-01-24T10:08:46.066" v="181" actId="113"/>
        <pc:sldMkLst>
          <pc:docMk/>
          <pc:sldMk cId="189290198" sldId="273"/>
        </pc:sldMkLst>
        <pc:spChg chg="mod">
          <ac:chgData name="Paul Bloemers" userId="fe3832ff3b233e04" providerId="LiveId" clId="{C613AAE9-4F8D-40C1-8FF0-3B58958DDDFC}" dt="2019-01-24T10:08:46.066" v="181" actId="113"/>
          <ac:spMkLst>
            <pc:docMk/>
            <pc:sldMk cId="189290198" sldId="273"/>
            <ac:spMk id="3" creationId="{00000000-0000-0000-0000-000000000000}"/>
          </ac:spMkLst>
        </pc:spChg>
        <pc:picChg chg="del">
          <ac:chgData name="Paul Bloemers" userId="fe3832ff3b233e04" providerId="LiveId" clId="{C613AAE9-4F8D-40C1-8FF0-3B58958DDDFC}" dt="2019-01-24T10:06:35.029" v="0" actId="478"/>
          <ac:picMkLst>
            <pc:docMk/>
            <pc:sldMk cId="189290198" sldId="273"/>
            <ac:picMk id="4" creationId="{00000000-0000-0000-0000-000000000000}"/>
          </ac:picMkLst>
        </pc:picChg>
        <pc:picChg chg="add mod">
          <ac:chgData name="Paul Bloemers" userId="fe3832ff3b233e04" providerId="LiveId" clId="{C613AAE9-4F8D-40C1-8FF0-3B58958DDDFC}" dt="2019-01-24T10:06:41.567" v="3" actId="1076"/>
          <ac:picMkLst>
            <pc:docMk/>
            <pc:sldMk cId="189290198" sldId="273"/>
            <ac:picMk id="5" creationId="{B88AD803-43B7-47C6-AA19-1DB0975A092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 rot="5400000" flipV="1">
            <a:off x="-870918" y="5562000"/>
            <a:ext cx="2376000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79000">
                <a:srgbClr val="4C7FB4"/>
              </a:gs>
              <a:gs pos="59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8" name="Rechthoek 7"/>
          <p:cNvSpPr/>
          <p:nvPr/>
        </p:nvSpPr>
        <p:spPr>
          <a:xfrm rot="5400000" flipV="1">
            <a:off x="-909462" y="4936696"/>
            <a:ext cx="3636000" cy="216000"/>
          </a:xfrm>
          <a:prstGeom prst="rect">
            <a:avLst/>
          </a:prstGeom>
          <a:gradFill flip="none" rotWithShape="0">
            <a:gsLst>
              <a:gs pos="25000">
                <a:srgbClr val="EAF0F6">
                  <a:alpha val="50000"/>
                </a:srgbClr>
              </a:gs>
              <a:gs pos="89000">
                <a:srgbClr val="4C7FB4"/>
              </a:gs>
              <a:gs pos="59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9" name="Rechthoek 8"/>
          <p:cNvSpPr/>
          <p:nvPr/>
        </p:nvSpPr>
        <p:spPr>
          <a:xfrm rot="5400000" flipV="1">
            <a:off x="545994" y="5800696"/>
            <a:ext cx="1908000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79000">
                <a:srgbClr val="4C7FB4"/>
              </a:gs>
              <a:gs pos="41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10" name="Rechthoek 9"/>
          <p:cNvSpPr/>
          <p:nvPr/>
        </p:nvSpPr>
        <p:spPr>
          <a:xfrm rot="5400000" flipV="1">
            <a:off x="1011450" y="5674696"/>
            <a:ext cx="2160000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79000">
                <a:srgbClr val="4C7FB4"/>
              </a:gs>
              <a:gs pos="41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11" name="Rechthoek 10"/>
          <p:cNvSpPr/>
          <p:nvPr/>
        </p:nvSpPr>
        <p:spPr>
          <a:xfrm rot="5400000" flipV="1">
            <a:off x="2142906" y="6214696"/>
            <a:ext cx="1080000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79000">
                <a:srgbClr val="4C7FB4"/>
              </a:gs>
              <a:gs pos="41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12" name="Rechthoek 11"/>
          <p:cNvSpPr/>
          <p:nvPr/>
        </p:nvSpPr>
        <p:spPr>
          <a:xfrm rot="5400000" flipV="1">
            <a:off x="2320362" y="5800696"/>
            <a:ext cx="1908000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89000">
                <a:srgbClr val="4C7FB4"/>
              </a:gs>
              <a:gs pos="41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13" name="Rechthoek 12"/>
          <p:cNvSpPr/>
          <p:nvPr/>
        </p:nvSpPr>
        <p:spPr>
          <a:xfrm rot="5400000" flipV="1">
            <a:off x="2767818" y="5656696"/>
            <a:ext cx="2196000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90000">
                <a:srgbClr val="4C7FB4"/>
              </a:gs>
              <a:gs pos="41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14" name="Rechthoek 13"/>
          <p:cNvSpPr/>
          <p:nvPr/>
        </p:nvSpPr>
        <p:spPr>
          <a:xfrm rot="5400000" flipV="1">
            <a:off x="3503274" y="5800696"/>
            <a:ext cx="1908000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79000">
                <a:srgbClr val="4C7FB4"/>
              </a:gs>
              <a:gs pos="41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15" name="Rechthoek 14"/>
          <p:cNvSpPr/>
          <p:nvPr/>
        </p:nvSpPr>
        <p:spPr>
          <a:xfrm rot="5400000" flipV="1">
            <a:off x="3788730" y="5494696"/>
            <a:ext cx="2520000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88000">
                <a:srgbClr val="4C7FB4"/>
              </a:gs>
              <a:gs pos="53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16" name="Rechthoek 15"/>
          <p:cNvSpPr/>
          <p:nvPr/>
        </p:nvSpPr>
        <p:spPr>
          <a:xfrm rot="5400000" flipV="1">
            <a:off x="4452186" y="5566696"/>
            <a:ext cx="2376000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79000">
                <a:srgbClr val="4C7FB4"/>
              </a:gs>
              <a:gs pos="41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17" name="Rechthoek 16"/>
          <p:cNvSpPr/>
          <p:nvPr/>
        </p:nvSpPr>
        <p:spPr>
          <a:xfrm rot="5400000" flipV="1">
            <a:off x="5043642" y="5566696"/>
            <a:ext cx="2376000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79000">
                <a:srgbClr val="4C7FB4"/>
              </a:gs>
              <a:gs pos="41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43" name="Rechthoek 42"/>
          <p:cNvSpPr/>
          <p:nvPr/>
        </p:nvSpPr>
        <p:spPr>
          <a:xfrm rot="16200000" flipH="1" flipV="1">
            <a:off x="8648922" y="6214696"/>
            <a:ext cx="1080000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79000">
                <a:srgbClr val="4C7FB4"/>
              </a:gs>
              <a:gs pos="41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44" name="Rechthoek 43"/>
          <p:cNvSpPr/>
          <p:nvPr/>
        </p:nvSpPr>
        <p:spPr>
          <a:xfrm rot="16200000" flipH="1" flipV="1">
            <a:off x="7643466" y="5800696"/>
            <a:ext cx="1908000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79000">
                <a:srgbClr val="4C7FB4"/>
              </a:gs>
              <a:gs pos="41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45" name="Rechthoek 44"/>
          <p:cNvSpPr/>
          <p:nvPr/>
        </p:nvSpPr>
        <p:spPr>
          <a:xfrm rot="16200000" flipH="1" flipV="1">
            <a:off x="6908010" y="5656696"/>
            <a:ext cx="2196000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79000">
                <a:srgbClr val="4C7FB4"/>
              </a:gs>
              <a:gs pos="41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46" name="Rechthoek 45"/>
          <p:cNvSpPr/>
          <p:nvPr/>
        </p:nvSpPr>
        <p:spPr>
          <a:xfrm rot="16200000" flipH="1" flipV="1">
            <a:off x="6460554" y="5800696"/>
            <a:ext cx="1908000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79000">
                <a:srgbClr val="4C7FB4"/>
              </a:gs>
              <a:gs pos="41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47" name="Rechthoek 46"/>
          <p:cNvSpPr/>
          <p:nvPr/>
        </p:nvSpPr>
        <p:spPr>
          <a:xfrm rot="16200000" flipH="1" flipV="1">
            <a:off x="5131098" y="5062696"/>
            <a:ext cx="3384000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90000">
                <a:srgbClr val="4C7FB4"/>
              </a:gs>
              <a:gs pos="52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48" name="Rechthoek 47"/>
          <p:cNvSpPr/>
          <p:nvPr/>
        </p:nvSpPr>
        <p:spPr>
          <a:xfrm rot="16200000" flipH="1" flipV="1">
            <a:off x="9417834" y="5800696"/>
            <a:ext cx="1908000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79000">
                <a:srgbClr val="4C7FB4"/>
              </a:gs>
              <a:gs pos="41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49" name="Rechthoek 48"/>
          <p:cNvSpPr/>
          <p:nvPr/>
        </p:nvSpPr>
        <p:spPr>
          <a:xfrm rot="16200000" flipH="1" flipV="1">
            <a:off x="8252295" y="5226613"/>
            <a:ext cx="3056165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96000">
                <a:srgbClr val="4C7FB4"/>
              </a:gs>
              <a:gs pos="64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53" name="Rechthoek 52"/>
          <p:cNvSpPr/>
          <p:nvPr/>
        </p:nvSpPr>
        <p:spPr>
          <a:xfrm rot="16200000" flipH="1" flipV="1">
            <a:off x="10423290" y="6212346"/>
            <a:ext cx="1080000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79000">
                <a:srgbClr val="4C7FB4"/>
              </a:gs>
              <a:gs pos="41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55" name="Rechthoek 54"/>
          <p:cNvSpPr/>
          <p:nvPr/>
        </p:nvSpPr>
        <p:spPr>
          <a:xfrm rot="16200000" flipH="1" flipV="1">
            <a:off x="10026671" y="5226613"/>
            <a:ext cx="3056165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87000">
                <a:srgbClr val="4C7FB4"/>
              </a:gs>
              <a:gs pos="41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1558" y="2728847"/>
            <a:ext cx="8460991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61" name="Vrije vorm 60"/>
          <p:cNvSpPr/>
          <p:nvPr/>
        </p:nvSpPr>
        <p:spPr>
          <a:xfrm rot="10800000">
            <a:off x="24882" y="4220996"/>
            <a:ext cx="11834326" cy="2296795"/>
          </a:xfrm>
          <a:custGeom>
            <a:avLst/>
            <a:gdLst>
              <a:gd name="connsiteX0" fmla="*/ 0 w 12073812"/>
              <a:gd name="connsiteY0" fmla="*/ 3648269 h 3648269"/>
              <a:gd name="connsiteX1" fmla="*/ 1726163 w 12073812"/>
              <a:gd name="connsiteY1" fmla="*/ 2351314 h 3648269"/>
              <a:gd name="connsiteX2" fmla="*/ 2108718 w 12073812"/>
              <a:gd name="connsiteY2" fmla="*/ 2556588 h 3648269"/>
              <a:gd name="connsiteX3" fmla="*/ 3442996 w 12073812"/>
              <a:gd name="connsiteY3" fmla="*/ 2379306 h 3648269"/>
              <a:gd name="connsiteX4" fmla="*/ 4180114 w 12073812"/>
              <a:gd name="connsiteY4" fmla="*/ 2127380 h 3648269"/>
              <a:gd name="connsiteX5" fmla="*/ 4777274 w 12073812"/>
              <a:gd name="connsiteY5" fmla="*/ 2267339 h 3648269"/>
              <a:gd name="connsiteX6" fmla="*/ 6531429 w 12073812"/>
              <a:gd name="connsiteY6" fmla="*/ 2108718 h 3648269"/>
              <a:gd name="connsiteX7" fmla="*/ 7427167 w 12073812"/>
              <a:gd name="connsiteY7" fmla="*/ 1595535 h 3648269"/>
              <a:gd name="connsiteX8" fmla="*/ 8770776 w 12073812"/>
              <a:gd name="connsiteY8" fmla="*/ 1427584 h 3648269"/>
              <a:gd name="connsiteX9" fmla="*/ 9582539 w 12073812"/>
              <a:gd name="connsiteY9" fmla="*/ 1091682 h 3648269"/>
              <a:gd name="connsiteX10" fmla="*/ 12073812 w 12073812"/>
              <a:gd name="connsiteY10" fmla="*/ 0 h 364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073812" h="3648269">
                <a:moveTo>
                  <a:pt x="0" y="3648269"/>
                </a:moveTo>
                <a:lnTo>
                  <a:pt x="1726163" y="2351314"/>
                </a:lnTo>
                <a:lnTo>
                  <a:pt x="2108718" y="2556588"/>
                </a:lnTo>
                <a:lnTo>
                  <a:pt x="3442996" y="2379306"/>
                </a:lnTo>
                <a:lnTo>
                  <a:pt x="4180114" y="2127380"/>
                </a:lnTo>
                <a:lnTo>
                  <a:pt x="4777274" y="2267339"/>
                </a:lnTo>
                <a:lnTo>
                  <a:pt x="6531429" y="2108718"/>
                </a:lnTo>
                <a:lnTo>
                  <a:pt x="7427167" y="1595535"/>
                </a:lnTo>
                <a:lnTo>
                  <a:pt x="8770776" y="1427584"/>
                </a:lnTo>
                <a:lnTo>
                  <a:pt x="9582539" y="1091682"/>
                </a:lnTo>
                <a:lnTo>
                  <a:pt x="12073812" y="0"/>
                </a:lnTo>
              </a:path>
            </a:pathLst>
          </a:custGeom>
          <a:noFill/>
          <a:ln w="47625">
            <a:solidFill>
              <a:srgbClr val="5289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1559" y="406648"/>
            <a:ext cx="9248288" cy="2062065"/>
          </a:xfrm>
        </p:spPr>
        <p:txBody>
          <a:bodyPr anchor="b">
            <a:normAutofit/>
          </a:bodyPr>
          <a:lstStyle>
            <a:lvl1pPr algn="l">
              <a:defRPr sz="4800" b="1">
                <a:effectLst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134058"/>
      </p:ext>
    </p:extLst>
  </p:cSld>
  <p:clrMapOvr>
    <a:masterClrMapping/>
  </p:clrMapOvr>
  <p:transition spd="slow"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5314950"/>
            <a:ext cx="9745663" cy="1011600"/>
          </a:xfrm>
        </p:spPr>
        <p:txBody>
          <a:bodyPr anchor="b">
            <a:normAutofit/>
          </a:bodyPr>
          <a:lstStyle>
            <a:lvl1pPr algn="l">
              <a:defRPr sz="3200" b="1" cap="all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684212" y="540619"/>
            <a:ext cx="9402763" cy="4707655"/>
          </a:xfrm>
        </p:spPr>
        <p:txBody>
          <a:bodyPr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773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ind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 rot="5400000" flipV="1">
            <a:off x="-870918" y="5562000"/>
            <a:ext cx="2376000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79000">
                <a:srgbClr val="4C7FB4"/>
              </a:gs>
              <a:gs pos="59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8" name="Rechthoek 7"/>
          <p:cNvSpPr/>
          <p:nvPr/>
        </p:nvSpPr>
        <p:spPr>
          <a:xfrm rot="5400000" flipV="1">
            <a:off x="-909462" y="4936696"/>
            <a:ext cx="3636000" cy="216000"/>
          </a:xfrm>
          <a:prstGeom prst="rect">
            <a:avLst/>
          </a:prstGeom>
          <a:gradFill flip="none" rotWithShape="0">
            <a:gsLst>
              <a:gs pos="25000">
                <a:srgbClr val="EAF0F6">
                  <a:alpha val="50000"/>
                </a:srgbClr>
              </a:gs>
              <a:gs pos="89000">
                <a:srgbClr val="4C7FB4"/>
              </a:gs>
              <a:gs pos="59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9" name="Rechthoek 8"/>
          <p:cNvSpPr/>
          <p:nvPr/>
        </p:nvSpPr>
        <p:spPr>
          <a:xfrm rot="5400000" flipV="1">
            <a:off x="545994" y="5800696"/>
            <a:ext cx="1908000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79000">
                <a:srgbClr val="4C7FB4"/>
              </a:gs>
              <a:gs pos="41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10" name="Rechthoek 9"/>
          <p:cNvSpPr/>
          <p:nvPr/>
        </p:nvSpPr>
        <p:spPr>
          <a:xfrm rot="5400000" flipV="1">
            <a:off x="1011450" y="5674696"/>
            <a:ext cx="2160000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79000">
                <a:srgbClr val="4C7FB4"/>
              </a:gs>
              <a:gs pos="41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11" name="Rechthoek 10"/>
          <p:cNvSpPr/>
          <p:nvPr/>
        </p:nvSpPr>
        <p:spPr>
          <a:xfrm rot="5400000" flipV="1">
            <a:off x="2142906" y="6214696"/>
            <a:ext cx="1080000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79000">
                <a:srgbClr val="4C7FB4"/>
              </a:gs>
              <a:gs pos="41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12" name="Rechthoek 11"/>
          <p:cNvSpPr/>
          <p:nvPr/>
        </p:nvSpPr>
        <p:spPr>
          <a:xfrm rot="5400000" flipV="1">
            <a:off x="2320362" y="5800696"/>
            <a:ext cx="1908000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89000">
                <a:srgbClr val="4C7FB4"/>
              </a:gs>
              <a:gs pos="41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13" name="Rechthoek 12"/>
          <p:cNvSpPr/>
          <p:nvPr/>
        </p:nvSpPr>
        <p:spPr>
          <a:xfrm rot="5400000" flipV="1">
            <a:off x="2767818" y="5656696"/>
            <a:ext cx="2196000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90000">
                <a:srgbClr val="4C7FB4"/>
              </a:gs>
              <a:gs pos="41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14" name="Rechthoek 13"/>
          <p:cNvSpPr/>
          <p:nvPr/>
        </p:nvSpPr>
        <p:spPr>
          <a:xfrm rot="5400000" flipV="1">
            <a:off x="3503274" y="5800696"/>
            <a:ext cx="1908000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79000">
                <a:srgbClr val="4C7FB4"/>
              </a:gs>
              <a:gs pos="41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15" name="Rechthoek 14"/>
          <p:cNvSpPr/>
          <p:nvPr/>
        </p:nvSpPr>
        <p:spPr>
          <a:xfrm rot="5400000" flipV="1">
            <a:off x="3788730" y="5494696"/>
            <a:ext cx="2520000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88000">
                <a:srgbClr val="4C7FB4"/>
              </a:gs>
              <a:gs pos="53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16" name="Rechthoek 15"/>
          <p:cNvSpPr/>
          <p:nvPr/>
        </p:nvSpPr>
        <p:spPr>
          <a:xfrm rot="5400000" flipV="1">
            <a:off x="4452186" y="5566696"/>
            <a:ext cx="2376000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79000">
                <a:srgbClr val="4C7FB4"/>
              </a:gs>
              <a:gs pos="41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17" name="Rechthoek 16"/>
          <p:cNvSpPr/>
          <p:nvPr/>
        </p:nvSpPr>
        <p:spPr>
          <a:xfrm rot="5400000" flipV="1">
            <a:off x="5043642" y="5566696"/>
            <a:ext cx="2376000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79000">
                <a:srgbClr val="4C7FB4"/>
              </a:gs>
              <a:gs pos="41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43" name="Rechthoek 42"/>
          <p:cNvSpPr/>
          <p:nvPr/>
        </p:nvSpPr>
        <p:spPr>
          <a:xfrm rot="16200000" flipH="1" flipV="1">
            <a:off x="8648922" y="6214696"/>
            <a:ext cx="1080000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79000">
                <a:srgbClr val="4C7FB4"/>
              </a:gs>
              <a:gs pos="41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44" name="Rechthoek 43"/>
          <p:cNvSpPr/>
          <p:nvPr/>
        </p:nvSpPr>
        <p:spPr>
          <a:xfrm rot="16200000" flipH="1" flipV="1">
            <a:off x="7643466" y="5800696"/>
            <a:ext cx="1908000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79000">
                <a:srgbClr val="4C7FB4"/>
              </a:gs>
              <a:gs pos="41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45" name="Rechthoek 44"/>
          <p:cNvSpPr/>
          <p:nvPr/>
        </p:nvSpPr>
        <p:spPr>
          <a:xfrm rot="16200000" flipH="1" flipV="1">
            <a:off x="6908010" y="5656696"/>
            <a:ext cx="2196000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79000">
                <a:srgbClr val="4C7FB4"/>
              </a:gs>
              <a:gs pos="41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46" name="Rechthoek 45"/>
          <p:cNvSpPr/>
          <p:nvPr/>
        </p:nvSpPr>
        <p:spPr>
          <a:xfrm rot="16200000" flipH="1" flipV="1">
            <a:off x="6460554" y="5800696"/>
            <a:ext cx="1908000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79000">
                <a:srgbClr val="4C7FB4"/>
              </a:gs>
              <a:gs pos="41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47" name="Rechthoek 46"/>
          <p:cNvSpPr/>
          <p:nvPr/>
        </p:nvSpPr>
        <p:spPr>
          <a:xfrm rot="16200000" flipH="1" flipV="1">
            <a:off x="5131098" y="5062696"/>
            <a:ext cx="3384000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90000">
                <a:srgbClr val="4C7FB4"/>
              </a:gs>
              <a:gs pos="52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48" name="Rechthoek 47"/>
          <p:cNvSpPr/>
          <p:nvPr/>
        </p:nvSpPr>
        <p:spPr>
          <a:xfrm rot="16200000" flipH="1" flipV="1">
            <a:off x="9417834" y="5800696"/>
            <a:ext cx="1908000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79000">
                <a:srgbClr val="4C7FB4"/>
              </a:gs>
              <a:gs pos="41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49" name="Rechthoek 48"/>
          <p:cNvSpPr/>
          <p:nvPr/>
        </p:nvSpPr>
        <p:spPr>
          <a:xfrm rot="16200000" flipH="1" flipV="1">
            <a:off x="8252295" y="5226613"/>
            <a:ext cx="3056165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96000">
                <a:srgbClr val="4C7FB4"/>
              </a:gs>
              <a:gs pos="64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53" name="Rechthoek 52"/>
          <p:cNvSpPr/>
          <p:nvPr/>
        </p:nvSpPr>
        <p:spPr>
          <a:xfrm rot="16200000" flipH="1" flipV="1">
            <a:off x="10423290" y="6212346"/>
            <a:ext cx="1080000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79000">
                <a:srgbClr val="4C7FB4"/>
              </a:gs>
              <a:gs pos="41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55" name="Rechthoek 54"/>
          <p:cNvSpPr/>
          <p:nvPr/>
        </p:nvSpPr>
        <p:spPr>
          <a:xfrm rot="16200000" flipH="1" flipV="1">
            <a:off x="10026671" y="5226613"/>
            <a:ext cx="3056165" cy="216000"/>
          </a:xfrm>
          <a:prstGeom prst="rect">
            <a:avLst/>
          </a:prstGeom>
          <a:gradFill flip="none" rotWithShape="0">
            <a:gsLst>
              <a:gs pos="15646">
                <a:srgbClr val="EAF0F6">
                  <a:alpha val="50000"/>
                </a:srgbClr>
              </a:gs>
              <a:gs pos="87000">
                <a:srgbClr val="4C7FB4"/>
              </a:gs>
              <a:gs pos="41000">
                <a:srgbClr val="9EBAD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61" name="Vrije vorm 60"/>
          <p:cNvSpPr/>
          <p:nvPr/>
        </p:nvSpPr>
        <p:spPr>
          <a:xfrm rot="10800000">
            <a:off x="24882" y="4220996"/>
            <a:ext cx="11834326" cy="2296795"/>
          </a:xfrm>
          <a:custGeom>
            <a:avLst/>
            <a:gdLst>
              <a:gd name="connsiteX0" fmla="*/ 0 w 12073812"/>
              <a:gd name="connsiteY0" fmla="*/ 3648269 h 3648269"/>
              <a:gd name="connsiteX1" fmla="*/ 1726163 w 12073812"/>
              <a:gd name="connsiteY1" fmla="*/ 2351314 h 3648269"/>
              <a:gd name="connsiteX2" fmla="*/ 2108718 w 12073812"/>
              <a:gd name="connsiteY2" fmla="*/ 2556588 h 3648269"/>
              <a:gd name="connsiteX3" fmla="*/ 3442996 w 12073812"/>
              <a:gd name="connsiteY3" fmla="*/ 2379306 h 3648269"/>
              <a:gd name="connsiteX4" fmla="*/ 4180114 w 12073812"/>
              <a:gd name="connsiteY4" fmla="*/ 2127380 h 3648269"/>
              <a:gd name="connsiteX5" fmla="*/ 4777274 w 12073812"/>
              <a:gd name="connsiteY5" fmla="*/ 2267339 h 3648269"/>
              <a:gd name="connsiteX6" fmla="*/ 6531429 w 12073812"/>
              <a:gd name="connsiteY6" fmla="*/ 2108718 h 3648269"/>
              <a:gd name="connsiteX7" fmla="*/ 7427167 w 12073812"/>
              <a:gd name="connsiteY7" fmla="*/ 1595535 h 3648269"/>
              <a:gd name="connsiteX8" fmla="*/ 8770776 w 12073812"/>
              <a:gd name="connsiteY8" fmla="*/ 1427584 h 3648269"/>
              <a:gd name="connsiteX9" fmla="*/ 9582539 w 12073812"/>
              <a:gd name="connsiteY9" fmla="*/ 1091682 h 3648269"/>
              <a:gd name="connsiteX10" fmla="*/ 12073812 w 12073812"/>
              <a:gd name="connsiteY10" fmla="*/ 0 h 364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073812" h="3648269">
                <a:moveTo>
                  <a:pt x="0" y="3648269"/>
                </a:moveTo>
                <a:lnTo>
                  <a:pt x="1726163" y="2351314"/>
                </a:lnTo>
                <a:lnTo>
                  <a:pt x="2108718" y="2556588"/>
                </a:lnTo>
                <a:lnTo>
                  <a:pt x="3442996" y="2379306"/>
                </a:lnTo>
                <a:lnTo>
                  <a:pt x="4180114" y="2127380"/>
                </a:lnTo>
                <a:lnTo>
                  <a:pt x="4777274" y="2267339"/>
                </a:lnTo>
                <a:lnTo>
                  <a:pt x="6531429" y="2108718"/>
                </a:lnTo>
                <a:lnTo>
                  <a:pt x="7427167" y="1595535"/>
                </a:lnTo>
                <a:lnTo>
                  <a:pt x="8770776" y="1427584"/>
                </a:lnTo>
                <a:lnTo>
                  <a:pt x="9582539" y="1091682"/>
                </a:lnTo>
                <a:lnTo>
                  <a:pt x="12073812" y="0"/>
                </a:lnTo>
              </a:path>
            </a:pathLst>
          </a:custGeom>
          <a:noFill/>
          <a:ln w="47625">
            <a:solidFill>
              <a:srgbClr val="5289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Tekstvak 24"/>
          <p:cNvSpPr txBox="1"/>
          <p:nvPr/>
        </p:nvSpPr>
        <p:spPr>
          <a:xfrm>
            <a:off x="1016538" y="2757740"/>
            <a:ext cx="8064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8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voor een stijgende lijn!</a:t>
            </a:r>
            <a:endParaRPr lang="en-US" sz="48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" name="Tekstvak 25"/>
          <p:cNvSpPr txBox="1"/>
          <p:nvPr/>
        </p:nvSpPr>
        <p:spPr>
          <a:xfrm>
            <a:off x="1016538" y="1783699"/>
            <a:ext cx="8064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800" b="1" dirty="0">
                <a:solidFill>
                  <a:schemeClr val="bg1"/>
                </a:solidFill>
              </a:rPr>
              <a:t>Economielokaal.nl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283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456889"/>
            <a:ext cx="9174163" cy="81153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607419"/>
            <a:ext cx="10460038" cy="4698131"/>
          </a:xfrm>
        </p:spPr>
        <p:txBody>
          <a:bodyPr anchor="t"/>
          <a:lstStyle>
            <a:lvl1pPr>
              <a:buClr>
                <a:schemeClr val="bg1">
                  <a:lumMod val="50000"/>
                  <a:lumOff val="50000"/>
                </a:schemeClr>
              </a:buClr>
              <a:defRPr/>
            </a:lvl1pPr>
            <a:lvl2pPr>
              <a:buClr>
                <a:schemeClr val="bg1">
                  <a:lumMod val="50000"/>
                  <a:lumOff val="50000"/>
                </a:schemeClr>
              </a:buClr>
              <a:defRPr/>
            </a:lvl2pPr>
            <a:lvl3pPr>
              <a:buClr>
                <a:schemeClr val="bg1">
                  <a:lumMod val="50000"/>
                  <a:lumOff val="50000"/>
                </a:schemeClr>
              </a:buClr>
              <a:defRPr/>
            </a:lvl3pPr>
            <a:lvl4pPr>
              <a:buClr>
                <a:schemeClr val="bg1">
                  <a:lumMod val="50000"/>
                  <a:lumOff val="50000"/>
                </a:schemeClr>
              </a:buClr>
              <a:defRPr/>
            </a:lvl4pPr>
            <a:lvl5pPr>
              <a:buClr>
                <a:schemeClr val="bg1">
                  <a:lumMod val="50000"/>
                  <a:lumOff val="50000"/>
                </a:schemeClr>
              </a:buClr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833495"/>
      </p:ext>
    </p:extLst>
  </p:cSld>
  <p:clrMapOvr>
    <a:masterClrMapping/>
  </p:clrMapOvr>
  <p:transition spd="slow"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5610224"/>
            <a:ext cx="8534400" cy="87947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684212" y="540619"/>
            <a:ext cx="9402763" cy="4707655"/>
          </a:xfrm>
        </p:spPr>
        <p:txBody>
          <a:bodyPr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201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1619250"/>
            <a:ext cx="4937655" cy="4705350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1619250"/>
            <a:ext cx="4934479" cy="4705349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288624"/>
      </p:ext>
    </p:extLst>
  </p:cSld>
  <p:clrMapOvr>
    <a:masterClrMapping/>
  </p:clrMapOvr>
  <p:transition spd="slow"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ee delen +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1619250"/>
            <a:ext cx="4937655" cy="4705350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Afgeronde rechthoek 4"/>
          <p:cNvSpPr/>
          <p:nvPr/>
        </p:nvSpPr>
        <p:spPr>
          <a:xfrm>
            <a:off x="6196083" y="1758651"/>
            <a:ext cx="5400600" cy="4896544"/>
          </a:xfrm>
          <a:prstGeom prst="roundRect">
            <a:avLst>
              <a:gd name="adj" fmla="val 9688"/>
            </a:avLst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4082834"/>
      </p:ext>
    </p:extLst>
  </p:cSld>
  <p:clrMapOvr>
    <a:masterClrMapping/>
  </p:clrMapOvr>
  <p:transition spd="slow"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771947"/>
      </p:ext>
    </p:extLst>
  </p:cSld>
  <p:clrMapOvr>
    <a:masterClrMapping/>
  </p:clrMapOvr>
  <p:transition spd="slow"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0103277"/>
      </p:ext>
    </p:extLst>
  </p:cSld>
  <p:clrMapOvr>
    <a:masterClrMapping/>
  </p:clrMapOvr>
  <p:transition spd="slow"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019318" y="1447800"/>
            <a:ext cx="4361301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9924" y="2777066"/>
            <a:ext cx="4362451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1733182068"/>
      </p:ext>
    </p:extLst>
  </p:cSld>
  <p:clrMapOvr>
    <a:masterClrMapping/>
  </p:clrMapOvr>
  <p:transition spd="slow"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2275351952"/>
      </p:ext>
    </p:extLst>
  </p:cSld>
  <p:clrMapOvr>
    <a:masterClrMapping/>
  </p:clrMapOvr>
  <p:transition spd="slow"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0">
              <a:srgbClr val="FAE8E2"/>
            </a:gs>
            <a:gs pos="25000">
              <a:srgbClr val="F1BCA9"/>
            </a:gs>
            <a:gs pos="11000">
              <a:srgbClr val="E47E5A"/>
            </a:gs>
            <a:gs pos="0">
              <a:srgbClr val="CA4F22"/>
            </a:gs>
            <a:gs pos="5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hoek 25"/>
          <p:cNvSpPr/>
          <p:nvPr/>
        </p:nvSpPr>
        <p:spPr>
          <a:xfrm>
            <a:off x="10813258" y="-2"/>
            <a:ext cx="1368490" cy="180000"/>
          </a:xfrm>
          <a:prstGeom prst="rect">
            <a:avLst/>
          </a:prstGeom>
          <a:solidFill>
            <a:srgbClr val="4C7FB4"/>
          </a:solidFill>
          <a:ln>
            <a:solidFill>
              <a:srgbClr val="4C7F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algn="ctr"/>
            <a:r>
              <a:rPr lang="nl-NL" sz="1200" dirty="0"/>
              <a:t>vwo</a:t>
            </a:r>
          </a:p>
        </p:txBody>
      </p:sp>
      <p:sp>
        <p:nvSpPr>
          <p:cNvPr id="27" name="Rechthoek 26"/>
          <p:cNvSpPr/>
          <p:nvPr/>
        </p:nvSpPr>
        <p:spPr>
          <a:xfrm>
            <a:off x="9218612" y="-2"/>
            <a:ext cx="1368490" cy="180000"/>
          </a:xfrm>
          <a:prstGeom prst="rect">
            <a:avLst/>
          </a:prstGeom>
          <a:solidFill>
            <a:srgbClr val="CA4F22"/>
          </a:solidFill>
          <a:ln>
            <a:solidFill>
              <a:srgbClr val="CA4F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algn="ctr"/>
            <a:r>
              <a:rPr lang="nl-NL" sz="1200" dirty="0"/>
              <a:t>havo</a:t>
            </a:r>
          </a:p>
        </p:txBody>
      </p:sp>
      <p:sp>
        <p:nvSpPr>
          <p:cNvPr id="28" name="Rechthoek 27"/>
          <p:cNvSpPr/>
          <p:nvPr/>
        </p:nvSpPr>
        <p:spPr>
          <a:xfrm>
            <a:off x="7623966" y="1933"/>
            <a:ext cx="1368490" cy="180000"/>
          </a:xfrm>
          <a:prstGeom prst="rect">
            <a:avLst/>
          </a:prstGeom>
          <a:solidFill>
            <a:srgbClr val="52893F"/>
          </a:solidFill>
          <a:ln>
            <a:solidFill>
              <a:srgbClr val="5289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algn="ctr"/>
            <a:r>
              <a:rPr lang="nl-NL" sz="1200" dirty="0"/>
              <a:t>mavo</a:t>
            </a:r>
          </a:p>
        </p:txBody>
      </p:sp>
      <p:pic>
        <p:nvPicPr>
          <p:cNvPr id="38" name="Afbeelding 37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2682" y="352114"/>
            <a:ext cx="1258719" cy="81153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56889"/>
            <a:ext cx="9164638" cy="811533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1607419"/>
            <a:ext cx="10450513" cy="43964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25" name="Rechthoek 24"/>
          <p:cNvSpPr/>
          <p:nvPr/>
        </p:nvSpPr>
        <p:spPr>
          <a:xfrm rot="5400000">
            <a:off x="10085480" y="4745546"/>
            <a:ext cx="3959278" cy="233265"/>
          </a:xfrm>
          <a:prstGeom prst="rect">
            <a:avLst/>
          </a:prstGeom>
          <a:solidFill>
            <a:srgbClr val="CA4F22"/>
          </a:solidFill>
          <a:ln>
            <a:solidFill>
              <a:srgbClr val="CA4F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algn="ctr"/>
            <a:r>
              <a:rPr lang="nl-NL" sz="1600" dirty="0"/>
              <a:t>havo.economielokaal.nl</a:t>
            </a:r>
          </a:p>
        </p:txBody>
      </p:sp>
      <p:sp>
        <p:nvSpPr>
          <p:cNvPr id="9" name="Rechthoek 8"/>
          <p:cNvSpPr/>
          <p:nvPr/>
        </p:nvSpPr>
        <p:spPr>
          <a:xfrm rot="5400000">
            <a:off x="11777576" y="2382889"/>
            <a:ext cx="575084" cy="233265"/>
          </a:xfrm>
          <a:prstGeom prst="rect">
            <a:avLst/>
          </a:prstGeom>
          <a:solidFill>
            <a:srgbClr val="CA4F22"/>
          </a:solidFill>
          <a:ln>
            <a:solidFill>
              <a:srgbClr val="CA4F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11" name="Rechthoek 10"/>
          <p:cNvSpPr/>
          <p:nvPr/>
        </p:nvSpPr>
        <p:spPr>
          <a:xfrm rot="5400000">
            <a:off x="11912717" y="1864570"/>
            <a:ext cx="304802" cy="233265"/>
          </a:xfrm>
          <a:prstGeom prst="rect">
            <a:avLst/>
          </a:prstGeom>
          <a:solidFill>
            <a:srgbClr val="CA4F22"/>
          </a:solidFill>
          <a:ln>
            <a:solidFill>
              <a:srgbClr val="CA4F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12" name="Rechthoek 11"/>
          <p:cNvSpPr/>
          <p:nvPr/>
        </p:nvSpPr>
        <p:spPr>
          <a:xfrm rot="5400000">
            <a:off x="11974262" y="1551647"/>
            <a:ext cx="181713" cy="233265"/>
          </a:xfrm>
          <a:prstGeom prst="rect">
            <a:avLst/>
          </a:prstGeom>
          <a:solidFill>
            <a:srgbClr val="CA4F22"/>
          </a:solidFill>
          <a:ln>
            <a:solidFill>
              <a:srgbClr val="CA4F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13" name="Rechthoek 12"/>
          <p:cNvSpPr/>
          <p:nvPr/>
        </p:nvSpPr>
        <p:spPr>
          <a:xfrm rot="5400000">
            <a:off x="12017910" y="1341366"/>
            <a:ext cx="94415" cy="233265"/>
          </a:xfrm>
          <a:prstGeom prst="rect">
            <a:avLst/>
          </a:prstGeom>
          <a:solidFill>
            <a:srgbClr val="CA4F22"/>
          </a:solidFill>
          <a:ln>
            <a:solidFill>
              <a:srgbClr val="CA4F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14" name="Rechthoek 13"/>
          <p:cNvSpPr/>
          <p:nvPr/>
        </p:nvSpPr>
        <p:spPr>
          <a:xfrm rot="5400000">
            <a:off x="12042256" y="1200575"/>
            <a:ext cx="45719" cy="233265"/>
          </a:xfrm>
          <a:prstGeom prst="rect">
            <a:avLst/>
          </a:prstGeom>
          <a:solidFill>
            <a:srgbClr val="CA4F22"/>
          </a:solidFill>
          <a:ln>
            <a:solidFill>
              <a:srgbClr val="CA4F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" rtlCol="0" anchor="ctr"/>
          <a:lstStyle/>
          <a:p>
            <a:pPr lvl="0" algn="ctr"/>
            <a:endParaRPr lang="nl-NL" sz="1600" dirty="0"/>
          </a:p>
        </p:txBody>
      </p:sp>
      <p:sp>
        <p:nvSpPr>
          <p:cNvPr id="15" name="Vrije vorm 14"/>
          <p:cNvSpPr/>
          <p:nvPr/>
        </p:nvSpPr>
        <p:spPr>
          <a:xfrm rot="10800000">
            <a:off x="24882" y="4220996"/>
            <a:ext cx="11834326" cy="2296795"/>
          </a:xfrm>
          <a:custGeom>
            <a:avLst/>
            <a:gdLst>
              <a:gd name="connsiteX0" fmla="*/ 0 w 12073812"/>
              <a:gd name="connsiteY0" fmla="*/ 3648269 h 3648269"/>
              <a:gd name="connsiteX1" fmla="*/ 1726163 w 12073812"/>
              <a:gd name="connsiteY1" fmla="*/ 2351314 h 3648269"/>
              <a:gd name="connsiteX2" fmla="*/ 2108718 w 12073812"/>
              <a:gd name="connsiteY2" fmla="*/ 2556588 h 3648269"/>
              <a:gd name="connsiteX3" fmla="*/ 3442996 w 12073812"/>
              <a:gd name="connsiteY3" fmla="*/ 2379306 h 3648269"/>
              <a:gd name="connsiteX4" fmla="*/ 4180114 w 12073812"/>
              <a:gd name="connsiteY4" fmla="*/ 2127380 h 3648269"/>
              <a:gd name="connsiteX5" fmla="*/ 4777274 w 12073812"/>
              <a:gd name="connsiteY5" fmla="*/ 2267339 h 3648269"/>
              <a:gd name="connsiteX6" fmla="*/ 6531429 w 12073812"/>
              <a:gd name="connsiteY6" fmla="*/ 2108718 h 3648269"/>
              <a:gd name="connsiteX7" fmla="*/ 7427167 w 12073812"/>
              <a:gd name="connsiteY7" fmla="*/ 1595535 h 3648269"/>
              <a:gd name="connsiteX8" fmla="*/ 8770776 w 12073812"/>
              <a:gd name="connsiteY8" fmla="*/ 1427584 h 3648269"/>
              <a:gd name="connsiteX9" fmla="*/ 9582539 w 12073812"/>
              <a:gd name="connsiteY9" fmla="*/ 1091682 h 3648269"/>
              <a:gd name="connsiteX10" fmla="*/ 12073812 w 12073812"/>
              <a:gd name="connsiteY10" fmla="*/ 0 h 364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073812" h="3648269">
                <a:moveTo>
                  <a:pt x="0" y="3648269"/>
                </a:moveTo>
                <a:lnTo>
                  <a:pt x="1726163" y="2351314"/>
                </a:lnTo>
                <a:lnTo>
                  <a:pt x="2108718" y="2556588"/>
                </a:lnTo>
                <a:lnTo>
                  <a:pt x="3442996" y="2379306"/>
                </a:lnTo>
                <a:lnTo>
                  <a:pt x="4180114" y="2127380"/>
                </a:lnTo>
                <a:lnTo>
                  <a:pt x="4777274" y="2267339"/>
                </a:lnTo>
                <a:lnTo>
                  <a:pt x="6531429" y="2108718"/>
                </a:lnTo>
                <a:lnTo>
                  <a:pt x="7427167" y="1595535"/>
                </a:lnTo>
                <a:lnTo>
                  <a:pt x="8770776" y="1427584"/>
                </a:lnTo>
                <a:lnTo>
                  <a:pt x="9582539" y="1091682"/>
                </a:lnTo>
                <a:lnTo>
                  <a:pt x="12073812" y="0"/>
                </a:lnTo>
              </a:path>
            </a:pathLst>
          </a:custGeom>
          <a:noFill/>
          <a:ln w="47625">
            <a:solidFill>
              <a:srgbClr val="52893F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/>
          <p:cNvSpPr txBox="1"/>
          <p:nvPr/>
        </p:nvSpPr>
        <p:spPr>
          <a:xfrm>
            <a:off x="9357789" y="-33113"/>
            <a:ext cx="3385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dirty="0">
                <a:solidFill>
                  <a:schemeClr val="tx1"/>
                </a:solidFill>
              </a:rPr>
              <a:t>&gt;&gt;</a:t>
            </a:r>
          </a:p>
        </p:txBody>
      </p:sp>
    </p:spTree>
    <p:extLst>
      <p:ext uri="{BB962C8B-B14F-4D97-AF65-F5344CB8AC3E}">
        <p14:creationId xmlns:p14="http://schemas.microsoft.com/office/powerpoint/2010/main" val="1395517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 spd="slow">
    <p:blinds/>
  </p:transition>
  <p:txStyles>
    <p:titleStyle>
      <a:lvl1pPr algn="l" defTabSz="457200" rtl="0" eaLnBrk="1" latinLnBrk="0" hangingPunct="1">
        <a:spcBef>
          <a:spcPct val="0"/>
        </a:spcBef>
        <a:buNone/>
        <a:defRPr sz="3600" b="1" kern="1200" cap="all">
          <a:ln w="3175" cmpd="sng"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bg1">
            <a:lumMod val="50000"/>
            <a:lumOff val="50000"/>
          </a:schemeClr>
        </a:buClr>
        <a:buSzPct val="80000"/>
        <a:buFont typeface="Wingdings" panose="05000000000000000000" pitchFamily="2" charset="2"/>
        <a:buChar char="Ø"/>
        <a:defRPr sz="2000" kern="1200" cap="none">
          <a:solidFill>
            <a:schemeClr val="bg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bg1">
            <a:lumMod val="50000"/>
            <a:lumOff val="50000"/>
          </a:schemeClr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bg1">
            <a:lumMod val="50000"/>
            <a:lumOff val="50000"/>
          </a:schemeClr>
        </a:buClr>
        <a:buSzPct val="80000"/>
        <a:buFont typeface="Courier New" panose="02070309020205020404" pitchFamily="49" charset="0"/>
        <a:buChar char="o"/>
        <a:defRPr sz="1600" kern="1200" cap="none">
          <a:solidFill>
            <a:schemeClr val="bg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bg1">
            <a:lumMod val="50000"/>
            <a:lumOff val="50000"/>
          </a:schemeClr>
        </a:buClr>
        <a:buSzPct val="80000"/>
        <a:buFont typeface="Wingdings" panose="05000000000000000000" pitchFamily="2" charset="2"/>
        <a:buChar char="§"/>
        <a:defRPr sz="1400" kern="1200" cap="none">
          <a:solidFill>
            <a:schemeClr val="bg1"/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bg1">
            <a:lumMod val="50000"/>
            <a:lumOff val="50000"/>
          </a:schemeClr>
        </a:buClr>
        <a:buSzPct val="80000"/>
        <a:buFont typeface="Arial" panose="020B0604020202020204" pitchFamily="34" charset="0"/>
        <a:buChar char="•"/>
        <a:defRPr sz="1400" kern="1200" cap="none">
          <a:solidFill>
            <a:schemeClr val="bg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Risico verzekeren</a:t>
            </a:r>
          </a:p>
          <a:p>
            <a:r>
              <a:rPr lang="nl-NL" dirty="0"/>
              <a:t>risico-aversie, solidariteit, averechtse selectie, eigen risico en </a:t>
            </a:r>
            <a:br>
              <a:rPr lang="nl-NL" dirty="0"/>
            </a:br>
            <a:r>
              <a:rPr lang="nl-NL" dirty="0"/>
              <a:t>moreel wangedrag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Verzekeren</a:t>
            </a:r>
          </a:p>
        </p:txBody>
      </p:sp>
    </p:spTree>
    <p:extLst>
      <p:ext uri="{BB962C8B-B14F-4D97-AF65-F5344CB8AC3E}">
        <p14:creationId xmlns:p14="http://schemas.microsoft.com/office/powerpoint/2010/main" val="1261361969"/>
      </p:ext>
    </p:extLst>
  </p:cSld>
  <p:clrMapOvr>
    <a:masterClrMapping/>
  </p:clrMapOvr>
  <p:transition spd="slow">
    <p:blind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Asymmetrische informatie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684212" y="1607419"/>
            <a:ext cx="10460038" cy="1317525"/>
          </a:xfrm>
        </p:spPr>
        <p:txBody>
          <a:bodyPr>
            <a:normAutofit/>
          </a:bodyPr>
          <a:lstStyle/>
          <a:p>
            <a:r>
              <a:rPr lang="nl-NL" dirty="0"/>
              <a:t>Als de ene partij meer informatie heeft dan de andere partij</a:t>
            </a:r>
          </a:p>
          <a:p>
            <a:r>
              <a:rPr lang="nl-NL" dirty="0"/>
              <a:t>Verzekeraar vraagt iedereen dezelfde premie, omdat hij geen verschil kan maken (door asymmetrische informatie)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424" y="3789040"/>
            <a:ext cx="2476500" cy="184785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2318" y="3489686"/>
            <a:ext cx="707197" cy="859611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23422" y="4198070"/>
            <a:ext cx="707197" cy="859611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768104" y="4298423"/>
            <a:ext cx="707197" cy="859611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76320" y="4365104"/>
            <a:ext cx="707197" cy="859611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361767" y="5170675"/>
            <a:ext cx="707197" cy="859611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513256" y="3524570"/>
            <a:ext cx="707197" cy="859611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40484" y="5089065"/>
            <a:ext cx="707197" cy="859611"/>
          </a:xfrm>
          <a:prstGeom prst="rect">
            <a:avLst/>
          </a:prstGeom>
        </p:spPr>
      </p:pic>
      <p:sp>
        <p:nvSpPr>
          <p:cNvPr id="16" name="Tekstvak 15"/>
          <p:cNvSpPr txBox="1"/>
          <p:nvPr/>
        </p:nvSpPr>
        <p:spPr>
          <a:xfrm>
            <a:off x="692090" y="6270278"/>
            <a:ext cx="3172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Verzekeringsmaatschappij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7243869" y="6270278"/>
            <a:ext cx="2193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Mogelijke klanten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191344" y="5691732"/>
            <a:ext cx="41520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Hoeveel kans op schade heeft klant …?</a:t>
            </a:r>
          </a:p>
        </p:txBody>
      </p:sp>
    </p:spTree>
    <p:extLst>
      <p:ext uri="{BB962C8B-B14F-4D97-AF65-F5344CB8AC3E}">
        <p14:creationId xmlns:p14="http://schemas.microsoft.com/office/powerpoint/2010/main" val="556541062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Averechtse selectie</a:t>
            </a:r>
            <a:br>
              <a:rPr lang="nl-NL" dirty="0"/>
            </a:br>
            <a:r>
              <a:rPr lang="nl-NL" sz="11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bij vrijwillige verzekering</a:t>
            </a:r>
            <a:endParaRPr lang="nl-NL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684212" y="1607419"/>
            <a:ext cx="10460038" cy="1785250"/>
          </a:xfrm>
        </p:spPr>
        <p:txBody>
          <a:bodyPr>
            <a:normAutofit lnSpcReduction="10000"/>
          </a:bodyPr>
          <a:lstStyle/>
          <a:p>
            <a:r>
              <a:rPr lang="nl-NL" sz="1800" dirty="0"/>
              <a:t>Verzekeraar vraagt iedereen dezelfde premie, omdat hij geen verschil kan maken (door asymmetrische informatie)</a:t>
            </a:r>
          </a:p>
          <a:p>
            <a:r>
              <a:rPr lang="nl-NL" sz="1800" dirty="0"/>
              <a:t>Mogelijke klanten kennen hun risico veel beter.</a:t>
            </a:r>
          </a:p>
          <a:p>
            <a:r>
              <a:rPr lang="nl-NL" sz="1800" dirty="0"/>
              <a:t>en maken een afweging tussen de kosten en de voordelen van de verzekering</a:t>
            </a:r>
          </a:p>
          <a:p>
            <a:r>
              <a:rPr lang="nl-NL" sz="1800" dirty="0"/>
              <a:t>“de goede risico’s” gaan zich niet verzekeren – vinden het te duur.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424" y="3789040"/>
            <a:ext cx="2476500" cy="184785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2318" y="3489686"/>
            <a:ext cx="707197" cy="859611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23422" y="4198070"/>
            <a:ext cx="707197" cy="859611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768104" y="4298423"/>
            <a:ext cx="707197" cy="859611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76320" y="4365104"/>
            <a:ext cx="707197" cy="859611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361767" y="5170675"/>
            <a:ext cx="707197" cy="859611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513256" y="3524570"/>
            <a:ext cx="707197" cy="859611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40484" y="5089065"/>
            <a:ext cx="707197" cy="859611"/>
          </a:xfrm>
          <a:prstGeom prst="rect">
            <a:avLst/>
          </a:prstGeom>
        </p:spPr>
      </p:pic>
      <p:sp>
        <p:nvSpPr>
          <p:cNvPr id="16" name="Tekstvak 15"/>
          <p:cNvSpPr txBox="1"/>
          <p:nvPr/>
        </p:nvSpPr>
        <p:spPr>
          <a:xfrm>
            <a:off x="692090" y="6270278"/>
            <a:ext cx="3172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Verzekeringsmaatschappij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7243869" y="6270278"/>
            <a:ext cx="2193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Mogelijke klanten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841970" y="5600480"/>
            <a:ext cx="28729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600" dirty="0">
                <a:solidFill>
                  <a:schemeClr val="bg1"/>
                </a:solidFill>
              </a:rPr>
              <a:t>Ik vraag maar gewoon </a:t>
            </a:r>
            <a:br>
              <a:rPr lang="nl-NL" sz="1600" dirty="0">
                <a:solidFill>
                  <a:schemeClr val="bg1"/>
                </a:solidFill>
              </a:rPr>
            </a:br>
            <a:r>
              <a:rPr lang="nl-NL" sz="1600" dirty="0">
                <a:solidFill>
                  <a:schemeClr val="bg1"/>
                </a:solidFill>
              </a:rPr>
              <a:t>aan iedereen € 100 premie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8452459" y="3796380"/>
            <a:ext cx="8931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b="1" dirty="0">
                <a:solidFill>
                  <a:srgbClr val="C00000"/>
                </a:solidFill>
              </a:rPr>
              <a:t>groot risico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675105" y="4556498"/>
            <a:ext cx="8931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b="1" dirty="0">
                <a:solidFill>
                  <a:srgbClr val="C00000"/>
                </a:solidFill>
              </a:rPr>
              <a:t>groot risico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8247485" y="5383971"/>
            <a:ext cx="8931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b="1" dirty="0">
                <a:solidFill>
                  <a:srgbClr val="C00000"/>
                </a:solidFill>
              </a:rPr>
              <a:t>groot risico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7226665" y="3764624"/>
            <a:ext cx="8354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klein risico</a:t>
            </a:r>
          </a:p>
        </p:txBody>
      </p:sp>
      <p:sp>
        <p:nvSpPr>
          <p:cNvPr id="22" name="Tekstvak 21"/>
          <p:cNvSpPr txBox="1"/>
          <p:nvPr/>
        </p:nvSpPr>
        <p:spPr>
          <a:xfrm>
            <a:off x="8798362" y="4644352"/>
            <a:ext cx="1063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normaal risico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7513720" y="4470889"/>
            <a:ext cx="11897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b="1" dirty="0">
                <a:solidFill>
                  <a:schemeClr val="accent3">
                    <a:lumMod val="75000"/>
                  </a:schemeClr>
                </a:solidFill>
              </a:rPr>
              <a:t>nauwelijks risico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7104863" y="5402879"/>
            <a:ext cx="11897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b="1" dirty="0">
                <a:solidFill>
                  <a:schemeClr val="accent3">
                    <a:lumMod val="75000"/>
                  </a:schemeClr>
                </a:solidFill>
              </a:rPr>
              <a:t>nauwelijks risico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8683" y="3221464"/>
            <a:ext cx="3257604" cy="3146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31042443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0" presetClass="exit" presetSubtype="0" fill="hold" grpId="1" nodeType="after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8" grpId="0"/>
      <p:bldP spid="4" grpId="0"/>
      <p:bldP spid="19" grpId="0"/>
      <p:bldP spid="20" grpId="0"/>
      <p:bldP spid="21" grpId="0"/>
      <p:bldP spid="21" grpId="1"/>
      <p:bldP spid="22" grpId="0"/>
      <p:bldP spid="23" grpId="0"/>
      <p:bldP spid="23" grpId="1"/>
      <p:bldP spid="24" grpId="0"/>
      <p:bldP spid="2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684212" y="1607419"/>
            <a:ext cx="10460038" cy="1785250"/>
          </a:xfrm>
        </p:spPr>
        <p:txBody>
          <a:bodyPr>
            <a:normAutofit lnSpcReduction="10000"/>
          </a:bodyPr>
          <a:lstStyle/>
          <a:p>
            <a:r>
              <a:rPr lang="nl-NL" sz="1800" dirty="0"/>
              <a:t>Verzekeraar vraagt iedereen dezelfde premie, omdat hij geen verschil kan maken (door asymmetrische informatie)</a:t>
            </a:r>
          </a:p>
          <a:p>
            <a:r>
              <a:rPr lang="nl-NL" sz="1800" dirty="0"/>
              <a:t>“de goede risico’s” gaan zich niet verzekeren – vinden het te duur.</a:t>
            </a:r>
          </a:p>
          <a:p>
            <a:r>
              <a:rPr lang="nl-NL" sz="1800" b="1" dirty="0"/>
              <a:t>De verzekeraar krijgt alleen ‘slechte risico’s’ als klant – </a:t>
            </a:r>
            <a:r>
              <a:rPr lang="nl-NL" sz="1800" b="1" i="1" dirty="0"/>
              <a:t>verkeerde selectie</a:t>
            </a:r>
          </a:p>
          <a:p>
            <a:r>
              <a:rPr lang="nl-NL" sz="1800" dirty="0"/>
              <a:t>Premie zou weer omhoog moeten – proces begint opnieuw….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424" y="3789040"/>
            <a:ext cx="2476500" cy="184785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768104" y="4298423"/>
            <a:ext cx="707197" cy="859611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76320" y="4365104"/>
            <a:ext cx="707197" cy="859611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513256" y="3524570"/>
            <a:ext cx="707197" cy="859611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40484" y="5089065"/>
            <a:ext cx="707197" cy="859611"/>
          </a:xfrm>
          <a:prstGeom prst="rect">
            <a:avLst/>
          </a:prstGeom>
        </p:spPr>
      </p:pic>
      <p:sp>
        <p:nvSpPr>
          <p:cNvPr id="16" name="Tekstvak 15"/>
          <p:cNvSpPr txBox="1"/>
          <p:nvPr/>
        </p:nvSpPr>
        <p:spPr>
          <a:xfrm>
            <a:off x="692090" y="6270278"/>
            <a:ext cx="3172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Verzekeringsmaatschappij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7243869" y="6270278"/>
            <a:ext cx="2193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Mogelijke klanten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841970" y="5600480"/>
            <a:ext cx="28729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600" dirty="0">
                <a:solidFill>
                  <a:schemeClr val="bg1"/>
                </a:solidFill>
              </a:rPr>
              <a:t>Ik vraag maar gewoon </a:t>
            </a:r>
            <a:br>
              <a:rPr lang="nl-NL" sz="1600" dirty="0">
                <a:solidFill>
                  <a:schemeClr val="bg1"/>
                </a:solidFill>
              </a:rPr>
            </a:br>
            <a:r>
              <a:rPr lang="nl-NL" sz="1600" dirty="0">
                <a:solidFill>
                  <a:schemeClr val="bg1"/>
                </a:solidFill>
              </a:rPr>
              <a:t>aan iedereen € 100 premie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8452459" y="3796380"/>
            <a:ext cx="8931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b="1" dirty="0">
                <a:solidFill>
                  <a:srgbClr val="C00000"/>
                </a:solidFill>
              </a:rPr>
              <a:t>groot risico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675105" y="4556498"/>
            <a:ext cx="8931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b="1" dirty="0">
                <a:solidFill>
                  <a:srgbClr val="C00000"/>
                </a:solidFill>
              </a:rPr>
              <a:t>groot risico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8247485" y="5383971"/>
            <a:ext cx="8931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b="1" dirty="0">
                <a:solidFill>
                  <a:srgbClr val="C00000"/>
                </a:solidFill>
              </a:rPr>
              <a:t>groot risico</a:t>
            </a:r>
          </a:p>
        </p:txBody>
      </p:sp>
      <p:sp>
        <p:nvSpPr>
          <p:cNvPr id="22" name="Tekstvak 21"/>
          <p:cNvSpPr txBox="1"/>
          <p:nvPr/>
        </p:nvSpPr>
        <p:spPr>
          <a:xfrm>
            <a:off x="8798362" y="4644352"/>
            <a:ext cx="1063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normaal risico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Averechtse selectie</a:t>
            </a:r>
            <a:br>
              <a:rPr lang="nl-NL" dirty="0"/>
            </a:br>
            <a:r>
              <a:rPr lang="nl-NL" sz="11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bij vrijwillige verzekering</a:t>
            </a:r>
            <a:endParaRPr lang="nl-NL" sz="1100" dirty="0"/>
          </a:p>
        </p:txBody>
      </p:sp>
    </p:spTree>
    <p:extLst>
      <p:ext uri="{BB962C8B-B14F-4D97-AF65-F5344CB8AC3E}">
        <p14:creationId xmlns:p14="http://schemas.microsoft.com/office/powerpoint/2010/main" val="61093385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Mogelijke Oplossingen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Tóch verplicht verzekeren</a:t>
            </a:r>
          </a:p>
          <a:p>
            <a:pPr marL="447675" indent="-447675">
              <a:buNone/>
              <a:tabLst>
                <a:tab pos="447675" algn="l"/>
              </a:tabLst>
            </a:pPr>
            <a:r>
              <a:rPr lang="nl-NL" sz="2400" dirty="0"/>
              <a:t>	</a:t>
            </a:r>
            <a:r>
              <a:rPr lang="nl-NL" dirty="0"/>
              <a:t>denk aan basisverzekering ziektekosten (= verplicht solidair)</a:t>
            </a:r>
          </a:p>
          <a:p>
            <a:pPr>
              <a:spcBef>
                <a:spcPts val="1800"/>
              </a:spcBef>
              <a:tabLst>
                <a:tab pos="447675" algn="l"/>
              </a:tabLst>
            </a:pPr>
            <a:r>
              <a:rPr lang="nl-NL" sz="2400" dirty="0"/>
              <a:t>Vrijwillig eigen risico</a:t>
            </a:r>
          </a:p>
          <a:p>
            <a:pPr marL="447675" indent="-447675">
              <a:buNone/>
              <a:tabLst>
                <a:tab pos="447675" algn="l"/>
              </a:tabLst>
            </a:pPr>
            <a:r>
              <a:rPr lang="nl-NL" sz="2400" dirty="0"/>
              <a:t>	</a:t>
            </a:r>
            <a:r>
              <a:rPr lang="nl-NL" dirty="0"/>
              <a:t>de verzekerde geeft nu ‘informatie’ over zijn lagere risico aan de verzekeringsmaatschappij </a:t>
            </a:r>
            <a:br>
              <a:rPr lang="nl-NL" dirty="0"/>
            </a:br>
            <a:r>
              <a:rPr lang="nl-NL" dirty="0"/>
              <a:t>(in ruil voor lagere premie → minder afhakers)</a:t>
            </a:r>
          </a:p>
          <a:p>
            <a:pPr>
              <a:spcBef>
                <a:spcPts val="1800"/>
              </a:spcBef>
              <a:tabLst>
                <a:tab pos="447675" algn="l"/>
              </a:tabLst>
            </a:pPr>
            <a:r>
              <a:rPr lang="nl-NL" sz="2400" dirty="0"/>
              <a:t>Bonus-malus regeling: premiedifferentiatie</a:t>
            </a:r>
          </a:p>
          <a:p>
            <a:pPr marL="447675" indent="-447675">
              <a:buNone/>
              <a:tabLst>
                <a:tab pos="447675" algn="l"/>
              </a:tabLst>
            </a:pPr>
            <a:r>
              <a:rPr lang="nl-NL" sz="2400" dirty="0"/>
              <a:t>	</a:t>
            </a:r>
            <a:r>
              <a:rPr lang="nl-NL" dirty="0"/>
              <a:t>hoe vaker je schade maakt, hoe hoger de premie</a:t>
            </a:r>
            <a:br>
              <a:rPr lang="nl-NL" dirty="0"/>
            </a:br>
            <a:r>
              <a:rPr lang="nl-NL" dirty="0"/>
              <a:t>goede risico’s hoeven nu niet op te draaien voor de slechte risico’s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329489473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Schriftelijke CONTROLEVRAGEN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Wat is een ‘eigen risico’?</a:t>
            </a:r>
          </a:p>
          <a:p>
            <a:r>
              <a:rPr lang="nl-NL" dirty="0"/>
              <a:t>Wat is ‘averechtse selectie’?</a:t>
            </a:r>
          </a:p>
          <a:p>
            <a:pPr lvl="1"/>
            <a:r>
              <a:rPr lang="nl-NL" dirty="0"/>
              <a:t>Leg uit of een verplicht eigen risico averechtse selectie kan voorkomen.</a:t>
            </a:r>
          </a:p>
          <a:p>
            <a:pPr lvl="1"/>
            <a:endParaRPr lang="nl-NL" dirty="0"/>
          </a:p>
          <a:p>
            <a:r>
              <a:rPr lang="nl-NL" dirty="0"/>
              <a:t>Leg uit waarom moreel wangedrag minder wordt door een verplicht eigen risico.</a:t>
            </a:r>
          </a:p>
          <a:p>
            <a:endParaRPr lang="nl-NL" dirty="0"/>
          </a:p>
          <a:p>
            <a:r>
              <a:rPr lang="nl-NL" dirty="0"/>
              <a:t>Leg het begrip </a:t>
            </a:r>
            <a:r>
              <a:rPr lang="nl-NL" i="1" dirty="0"/>
              <a:t>solidariteit</a:t>
            </a:r>
            <a:r>
              <a:rPr lang="nl-NL" dirty="0"/>
              <a:t> uit met behulp van de basisverzekering voor ziektekosten in Nederland.</a:t>
            </a:r>
          </a:p>
          <a:p>
            <a:endParaRPr lang="nl-NL" dirty="0"/>
          </a:p>
          <a:p>
            <a:r>
              <a:rPr lang="nl-NL" dirty="0"/>
              <a:t>Bij welke verzekering geldt een </a:t>
            </a:r>
            <a:r>
              <a:rPr lang="nl-NL" dirty="0" err="1"/>
              <a:t>bonus-malus-systeem</a:t>
            </a:r>
            <a:r>
              <a:rPr lang="nl-NL" dirty="0"/>
              <a:t>?</a:t>
            </a:r>
          </a:p>
          <a:p>
            <a:pPr lvl="1"/>
            <a:r>
              <a:rPr lang="nl-NL" dirty="0"/>
              <a:t>Leg uit dat dit averechtse selectie én moreel wangedrag kan voorkomen.</a:t>
            </a:r>
          </a:p>
        </p:txBody>
      </p:sp>
    </p:spTree>
    <p:extLst>
      <p:ext uri="{BB962C8B-B14F-4D97-AF65-F5344CB8AC3E}">
        <p14:creationId xmlns:p14="http://schemas.microsoft.com/office/powerpoint/2010/main" val="479627837"/>
      </p:ext>
    </p:extLst>
  </p:cSld>
  <p:clrMapOvr>
    <a:masterClrMapping/>
  </p:clrMapOvr>
  <p:transition spd="slow">
    <p:blinds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6303038"/>
      </p:ext>
    </p:extLst>
  </p:cSld>
  <p:clrMapOvr>
    <a:masterClrMapping/>
  </p:clrMapOvr>
  <p:transition spd="slow">
    <p:blind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risico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684211" y="1619250"/>
            <a:ext cx="4937655" cy="3969990"/>
          </a:xfrm>
          <a:solidFill>
            <a:schemeClr val="tx1">
              <a:lumMod val="9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nl-NL" b="1" dirty="0"/>
              <a:t>Scooterdiefstal groeit explosief</a:t>
            </a:r>
          </a:p>
          <a:p>
            <a:pPr marL="0" indent="0">
              <a:buNone/>
            </a:pPr>
            <a:r>
              <a:rPr lang="nl-NL" sz="1800" dirty="0"/>
              <a:t>Scooterrijders opgelet: je loopt een behoorlijke risico dat je scooter gestolen zal worden. Uit cijfers blijkt dat alleen vorig jaar al bijna 17.000 scooters zijn gestolen. Daarmee wordt 1 op de 20 scooters in een jaar gestolen.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Bij de term ‘</a:t>
            </a:r>
            <a:r>
              <a:rPr lang="nl-NL" b="1" dirty="0"/>
              <a:t>risico</a:t>
            </a:r>
            <a:r>
              <a:rPr lang="nl-NL" dirty="0"/>
              <a:t>’ spelen twee factoren een rol: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de kans dat een gebeurtenis zich voordoet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en de omvang van de schade in dat geval.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408" y="3861048"/>
            <a:ext cx="1539102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5638848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Risico verzekeren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/>
              <a:t>Verzekeren</a:t>
            </a:r>
            <a:r>
              <a:rPr lang="nl-NL" dirty="0"/>
              <a:t> = schadekans ruilen voor zekere premie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Onzekerheid groter schadebedrag                               Zekerheid premiekosten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b="1" i="1" dirty="0"/>
          </a:p>
          <a:p>
            <a:pPr marL="0" indent="0">
              <a:buNone/>
            </a:pPr>
            <a:endParaRPr lang="nl-NL" b="1" i="1" dirty="0"/>
          </a:p>
          <a:p>
            <a:pPr marL="0" indent="0">
              <a:buNone/>
            </a:pPr>
            <a:endParaRPr lang="nl-NL" b="1" i="1" dirty="0"/>
          </a:p>
          <a:p>
            <a:pPr marL="0" indent="0">
              <a:buNone/>
            </a:pPr>
            <a:endParaRPr lang="nl-NL" b="1" i="1" dirty="0"/>
          </a:p>
          <a:p>
            <a:pPr marL="0" indent="0">
              <a:buNone/>
            </a:pPr>
            <a:endParaRPr lang="nl-NL" b="1" i="1" dirty="0"/>
          </a:p>
          <a:p>
            <a:pPr marL="0" indent="0">
              <a:buNone/>
            </a:pPr>
            <a:r>
              <a:rPr lang="nl-NL" b="1" i="1" dirty="0"/>
              <a:t>Risico-aversie</a:t>
            </a:r>
            <a:r>
              <a:rPr lang="nl-NL" dirty="0"/>
              <a:t>: mensen houden niet van onzekerheid</a:t>
            </a:r>
          </a:p>
        </p:txBody>
      </p:sp>
      <p:cxnSp>
        <p:nvCxnSpPr>
          <p:cNvPr id="6" name="Rechte verbindingslijn met pijl 5"/>
          <p:cNvCxnSpPr/>
          <p:nvPr/>
        </p:nvCxnSpPr>
        <p:spPr>
          <a:xfrm>
            <a:off x="5519936" y="2708920"/>
            <a:ext cx="1440160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5880" y="2852936"/>
            <a:ext cx="2592288" cy="302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033382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Verzekeren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464" y="1445302"/>
            <a:ext cx="707197" cy="859611"/>
          </a:xfrm>
          <a:prstGeom prst="rect">
            <a:avLst/>
          </a:prstGeom>
        </p:spPr>
      </p:pic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684212" y="5413484"/>
            <a:ext cx="10460038" cy="892066"/>
          </a:xfrm>
        </p:spPr>
        <p:txBody>
          <a:bodyPr>
            <a:normAutofit/>
          </a:bodyPr>
          <a:lstStyle/>
          <a:p>
            <a:r>
              <a:rPr lang="nl-NL" b="1" i="1" dirty="0"/>
              <a:t>Solidariteit</a:t>
            </a:r>
            <a:r>
              <a:rPr lang="nl-NL" dirty="0"/>
              <a:t> </a:t>
            </a:r>
            <a:r>
              <a:rPr lang="nl-NL" dirty="0">
                <a:sym typeface="Wingdings" panose="05000000000000000000" pitchFamily="2" charset="2"/>
              </a:rPr>
              <a:t>= samen het risico dragen dat iemand schade kan krijgen</a:t>
            </a:r>
            <a:br>
              <a:rPr lang="nl-NL" dirty="0">
                <a:sym typeface="Wingdings" panose="05000000000000000000" pitchFamily="2" charset="2"/>
              </a:rPr>
            </a:br>
            <a:r>
              <a:rPr lang="nl-NL" dirty="0">
                <a:sym typeface="Wingdings" panose="05000000000000000000" pitchFamily="2" charset="2"/>
              </a:rPr>
              <a:t>(zonder dat je rekening houdt met iemands individuele kans op schade)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53568" y="2153686"/>
            <a:ext cx="707197" cy="859611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98250" y="2254039"/>
            <a:ext cx="707197" cy="859611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06466" y="2320720"/>
            <a:ext cx="707197" cy="859611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91913" y="3126291"/>
            <a:ext cx="707197" cy="859611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43402" y="1480186"/>
            <a:ext cx="707197" cy="859611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70630" y="3044681"/>
            <a:ext cx="707197" cy="859611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4896" y="2013259"/>
            <a:ext cx="1368152" cy="2151017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8949" y="2683844"/>
            <a:ext cx="295623" cy="197811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7613" y="1867435"/>
            <a:ext cx="295623" cy="197811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1279" y="1768530"/>
            <a:ext cx="295623" cy="197811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4694" y="2491538"/>
            <a:ext cx="295623" cy="197811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843" y="2607904"/>
            <a:ext cx="295623" cy="197811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1849" y="3489021"/>
            <a:ext cx="295623" cy="197811"/>
          </a:xfrm>
          <a:prstGeom prst="rect">
            <a:avLst/>
          </a:prstGeom>
        </p:spPr>
      </p:pic>
      <p:pic>
        <p:nvPicPr>
          <p:cNvPr id="20" name="Afbeelding 19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6509" y="3398501"/>
            <a:ext cx="295623" cy="197811"/>
          </a:xfrm>
          <a:prstGeom prst="rect">
            <a:avLst/>
          </a:prstGeom>
        </p:spPr>
      </p:pic>
      <p:sp>
        <p:nvSpPr>
          <p:cNvPr id="21" name="Tekstvak 20"/>
          <p:cNvSpPr txBox="1"/>
          <p:nvPr/>
        </p:nvSpPr>
        <p:spPr>
          <a:xfrm>
            <a:off x="422422" y="4541740"/>
            <a:ext cx="1648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Veel mensen</a:t>
            </a:r>
          </a:p>
        </p:txBody>
      </p:sp>
      <p:sp>
        <p:nvSpPr>
          <p:cNvPr id="22" name="Tekstvak 21"/>
          <p:cNvSpPr txBox="1"/>
          <p:nvPr/>
        </p:nvSpPr>
        <p:spPr>
          <a:xfrm>
            <a:off x="2306967" y="4540691"/>
            <a:ext cx="1920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betalen premie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4375471" y="4407752"/>
            <a:ext cx="26292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leggen zo een </a:t>
            </a:r>
            <a:br>
              <a:rPr lang="nl-NL" dirty="0">
                <a:solidFill>
                  <a:schemeClr val="bg1"/>
                </a:solidFill>
              </a:rPr>
            </a:br>
            <a:r>
              <a:rPr lang="nl-NL" dirty="0">
                <a:solidFill>
                  <a:schemeClr val="bg1"/>
                </a:solidFill>
              </a:rPr>
              <a:t>gezamenlijke pot aan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7604706" y="4407752"/>
            <a:ext cx="3890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zodat iemand die schade heeft</a:t>
            </a:r>
          </a:p>
        </p:txBody>
      </p:sp>
      <p:sp>
        <p:nvSpPr>
          <p:cNvPr id="25" name="Tekstvak 24"/>
          <p:cNvSpPr txBox="1"/>
          <p:nvPr/>
        </p:nvSpPr>
        <p:spPr>
          <a:xfrm>
            <a:off x="8112861" y="4674819"/>
            <a:ext cx="2874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die schade kan betalen</a:t>
            </a:r>
          </a:p>
        </p:txBody>
      </p:sp>
      <p:pic>
        <p:nvPicPr>
          <p:cNvPr id="26" name="Afbeelding 2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0325" y="1798903"/>
            <a:ext cx="625446" cy="33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198635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66667E-6 4.07407E-6 L 0.37565 -0.08727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76" y="-4375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16667E-7 -2.22222E-6 L 0.32083 -0.0006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42" y="-46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16667E-6 3.7037E-6 L 0.28033 -0.0745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10" y="-3727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16667E-7 2.96296E-6 L 0.20117 -0.13357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52" y="-669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25E-6 -3.7037E-6 L 0.25807 -0.1912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04" y="-956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66667E-6 1.85185E-6 L 0.32187 -0.2273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94" y="-1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8.33333E-7 -2.22222E-6 L 0.55274 0.13357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30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63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29167E-6 -4.07407E-6 L 0.24219 0.22431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09" y="1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21" grpId="0"/>
      <p:bldP spid="22" grpId="0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Moreel wangedrag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b="1" dirty="0"/>
              <a:t>= risicovoller gedragen omdat de (financiële) gevolgen voor iemand anders zijn.</a:t>
            </a:r>
          </a:p>
          <a:p>
            <a:r>
              <a:rPr lang="nl-NL" dirty="0"/>
              <a:t>Kan bewust, maar ook onbewust.</a:t>
            </a:r>
          </a:p>
          <a:p>
            <a:endParaRPr lang="nl-NL" dirty="0"/>
          </a:p>
          <a:p>
            <a:r>
              <a:rPr lang="nl-NL" dirty="0"/>
              <a:t>Je hebt een nieuwe e-bike gekocht voor</a:t>
            </a:r>
            <a:br>
              <a:rPr lang="nl-NL" dirty="0"/>
            </a:br>
            <a:r>
              <a:rPr lang="nl-NL" dirty="0"/>
              <a:t>€ 1999 waar je heel blij mee bent.</a:t>
            </a:r>
          </a:p>
          <a:p>
            <a:r>
              <a:rPr lang="nl-NL" dirty="0"/>
              <a:t>Je gaat een dagje naar een grote stad</a:t>
            </a:r>
            <a:br>
              <a:rPr lang="nl-NL" dirty="0"/>
            </a:br>
            <a:r>
              <a:rPr lang="nl-NL" dirty="0"/>
              <a:t>(Rotterdam, Amsterdam, Groningen…)</a:t>
            </a:r>
            <a:br>
              <a:rPr lang="nl-NL" dirty="0"/>
            </a:br>
            <a:r>
              <a:rPr lang="nl-NL" dirty="0"/>
              <a:t>waar vaak fietsen gestolen worden.</a:t>
            </a:r>
          </a:p>
          <a:p>
            <a:pPr lvl="1"/>
            <a:r>
              <a:rPr lang="nl-NL" dirty="0"/>
              <a:t>Neem je een extra slot mee?</a:t>
            </a:r>
          </a:p>
          <a:p>
            <a:pPr lvl="1"/>
            <a:r>
              <a:rPr lang="nl-NL" dirty="0"/>
              <a:t>Zet je hem in een betaalde fietsenstalling?</a:t>
            </a:r>
          </a:p>
          <a:p>
            <a:pPr lvl="1"/>
            <a:endParaRPr lang="nl-NL" dirty="0"/>
          </a:p>
          <a:p>
            <a:r>
              <a:rPr lang="nl-NL" dirty="0"/>
              <a:t>Zou je dat ook doen als een verzekering een nieuwe fiets geeft als hij gestolen wordt?</a:t>
            </a:r>
          </a:p>
        </p:txBody>
      </p:sp>
      <p:grpSp>
        <p:nvGrpSpPr>
          <p:cNvPr id="6" name="Groep 5"/>
          <p:cNvGrpSpPr/>
          <p:nvPr/>
        </p:nvGrpSpPr>
        <p:grpSpPr>
          <a:xfrm>
            <a:off x="6888088" y="2204864"/>
            <a:ext cx="3910908" cy="2667209"/>
            <a:chOff x="6195946" y="2711937"/>
            <a:chExt cx="4747510" cy="3237765"/>
          </a:xfrm>
        </p:grpSpPr>
        <p:pic>
          <p:nvPicPr>
            <p:cNvPr id="4" name="Afbeelding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00056" y="2996952"/>
              <a:ext cx="4343400" cy="2952750"/>
            </a:xfrm>
            <a:prstGeom prst="rect">
              <a:avLst/>
            </a:prstGeom>
          </p:spPr>
        </p:pic>
        <p:sp>
          <p:nvSpPr>
            <p:cNvPr id="5" name="12-puntige ster 4"/>
            <p:cNvSpPr/>
            <p:nvPr/>
          </p:nvSpPr>
          <p:spPr>
            <a:xfrm rot="20660836">
              <a:off x="6195946" y="2711937"/>
              <a:ext cx="1944216" cy="1008112"/>
            </a:xfrm>
            <a:prstGeom prst="star12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600" dirty="0"/>
                <a:t>€ 1999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1147167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b="1" dirty="0"/>
              <a:t>Fraude ≠ moreel wangedrag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83432" y="1268422"/>
            <a:ext cx="4762872" cy="5256922"/>
          </a:xfrm>
          <a:solidFill>
            <a:schemeClr val="tx1">
              <a:lumMod val="95000"/>
            </a:schemeClr>
          </a:solidFill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nl-NL" sz="8000" b="1" dirty="0">
                <a:solidFill>
                  <a:srgbClr val="8A0000"/>
                </a:solidFill>
                <a:latin typeface="Arial" pitchFamily="34" charset="0"/>
                <a:cs typeface="Arial" pitchFamily="34" charset="0"/>
              </a:rPr>
              <a:t>Meer verzekeringsclaims na introductie van nieuwe iPhone</a:t>
            </a:r>
            <a:br>
              <a:rPr lang="nl-NL" sz="2500" b="1" i="1" dirty="0"/>
            </a:br>
            <a:r>
              <a:rPr lang="nl-NL" sz="2500" b="1" i="1" dirty="0"/>
              <a:t>bron:</a:t>
            </a:r>
            <a:r>
              <a:rPr lang="nl-NL" sz="2500" i="1" dirty="0"/>
              <a:t> http://www.iphoneclub.nl (bewerkt)</a:t>
            </a:r>
            <a:br>
              <a:rPr lang="nl-NL" dirty="0">
                <a:effectLst/>
              </a:rPr>
            </a:br>
            <a:endParaRPr lang="nl-NL" dirty="0">
              <a:effectLst/>
            </a:endParaRPr>
          </a:p>
          <a:p>
            <a:pPr marL="0" indent="0">
              <a:buNone/>
            </a:pPr>
            <a:r>
              <a:rPr lang="nl-NL" sz="5600" dirty="0"/>
              <a:t>Morgen gaat de nieuwe iPhone in de verkoop. De introductie van zo’n nieuwe </a:t>
            </a:r>
            <a:r>
              <a:rPr lang="nl-NL" sz="5600" dirty="0" err="1"/>
              <a:t>smartphone</a:t>
            </a:r>
            <a:r>
              <a:rPr lang="nl-NL" sz="5600" dirty="0"/>
              <a:t> blijkt een strop voor verzekeraars. Veel mensen melden namelijk ‘opeens’ een kapotte of zoekgeraakte </a:t>
            </a:r>
            <a:r>
              <a:rPr lang="nl-NL" sz="5600" dirty="0" err="1"/>
              <a:t>smartphone</a:t>
            </a:r>
            <a:r>
              <a:rPr lang="nl-NL" sz="5600" dirty="0"/>
              <a:t>, zo heeft het Centrum voor Verzekeringsstatistiek (CVS) vastgesteld. De verzekeraars vermoeden daarom een oorzakelijk verband. </a:t>
            </a:r>
            <a:r>
              <a:rPr lang="nl-NL" sz="5600" i="1" dirty="0"/>
              <a:t>“Wie de nieuwste versie wil, zou kunnen denken: ik meld een defect, verlies of beschadiging, in de hoop zo de financiering van de nieuwe </a:t>
            </a:r>
            <a:r>
              <a:rPr lang="nl-NL" sz="5600" i="1" dirty="0" err="1"/>
              <a:t>smartphone</a:t>
            </a:r>
            <a:r>
              <a:rPr lang="nl-NL" sz="5600" i="1" dirty="0"/>
              <a:t> of </a:t>
            </a:r>
            <a:r>
              <a:rPr lang="nl-NL" sz="5600" i="1" dirty="0" err="1"/>
              <a:t>iPad</a:t>
            </a:r>
            <a:r>
              <a:rPr lang="nl-NL" sz="5600" i="1" dirty="0"/>
              <a:t> te regelen”,</a:t>
            </a:r>
            <a:r>
              <a:rPr lang="nl-NL" sz="5600" dirty="0"/>
              <a:t> zegt de organisatie. </a:t>
            </a:r>
          </a:p>
          <a:p>
            <a:pPr marL="0" indent="0">
              <a:buNone/>
            </a:pPr>
            <a:r>
              <a:rPr lang="nl-NL" sz="5600" dirty="0"/>
              <a:t>Het aantal claims ligt normaal tussen de 15.000 en 20.000 per jaar. Maar bij de introductie van de iPhone vorig jaar kwamen er 35.000 meldingen binnen. </a:t>
            </a:r>
          </a:p>
          <a:p>
            <a:pPr marL="0" indent="0">
              <a:buNone/>
            </a:pPr>
            <a:r>
              <a:rPr lang="nl-NL" sz="5600" dirty="0"/>
              <a:t>Het aantal meldingen van kapotte huiselektronica steeg van 40 à 60 naar 120 à 160 toen de nieuwe iPhone op de markt kwam. Het gaat daarbij waarschijnlijk niet alleen om meldingen van kapotte </a:t>
            </a:r>
            <a:r>
              <a:rPr lang="nl-NL" sz="5600" dirty="0" err="1"/>
              <a:t>iPhones</a:t>
            </a:r>
            <a:r>
              <a:rPr lang="nl-NL" sz="5600" dirty="0"/>
              <a:t>, maar ook om andere telefoons die mensen aan de kant willen zetten voor het nieuwste </a:t>
            </a:r>
            <a:r>
              <a:rPr lang="nl-NL" sz="5600" dirty="0" err="1"/>
              <a:t>iPhone</a:t>
            </a:r>
            <a:r>
              <a:rPr lang="nl-NL" sz="5600" dirty="0"/>
              <a:t>-model. Bij de lancering van de Samsung </a:t>
            </a:r>
            <a:r>
              <a:rPr lang="nl-NL" sz="5600" dirty="0" err="1"/>
              <a:t>Galaxy</a:t>
            </a:r>
            <a:r>
              <a:rPr lang="nl-NL" sz="5600" dirty="0"/>
              <a:t> S was er ook een piek te zien, maar die was minder hoog.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38643">
            <a:off x="6727132" y="1409207"/>
            <a:ext cx="3458560" cy="380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501651"/>
      </p:ext>
    </p:extLst>
  </p:cSld>
  <p:clrMapOvr>
    <a:masterClrMapping/>
  </p:clrMapOvr>
  <p:transition spd="slow">
    <p:blinds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Fraude en moreel wangedrag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zo’n 20% van de claims op reisverzekering is vals </a:t>
            </a:r>
            <a:r>
              <a:rPr lang="nl-NL" sz="1800" dirty="0"/>
              <a:t>(fraude)</a:t>
            </a:r>
            <a:br>
              <a:rPr lang="nl-NL" sz="1800" dirty="0"/>
            </a:br>
            <a:r>
              <a:rPr lang="nl-NL" sz="2400" dirty="0"/>
              <a:t>en 10% is te voorkomen door voorzichtiger te zijn </a:t>
            </a:r>
            <a:r>
              <a:rPr lang="nl-NL" sz="1800" dirty="0"/>
              <a:t>(moreel wangedrag)</a:t>
            </a:r>
            <a:endParaRPr lang="nl-NL" sz="2400" dirty="0"/>
          </a:p>
          <a:p>
            <a:r>
              <a:rPr lang="nl-NL" sz="2400" dirty="0"/>
              <a:t>daardoor betaal je dus teveel premie</a:t>
            </a:r>
          </a:p>
          <a:p>
            <a:endParaRPr lang="nl-NL" sz="2400" dirty="0"/>
          </a:p>
          <a:p>
            <a:r>
              <a:rPr lang="nl-NL" sz="2400" dirty="0"/>
              <a:t>Waarom accepteert de verzekering dit?</a:t>
            </a:r>
          </a:p>
          <a:p>
            <a:pPr lvl="1"/>
            <a:r>
              <a:rPr lang="nl-NL" sz="2000" dirty="0"/>
              <a:t>opsporen fraude is heel duur</a:t>
            </a:r>
          </a:p>
          <a:p>
            <a:pPr lvl="1"/>
            <a:r>
              <a:rPr lang="nl-NL" sz="2000" dirty="0"/>
              <a:t>meeste mensen sluiten tóch wel zo’n verzekering af</a:t>
            </a:r>
          </a:p>
          <a:p>
            <a:pPr lvl="1"/>
            <a:r>
              <a:rPr lang="nl-NL" sz="2000" dirty="0"/>
              <a:t>af en toe kunnen declareren bevestigt het nut van de verzekeren </a:t>
            </a:r>
            <a:r>
              <a:rPr lang="nl-NL" sz="2000" dirty="0">
                <a:sym typeface="Wingdings" pitchFamily="2" charset="2"/>
              </a:rPr>
              <a:t> je blijft je dus verzekeren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757628757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Eigen risico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Wanneer je het eerste deel van de schade zélf moet betalen.</a:t>
            </a:r>
          </a:p>
          <a:p>
            <a:endParaRPr lang="nl-NL" b="1" dirty="0"/>
          </a:p>
          <a:p>
            <a:r>
              <a:rPr lang="nl-NL" dirty="0"/>
              <a:t>Bijvoorbeeld:</a:t>
            </a:r>
          </a:p>
          <a:p>
            <a:pPr lvl="1"/>
            <a:r>
              <a:rPr lang="nl-NL" dirty="0"/>
              <a:t>Wanneer je een MRI moet laten maken</a:t>
            </a:r>
          </a:p>
          <a:p>
            <a:pPr lvl="2"/>
            <a:r>
              <a:rPr lang="nl-NL" dirty="0"/>
              <a:t>moet je eerst alles zelf betalen (tot € 385)</a:t>
            </a:r>
          </a:p>
          <a:p>
            <a:pPr lvl="2"/>
            <a:r>
              <a:rPr lang="nl-NL" dirty="0"/>
              <a:t>krijg je gedurende het jaar meer kosten, </a:t>
            </a:r>
            <a:br>
              <a:rPr lang="nl-NL" dirty="0"/>
            </a:br>
            <a:r>
              <a:rPr lang="nl-NL" dirty="0"/>
              <a:t>dan betaalt de verzekering.</a:t>
            </a:r>
          </a:p>
          <a:p>
            <a:endParaRPr lang="nl-NL" dirty="0"/>
          </a:p>
          <a:p>
            <a:r>
              <a:rPr lang="nl-NL" dirty="0"/>
              <a:t>Effect:</a:t>
            </a:r>
          </a:p>
          <a:p>
            <a:pPr lvl="1"/>
            <a:r>
              <a:rPr lang="nl-NL" dirty="0"/>
              <a:t>Mensen worden voorzichtiger met hun spullen (minder </a:t>
            </a:r>
            <a:r>
              <a:rPr lang="nl-NL" b="1" i="1" dirty="0"/>
              <a:t>moreel wangedrag</a:t>
            </a:r>
            <a:r>
              <a:rPr lang="nl-NL" dirty="0"/>
              <a:t>)</a:t>
            </a:r>
          </a:p>
          <a:p>
            <a:pPr lvl="1"/>
            <a:r>
              <a:rPr lang="nl-NL" dirty="0"/>
              <a:t>Goedkoper voor de verzekering, dus premie kan omlaag</a:t>
            </a:r>
          </a:p>
          <a:p>
            <a:endParaRPr lang="nl-NL" dirty="0"/>
          </a:p>
          <a:p>
            <a:endParaRPr lang="nl-NL" b="1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88AD803-43B7-47C6-AA19-1DB0975A0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0740" y="2060848"/>
            <a:ext cx="3055268" cy="203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90198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Verplicht of vrijwillig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684211" y="1619250"/>
            <a:ext cx="4937655" cy="441598"/>
          </a:xfrm>
        </p:spPr>
        <p:txBody>
          <a:bodyPr/>
          <a:lstStyle/>
          <a:p>
            <a:pPr marL="0" indent="0">
              <a:buNone/>
            </a:pPr>
            <a:r>
              <a:rPr lang="nl-NL" b="1" dirty="0"/>
              <a:t>Verplicht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2"/>
          </p:nvPr>
        </p:nvSpPr>
        <p:spPr>
          <a:xfrm>
            <a:off x="5808133" y="1619251"/>
            <a:ext cx="4934479" cy="441598"/>
          </a:xfrm>
        </p:spPr>
        <p:txBody>
          <a:bodyPr/>
          <a:lstStyle/>
          <a:p>
            <a:pPr marL="0" indent="0">
              <a:buNone/>
            </a:pPr>
            <a:r>
              <a:rPr lang="nl-NL" b="1" dirty="0"/>
              <a:t>Vrijwillig</a:t>
            </a:r>
          </a:p>
        </p:txBody>
      </p:sp>
      <p:sp>
        <p:nvSpPr>
          <p:cNvPr id="6" name="Tijdelijke aanduiding voor inhoud 3"/>
          <p:cNvSpPr txBox="1">
            <a:spLocks/>
          </p:cNvSpPr>
          <p:nvPr/>
        </p:nvSpPr>
        <p:spPr>
          <a:xfrm>
            <a:off x="684211" y="2348880"/>
            <a:ext cx="4937655" cy="39852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1">
                  <a:lumMod val="50000"/>
                  <a:lumOff val="50000"/>
                </a:schemeClr>
              </a:buClr>
              <a:buSzPct val="80000"/>
              <a:buFont typeface="Wingdings" panose="05000000000000000000" pitchFamily="2" charset="2"/>
              <a:buChar char="Ø"/>
              <a:defRPr sz="2000" kern="1200" cap="none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1">
                  <a:lumMod val="50000"/>
                  <a:lumOff val="50000"/>
                </a:schemeClr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1">
                  <a:lumMod val="50000"/>
                  <a:lumOff val="50000"/>
                </a:schemeClr>
              </a:buClr>
              <a:buSzPct val="80000"/>
              <a:buFont typeface="Courier New" panose="02070309020205020404" pitchFamily="49" charset="0"/>
              <a:buChar char="o"/>
              <a:defRPr sz="1600" kern="1200" cap="none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1">
                  <a:lumMod val="50000"/>
                  <a:lumOff val="50000"/>
                </a:schemeClr>
              </a:buClr>
              <a:buSzPct val="80000"/>
              <a:buFont typeface="Wingdings" panose="05000000000000000000" pitchFamily="2" charset="2"/>
              <a:buChar char="§"/>
              <a:defRPr sz="1400" kern="1200" cap="none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1">
                  <a:lumMod val="50000"/>
                  <a:lumOff val="50000"/>
                </a:schemeClr>
              </a:buClr>
              <a:buSzPct val="80000"/>
              <a:buFont typeface="Arial" panose="020B0604020202020204" pitchFamily="34" charset="0"/>
              <a:buChar char="•"/>
              <a:defRPr sz="1400" kern="1200" cap="none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Om anderen te beschermen:</a:t>
            </a:r>
          </a:p>
          <a:p>
            <a:pPr lvl="1"/>
            <a:r>
              <a:rPr lang="nl-NL" dirty="0"/>
              <a:t>Aansprakelijkheidsverzekering auto</a:t>
            </a:r>
          </a:p>
          <a:p>
            <a:endParaRPr lang="nl-NL" dirty="0"/>
          </a:p>
          <a:p>
            <a:r>
              <a:rPr lang="nl-NL" dirty="0"/>
              <a:t>Om verzekering betaalbaar te houden (solidariteit):</a:t>
            </a:r>
          </a:p>
          <a:p>
            <a:pPr lvl="1"/>
            <a:r>
              <a:rPr lang="nl-NL" dirty="0"/>
              <a:t>(Basis) ziektekostenverzekering</a:t>
            </a:r>
          </a:p>
          <a:p>
            <a:pPr lvl="1"/>
            <a:r>
              <a:rPr lang="nl-NL" dirty="0"/>
              <a:t>WW - uitkering</a:t>
            </a:r>
          </a:p>
        </p:txBody>
      </p:sp>
      <p:sp>
        <p:nvSpPr>
          <p:cNvPr id="7" name="Tijdelijke aanduiding voor inhoud 4"/>
          <p:cNvSpPr txBox="1">
            <a:spLocks/>
          </p:cNvSpPr>
          <p:nvPr/>
        </p:nvSpPr>
        <p:spPr>
          <a:xfrm>
            <a:off x="5808133" y="2348880"/>
            <a:ext cx="4934479" cy="39852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1">
                  <a:lumMod val="50000"/>
                  <a:lumOff val="50000"/>
                </a:schemeClr>
              </a:buClr>
              <a:buSzPct val="80000"/>
              <a:buFont typeface="Wingdings" panose="05000000000000000000" pitchFamily="2" charset="2"/>
              <a:buChar char="Ø"/>
              <a:defRPr sz="2000" kern="1200" cap="none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1">
                  <a:lumMod val="50000"/>
                  <a:lumOff val="50000"/>
                </a:schemeClr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1">
                  <a:lumMod val="50000"/>
                  <a:lumOff val="50000"/>
                </a:schemeClr>
              </a:buClr>
              <a:buSzPct val="80000"/>
              <a:buFont typeface="Courier New" panose="02070309020205020404" pitchFamily="49" charset="0"/>
              <a:buChar char="o"/>
              <a:defRPr sz="1600" kern="1200" cap="none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1">
                  <a:lumMod val="50000"/>
                  <a:lumOff val="50000"/>
                </a:schemeClr>
              </a:buClr>
              <a:buSzPct val="80000"/>
              <a:buFont typeface="Wingdings" panose="05000000000000000000" pitchFamily="2" charset="2"/>
              <a:buChar char="§"/>
              <a:defRPr sz="1400" kern="1200" cap="none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1">
                  <a:lumMod val="50000"/>
                  <a:lumOff val="50000"/>
                </a:schemeClr>
              </a:buClr>
              <a:buSzPct val="80000"/>
              <a:buFont typeface="Arial" panose="020B0604020202020204" pitchFamily="34" charset="0"/>
              <a:buChar char="•"/>
              <a:defRPr sz="1400" kern="1200" cap="none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Als de overheid de keuze aan het individu laat:</a:t>
            </a:r>
          </a:p>
          <a:p>
            <a:pPr lvl="1"/>
            <a:r>
              <a:rPr lang="nl-NL" dirty="0"/>
              <a:t>Aanvullende ziektekostenverzekering</a:t>
            </a:r>
          </a:p>
          <a:p>
            <a:pPr lvl="1"/>
            <a:r>
              <a:rPr lang="nl-NL" dirty="0"/>
              <a:t>Autoverzekering voor eigen schade</a:t>
            </a:r>
          </a:p>
          <a:p>
            <a:pPr lvl="1"/>
            <a:r>
              <a:rPr lang="nl-NL" dirty="0"/>
              <a:t>Reisverzekering</a:t>
            </a:r>
          </a:p>
          <a:p>
            <a:pPr lvl="1"/>
            <a:r>
              <a:rPr lang="nl-NL" dirty="0"/>
              <a:t>Enz..</a:t>
            </a:r>
          </a:p>
        </p:txBody>
      </p:sp>
    </p:spTree>
    <p:extLst>
      <p:ext uri="{BB962C8B-B14F-4D97-AF65-F5344CB8AC3E}">
        <p14:creationId xmlns:p14="http://schemas.microsoft.com/office/powerpoint/2010/main" val="2025499436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5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theme/theme1.xml><?xml version="1.0" encoding="utf-8"?>
<a:theme xmlns:a="http://schemas.openxmlformats.org/drawingml/2006/main" name="Havo econlokaal">
  <a:themeElements>
    <a:clrScheme name="Econlokaal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60603"/>
      </a:accent1>
      <a:accent2>
        <a:srgbClr val="4F81B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egmen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gment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avo econlokaal" id="{5A1524D3-3A55-4EB3-B81F-BBEED5200572}" vid="{4A0E53E1-2756-42A2-A46F-A13CE683AAE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Havo econlokaal</Template>
  <TotalTime>8104</TotalTime>
  <Words>551</Words>
  <Application>Microsoft Office PowerPoint</Application>
  <PresentationFormat>Breedbeeld</PresentationFormat>
  <Paragraphs>127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1" baseType="lpstr">
      <vt:lpstr>Arial</vt:lpstr>
      <vt:lpstr>Century Gothic</vt:lpstr>
      <vt:lpstr>Courier New</vt:lpstr>
      <vt:lpstr>Wingdings</vt:lpstr>
      <vt:lpstr>Wingdings 3</vt:lpstr>
      <vt:lpstr>Havo econlokaal</vt:lpstr>
      <vt:lpstr>Verzekeren</vt:lpstr>
      <vt:lpstr>risico</vt:lpstr>
      <vt:lpstr>Risico verzekeren</vt:lpstr>
      <vt:lpstr>Verzekeren</vt:lpstr>
      <vt:lpstr>Moreel wangedrag</vt:lpstr>
      <vt:lpstr>Fraude ≠ moreel wangedrag</vt:lpstr>
      <vt:lpstr>Fraude en moreel wangedrag</vt:lpstr>
      <vt:lpstr>Eigen risico</vt:lpstr>
      <vt:lpstr>Verplicht of vrijwillig</vt:lpstr>
      <vt:lpstr>Asymmetrische informatie</vt:lpstr>
      <vt:lpstr>Averechtse selectie bij vrijwillige verzekering</vt:lpstr>
      <vt:lpstr>Averechtse selectie bij vrijwillige verzekering</vt:lpstr>
      <vt:lpstr>Mogelijke Oplossingen</vt:lpstr>
      <vt:lpstr>Schriftelijke CONTROLEVRAGEN</vt:lpstr>
      <vt:lpstr>PowerPoint-presentatie</vt:lpstr>
    </vt:vector>
  </TitlesOfParts>
  <Company>Krimpenerwaard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kwc</dc:creator>
  <cp:lastModifiedBy>Paul Bloemers</cp:lastModifiedBy>
  <cp:revision>40</cp:revision>
  <dcterms:created xsi:type="dcterms:W3CDTF">2012-12-18T08:45:20Z</dcterms:created>
  <dcterms:modified xsi:type="dcterms:W3CDTF">2019-01-24T10:08:54Z</dcterms:modified>
</cp:coreProperties>
</file>